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F29D70A-9A45-41C5-86DC-B70153756E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EB16B8-07F5-40E8-A617-649F788EEA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9E386CF-B976-42AD-A2C5-2FF47444B2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6A66B5-95B3-46FC-A900-485A269CD0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A0675A5-B6E1-43E8-8716-463775FC3E9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48B4305-8887-4E98-9E1F-52BC092BE90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6308D72-792B-4AB3-8A69-E91E3C1B052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D6AA9B-9EB0-4A69-8F8E-030894F782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D55B75-1224-4A6F-B204-643D04797A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1B712F-280F-4844-8EA2-628823D597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40271E-2852-454D-B11B-F352C5642E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805006200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微软雅黑" panose="020b0503020204020204" charset="-122"/>
                <a:ea typeface="微软雅黑" panose="020b0503020204020204" charset="-122"/>
                <a:cs typeface="微软雅黑" panose="020b0503020204020204" charset="-122"/>
              </a:rPr>
              <a:t>《水利水电工程单元工程施工量验收评定标准——混凝土工程》(SL632)解读</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微软雅黑" panose="020b0503020204020204" charset="-122"/>
                <a:ea typeface="微软雅黑" panose="020b0503020204020204" charset="-122"/>
                <a:cs typeface="微软雅黑" panose="020b0503020204020204" charset="-122"/>
              </a:rPr>
              <a:t>汇报时间：2024-01-13</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微软雅黑" panose="020b0503020204020204" charset="-122"/>
                <a:ea typeface="微软雅黑" panose="020b0503020204020204" charset="-122"/>
                <a:cs typeface="微软雅黑" panose="020b0503020204020204" charset="-122"/>
              </a:rPr>
              <a:t>汇报人：AA</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微软雅黑" panose="020b0503020204020204" charset="-122"/>
                  <a:ea typeface="微软雅黑" panose="020b0503020204020204" charset="-122"/>
                  <a:cs typeface="微软雅黑" panose="020b0503020204020204" charset="-122"/>
                </a:rPr>
                <a:t>目录</a:t>
              </a:r>
              <a:endParaRPr lang="en-US" sz="49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rPr>
              <a:t>标准概述</a:t>
            </a:r>
            <a:endPar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spcBef>
                <a:spcPts val="375"/>
              </a:spcBef>
              <a:buFont typeface="Arial"/>
              <a:buChar char="•"/>
            </a:pPr>
            <a:r>
              <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rPr>
              <a:t>术语和定义</a:t>
            </a:r>
            <a:endPar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spcBef>
                <a:spcPts val="375"/>
              </a:spcBef>
              <a:buFont typeface="Arial"/>
              <a:buChar char="•"/>
            </a:pPr>
            <a:r>
              <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rPr>
              <a:t>验收评定程序与方法</a:t>
            </a:r>
            <a:endPar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spcBef>
                <a:spcPts val="375"/>
              </a:spcBef>
              <a:buFont typeface="Arial"/>
              <a:buChar char="•"/>
            </a:pPr>
            <a:r>
              <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rPr>
              <a:t>验收评定指标与标准</a:t>
            </a:r>
            <a:endPar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spcBef>
                <a:spcPts val="375"/>
              </a:spcBef>
              <a:buFont typeface="Arial"/>
              <a:buChar char="•"/>
            </a:pPr>
            <a:r>
              <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rPr>
              <a:t>现场检查与抽样检验方法</a:t>
            </a:r>
            <a:endPar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spcBef>
                <a:spcPts val="375"/>
              </a:spcBef>
              <a:buFont typeface="Arial"/>
              <a:buChar char="•"/>
            </a:pPr>
            <a:r>
              <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rPr>
              <a:t>问题处理与改进措施建议</a:t>
            </a:r>
            <a:endParaRPr lang="en-US" sz="24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微软雅黑" panose="020b0503020204020204" charset="-122"/>
                <a:ea typeface="微软雅黑" panose="020b0503020204020204" charset="-122"/>
                <a:cs typeface="微软雅黑" panose="020b0503020204020204" charset="-122"/>
              </a:rPr>
              <a:t>标准概述</a:t>
            </a:r>
            <a:endParaRPr lang="en-US" sz="45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49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0375" r="20375"/>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随着水利水电工程建设的快速发展，混凝土工程作为重要组成部分，其施工质量直接关系到工程的安全、稳定和经济效益。因此，制定本标准对于规范混凝土工程施工质量验收评定工作具有重要意义。</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适应水利水电工程建设需要</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本标准是水利水电工程质量管理体系的重要组成部分，对于加强工程质量监管、提高工程质量水平具有重要作用。</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完善工程质量管理体系</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制定背景与意义</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微软雅黑" panose="020b0503020204020204" charset="-122"/>
                  <a:ea typeface="微软雅黑" panose="020b0503020204020204" charset="-122"/>
                  <a:cs typeface="微软雅黑" panose="020b0503020204020204" charset="-122"/>
                </a:rPr>
                <a:t>01</a:t>
              </a:r>
              <a:endParaRPr lang="en-US" sz="4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适用范围</a:t>
              </a:r>
              <a:endPar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微软雅黑" panose="020b0503020204020204" charset="-122"/>
                  <a:ea typeface="微软雅黑" panose="020b0503020204020204" charset="-122"/>
                  <a:cs typeface="微软雅黑" panose="020b0503020204020204" charset="-122"/>
                </a:rPr>
                <a:t>02</a:t>
              </a:r>
              <a:endParaRPr lang="en-US" sz="4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适用对象</a:t>
              </a:r>
              <a:endPar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微软雅黑" panose="020b0503020204020204" charset="-122"/>
                <a:ea typeface="微软雅黑" panose="020b0503020204020204" charset="-122"/>
                <a:cs typeface="微软雅黑" panose="020b0503020204020204" charset="-122"/>
              </a:rPr>
              <a:t>本标准适用于大、中型水利水电工程及小型水利水电工程中重要部位的混凝土单元工程施工质量的验收评定。</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微软雅黑" panose="020b0503020204020204" charset="-122"/>
                <a:ea typeface="微软雅黑" panose="020b0503020204020204" charset="-122"/>
                <a:cs typeface="微软雅黑" panose="020b0503020204020204" charset="-122"/>
              </a:rPr>
              <a:t>本标准适用于施工单位、监理单位、建设单位、质量监督机构等参与水利水电工程建设的各方主体。</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适用范围及对象</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与《水利水电工程施工质量检验与评定规程》(SL176)…</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本标准是《水利水电工程施工质量检验与评定规程》(SL176)的配套标准，与其共同构成水利水电工程施工质量验收评定的技术标准体系。</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微软雅黑" panose="020b0503020204020204" charset="-122"/>
                <a:ea typeface="微软雅黑" panose="020b0503020204020204" charset="-122"/>
                <a:cs typeface="微软雅黑" panose="020b0503020204020204" charset="-122"/>
              </a:rPr>
              <a:t>要点一</a:t>
            </a:r>
            <a:endParaRPr lang="en-US" sz="19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微软雅黑" panose="020b0503020204020204" charset="-122"/>
                <a:ea typeface="微软雅黑" panose="020b0503020204020204" charset="-122"/>
                <a:cs typeface="微软雅黑" panose="020b0503020204020204" charset="-122"/>
              </a:rPr>
              <a:t>要点二</a:t>
            </a:r>
            <a:endParaRPr lang="en-US" sz="19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与其他相关标准的关系</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本标准在制定过程中，参考了《混凝土结构工程施工质量验收规范》(GB50204)等相关标准，并结合水利水电工程的特点进行了适当的调整和完善。同时，本标准也与其他相关标准相互补充、协调一致，共同保障水利水电工程建设的质量和安全。</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与其他标准关系</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微软雅黑" panose="020b0503020204020204" charset="-122"/>
                <a:ea typeface="微软雅黑" panose="020b0503020204020204" charset="-122"/>
                <a:cs typeface="微软雅黑" panose="020b0503020204020204" charset="-122"/>
              </a:rPr>
              <a:t>术语和定义</a:t>
            </a:r>
            <a:endParaRPr lang="en-US" sz="45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49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16804"/>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水利水电工程</a:t>
            </a:r>
            <a:endParaRPr lang="en-US" sz="1100"/>
          </a:p>
        </p:txBody>
      </p:sp>
      <p:sp>
        <p:nvSpPr>
          <p:cNvPr id="5" name="AutoShape 5"/>
          <p:cNvSpPr/>
          <p:nvPr/>
        </p:nvSpPr>
        <p:spPr>
          <a:xfrm>
            <a:off x="1673654" y="2271013"/>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微软雅黑" panose="020b0503020204020204" charset="-122"/>
                <a:ea typeface="微软雅黑" panose="020b0503020204020204" charset="-122"/>
                <a:cs typeface="微软雅黑" panose="020b0503020204020204" charset="-122"/>
              </a:rPr>
              <a:t>指以水资源为主体，进行防洪、灌溉、发电、供水、航运等综合利用的工程。</a:t>
            </a:r>
            <a:endParaRPr lang="en-US" sz="1100"/>
          </a:p>
        </p:txBody>
      </p:sp>
      <p:sp>
        <p:nvSpPr>
          <p:cNvPr id="6" name="AutoShape 6"/>
          <p:cNvSpPr/>
          <p:nvPr/>
        </p:nvSpPr>
        <p:spPr>
          <a:xfrm>
            <a:off x="1067480" y="3781051"/>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单元工程</a:t>
            </a:r>
            <a:endParaRPr lang="en-US" sz="1100"/>
          </a:p>
        </p:txBody>
      </p:sp>
      <p:sp>
        <p:nvSpPr>
          <p:cNvPr id="7" name="AutoShape 7"/>
          <p:cNvSpPr/>
          <p:nvPr/>
        </p:nvSpPr>
        <p:spPr>
          <a:xfrm>
            <a:off x="1067480"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微软雅黑" panose="020b0503020204020204" charset="-122"/>
                <a:ea typeface="微软雅黑" panose="020b0503020204020204" charset="-122"/>
                <a:cs typeface="微软雅黑" panose="020b0503020204020204" charset="-122"/>
              </a:rPr>
              <a:t>水利水电工程中，按设计划分的最小工程部位或施工工序，是施工质量考核的基本单位。</a:t>
            </a:r>
            <a:endParaRPr lang="en-US" sz="1100"/>
          </a:p>
        </p:txBody>
      </p:sp>
      <p:sp>
        <p:nvSpPr>
          <p:cNvPr id="8" name="AutoShape 8"/>
          <p:cNvSpPr/>
          <p:nvPr/>
        </p:nvSpPr>
        <p:spPr>
          <a:xfrm>
            <a:off x="8402519" y="2032650"/>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施工量</a:t>
            </a:r>
            <a:endParaRPr lang="en-US" sz="1100"/>
          </a:p>
        </p:txBody>
      </p:sp>
      <p:sp>
        <p:nvSpPr>
          <p:cNvPr id="9" name="AutoShape 9"/>
          <p:cNvSpPr/>
          <p:nvPr/>
        </p:nvSpPr>
        <p:spPr>
          <a:xfrm>
            <a:off x="8402519" y="2286858"/>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微软雅黑" panose="020b0503020204020204" charset="-122"/>
                <a:ea typeface="微软雅黑" panose="020b0503020204020204" charset="-122"/>
                <a:cs typeface="微软雅黑" panose="020b0503020204020204" charset="-122"/>
              </a:rPr>
              <a:t>单元工程施工过程中，完成的设计工程量或实际发生的工程量。</a:t>
            </a:r>
            <a:endParaRPr lang="en-US" sz="1100"/>
          </a:p>
        </p:txBody>
      </p:sp>
      <p:sp>
        <p:nvSpPr>
          <p:cNvPr id="10" name="AutoShape 10"/>
          <p:cNvSpPr/>
          <p:nvPr/>
        </p:nvSpPr>
        <p:spPr>
          <a:xfrm>
            <a:off x="7901767" y="3781052"/>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验收评定</a:t>
            </a:r>
            <a:endParaRPr lang="en-US" sz="1100"/>
          </a:p>
        </p:txBody>
      </p:sp>
      <p:sp>
        <p:nvSpPr>
          <p:cNvPr id="11" name="AutoShape 11"/>
          <p:cNvSpPr/>
          <p:nvPr/>
        </p:nvSpPr>
        <p:spPr>
          <a:xfrm>
            <a:off x="7901767"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微软雅黑" panose="020b0503020204020204" charset="-122"/>
                <a:ea typeface="微软雅黑" panose="020b0503020204020204" charset="-122"/>
                <a:cs typeface="微软雅黑" panose="020b0503020204020204" charset="-122"/>
              </a:rPr>
              <a:t>对单元工程施工质量进行检查、测量、测试，并根据设计要求和施工规范进行质量等级评定的过程。</a:t>
            </a:r>
            <a:endParaRPr lang="en-US" sz="1100"/>
          </a:p>
        </p:txBody>
      </p:sp>
      <p:sp>
        <p:nvSpPr>
          <p:cNvPr id="12" name="Freeform 12"/>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关键术语解释</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96696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1100"/>
          </a:p>
        </p:txBody>
      </p:sp>
      <p:sp>
        <p:nvSpPr>
          <p:cNvPr id="4" name="AutoShape 4"/>
          <p:cNvSpPr/>
          <p:nvPr/>
        </p:nvSpPr>
        <p:spPr>
          <a:xfrm>
            <a:off x="497558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52957"/>
            <a:ext cx="2240823" cy="224082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3032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微软雅黑" panose="020b0503020204020204" charset="-122"/>
                <a:ea typeface="微软雅黑" panose="020b0503020204020204" charset="-122"/>
                <a:cs typeface="微软雅黑" panose="020b0503020204020204" charset="-122"/>
              </a:rPr>
              <a:t>水利水电工程由多个单元工程组成，每个单元工程都有相应的施工量。</a:t>
            </a:r>
            <a:endParaRPr lang="en-US" sz="1100"/>
          </a:p>
        </p:txBody>
      </p:sp>
      <p:sp>
        <p:nvSpPr>
          <p:cNvPr id="7" name="AutoShape 7"/>
          <p:cNvSpPr/>
          <p:nvPr/>
        </p:nvSpPr>
        <p:spPr>
          <a:xfrm>
            <a:off x="513055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1100"/>
          </a:p>
        </p:txBody>
      </p:sp>
      <p:sp>
        <p:nvSpPr>
          <p:cNvPr id="8" name="AutoShape 8"/>
          <p:cNvSpPr/>
          <p:nvPr/>
        </p:nvSpPr>
        <p:spPr>
          <a:xfrm>
            <a:off x="483894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微软雅黑" panose="020b0503020204020204" charset="-122"/>
                <a:ea typeface="微软雅黑" panose="020b0503020204020204" charset="-122"/>
                <a:cs typeface="微软雅黑" panose="020b0503020204020204" charset="-122"/>
              </a:rPr>
              <a:t>施工量是单元工程质量评定的基础，验收评定是对施工质量的最终评价。</a:t>
            </a:r>
            <a:endParaRPr lang="en-US" sz="1100"/>
          </a:p>
        </p:txBody>
      </p:sp>
      <p:sp>
        <p:nvSpPr>
          <p:cNvPr id="9" name="AutoShape 9"/>
          <p:cNvSpPr/>
          <p:nvPr/>
        </p:nvSpPr>
        <p:spPr>
          <a:xfrm>
            <a:off x="9139175" y="2670042"/>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1100"/>
          </a:p>
        </p:txBody>
      </p:sp>
      <p:sp>
        <p:nvSpPr>
          <p:cNvPr id="10" name="AutoShape 10"/>
          <p:cNvSpPr/>
          <p:nvPr/>
        </p:nvSpPr>
        <p:spPr>
          <a:xfrm>
            <a:off x="8847563" y="4238206"/>
            <a:ext cx="2514113" cy="200105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425">
                <a:solidFill>
                  <a:schemeClr val="dk1">
                    <a:alpha val="100000"/>
                  </a:schemeClr>
                </a:solidFill>
                <a:latin typeface="微软雅黑" panose="020b0503020204020204" charset="-122"/>
                <a:ea typeface="微软雅黑" panose="020b0503020204020204" charset="-122"/>
                <a:cs typeface="微软雅黑" panose="020b0503020204020204" charset="-122"/>
              </a:rPr>
              <a:t>术语间存在明确的层次关系，从“水利水电工程”到“单元工程”再到“施工量”和“验收评定”。</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术语间关系梳理</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800">
                <a:solidFill>
                  <a:schemeClr val="lt1">
                    <a:alpha val="67000"/>
                  </a:schemeClr>
                </a:solidFill>
                <a:latin typeface="微软雅黑" panose="020b0503020204020204" charset="-122"/>
                <a:ea typeface="微软雅黑" panose="020b0503020204020204" charset="-122"/>
                <a:cs typeface="微软雅黑" panose="020b0503020204020204" charset="-122"/>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800">
                <a:solidFill>
                  <a:schemeClr val="lt1">
                    <a:alpha val="84000"/>
                  </a:schemeClr>
                </a:solidFill>
                <a:latin typeface="微软雅黑" panose="020b0503020204020204" charset="-122"/>
                <a:ea typeface="微软雅黑" panose="020b0503020204020204" charset="-122"/>
                <a:cs typeface="微软雅黑" panose="020b0503020204020204" charset="-122"/>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800">
                <a:solidFill>
                  <a:schemeClr val="lt1">
                    <a:alpha val="100000"/>
                  </a:schemeClr>
                </a:solidFill>
                <a:latin typeface="微软雅黑" panose="020b0503020204020204" charset="-122"/>
                <a:ea typeface="微软雅黑" panose="020b0503020204020204" charset="-122"/>
                <a:cs typeface="微软雅黑" panose="020b0503020204020204" charset="-122"/>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微软雅黑" panose="020b0503020204020204" charset="-122"/>
                <a:ea typeface="微软雅黑" panose="020b0503020204020204" charset="-122"/>
                <a:cs typeface="微软雅黑" panose="020b0503020204020204" charset="-122"/>
              </a:rPr>
              <a:t>施工量是指单元工程施工过程中完成的设计工程量或实际发生的工程量，而工程量通常指整个水利水电工程的设计工程量，两者范围不同。</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施工量与工程量</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微软雅黑" panose="020b0503020204020204" charset="-122"/>
                <a:ea typeface="微软雅黑" panose="020b0503020204020204" charset="-122"/>
                <a:cs typeface="微软雅黑" panose="020b0503020204020204" charset="-122"/>
              </a:rPr>
              <a:t>验收评定是对单元工程施工质量进行检查、测量、测试后的质量等级评定，而质量评定可能还包括对材料、设备等其他方面的评价，两者侧重点不同。</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验收评定与质量评定</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微软雅黑" panose="020b0503020204020204" charset="-122"/>
                <a:ea typeface="微软雅黑" panose="020b0503020204020204" charset="-122"/>
                <a:cs typeface="微软雅黑" panose="020b0503020204020204" charset="-122"/>
              </a:rPr>
              <a:t>单元工程是水利水电工程中按设计划分的最小工程部位或施工工序，而分项工程通常是多个单元工程的组合，两者在规模和范围上存在差异。</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单元工程与分项工程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容易混淆概念辨析</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微软雅黑" panose="020b0503020204020204" charset="-122"/>
                <a:ea typeface="微软雅黑" panose="020b0503020204020204" charset="-122"/>
                <a:cs typeface="微软雅黑" panose="020b0503020204020204" charset="-122"/>
              </a:rPr>
              <a:t>验收评定程序与方法</a:t>
            </a:r>
            <a:endParaRPr lang="en-US" sz="45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49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579263"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242745" y="4378452"/>
            <a:ext cx="753523" cy="75561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55413" y="4571047"/>
            <a:ext cx="50768"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016240" y="4120229"/>
            <a:ext cx="541877" cy="84877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536537" y="5126260"/>
            <a:ext cx="67723" cy="20535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877342"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29692" y="4168902"/>
            <a:ext cx="546068" cy="846677"/>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5660" y="4061555"/>
            <a:ext cx="391573" cy="1106996"/>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974913" y="480145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332672" y="4978336"/>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655350" y="4291394"/>
            <a:ext cx="694277" cy="6984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093500" y="4563428"/>
            <a:ext cx="546068"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576054" y="4826318"/>
            <a:ext cx="67723" cy="582073"/>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345359" y="4728877"/>
            <a:ext cx="541877"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90188" y="5023771"/>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5961" y="4604671"/>
            <a:ext cx="647700" cy="6456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710475"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67552"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5173137" y="2190165"/>
            <a:ext cx="1845725" cy="3371817"/>
          </a:xfrm>
          <a:custGeom>
            <a:rect l="l" t="t" r="r" b="b"/>
            <a:pathLst>
              <a:path w="496" h="906">
                <a:moveTo>
                  <a:pt x="173" y="908"/>
                </a:moveTo>
                <a:cubicBezTo>
                  <a:pt x="173" y="908"/>
                  <a:pt x="208" y="680"/>
                  <a:pt x="187" y="613"/>
                </a:cubicBezTo>
                <a:cubicBezTo>
                  <a:pt x="0" y="357"/>
                  <a:pt x="0" y="357"/>
                  <a:pt x="0" y="357"/>
                </a:cubicBezTo>
                <a:cubicBezTo>
                  <a:pt x="0" y="357"/>
                  <a:pt x="0" y="357"/>
                  <a:pt x="0" y="357"/>
                </a:cubicBezTo>
                <a:cubicBezTo>
                  <a:pt x="203" y="547"/>
                  <a:pt x="203" y="547"/>
                  <a:pt x="203" y="547"/>
                </a:cubicBezTo>
                <a:cubicBezTo>
                  <a:pt x="230" y="0"/>
                  <a:pt x="230" y="0"/>
                  <a:pt x="230" y="0"/>
                </a:cubicBezTo>
                <a:cubicBezTo>
                  <a:pt x="255" y="237"/>
                  <a:pt x="255" y="237"/>
                  <a:pt x="255" y="237"/>
                </a:cubicBezTo>
                <a:cubicBezTo>
                  <a:pt x="271" y="439"/>
                  <a:pt x="271" y="439"/>
                  <a:pt x="271" y="439"/>
                </a:cubicBezTo>
                <a:cubicBezTo>
                  <a:pt x="496" y="295"/>
                  <a:pt x="496" y="295"/>
                  <a:pt x="496" y="295"/>
                </a:cubicBezTo>
                <a:cubicBezTo>
                  <a:pt x="496" y="295"/>
                  <a:pt x="496" y="295"/>
                  <a:pt x="496" y="295"/>
                </a:cubicBezTo>
                <a:cubicBezTo>
                  <a:pt x="291" y="500"/>
                  <a:pt x="291" y="500"/>
                  <a:pt x="291" y="500"/>
                </a:cubicBezTo>
                <a:cubicBezTo>
                  <a:pt x="291" y="500"/>
                  <a:pt x="268" y="500"/>
                  <a:pt x="282" y="660"/>
                </a:cubicBezTo>
                <a:cubicBezTo>
                  <a:pt x="295" y="819"/>
                  <a:pt x="307" y="905"/>
                  <a:pt x="307" y="905"/>
                </a:cubicBezTo>
                <a:lnTo>
                  <a:pt x="173" y="908"/>
                </a:lnTo>
                <a:close/>
              </a:path>
            </a:pathLst>
          </a:cu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0" y="5151966"/>
            <a:ext cx="12192000" cy="1706034"/>
          </a:xfrm>
          <a:custGeom>
            <a:rect l="l" t="t" r="r" b="b"/>
            <a:pathLst>
              <a:path w="7680" h="1506">
                <a:moveTo>
                  <a:pt x="0" y="1489"/>
                </a:moveTo>
                <a:cubicBezTo>
                  <a:pt x="0" y="700"/>
                  <a:pt x="0" y="700"/>
                  <a:pt x="0" y="700"/>
                </a:cubicBezTo>
                <a:cubicBezTo>
                  <a:pt x="199" y="561"/>
                  <a:pt x="512" y="434"/>
                  <a:pt x="940" y="320"/>
                </a:cubicBezTo>
                <a:cubicBezTo>
                  <a:pt x="1741" y="107"/>
                  <a:pt x="2709" y="0"/>
                  <a:pt x="3842" y="0"/>
                </a:cubicBezTo>
                <a:cubicBezTo>
                  <a:pt x="4976" y="0"/>
                  <a:pt x="5943" y="107"/>
                  <a:pt x="6745" y="320"/>
                </a:cubicBezTo>
                <a:cubicBezTo>
                  <a:pt x="7168" y="433"/>
                  <a:pt x="7480" y="559"/>
                  <a:pt x="7680" y="696"/>
                </a:cubicBezTo>
                <a:cubicBezTo>
                  <a:pt x="7680" y="1492"/>
                  <a:pt x="7680" y="1492"/>
                  <a:pt x="7680" y="1492"/>
                </a:cubicBezTo>
                <a:cubicBezTo>
                  <a:pt x="7673" y="1497"/>
                  <a:pt x="7666" y="1501"/>
                  <a:pt x="7659" y="1506"/>
                </a:cubicBezTo>
                <a:cubicBezTo>
                  <a:pt x="25" y="1506"/>
                  <a:pt x="25" y="1506"/>
                  <a:pt x="25" y="1506"/>
                </a:cubicBezTo>
                <a:cubicBezTo>
                  <a:pt x="16" y="1500"/>
                  <a:pt x="8" y="1494"/>
                  <a:pt x="0" y="148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173137" y="1048536"/>
            <a:ext cx="1788893" cy="178889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33902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37910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318965" y="1702027"/>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微软雅黑" panose="020b0503020204020204" charset="-122"/>
                <a:ea typeface="微软雅黑" panose="020b0503020204020204" charset="-122"/>
                <a:cs typeface="微软雅黑" panose="020b0503020204020204" charset="-122"/>
              </a:rPr>
              <a:t>施工单位在完成混凝土工程后，向监理单位提交验收申请。</a:t>
            </a:r>
            <a:endParaRPr lang="en-US" sz="1100"/>
          </a:p>
        </p:txBody>
      </p:sp>
      <p:sp>
        <p:nvSpPr>
          <p:cNvPr id="26" name="TextBox 26"/>
          <p:cNvSpPr txBox="1"/>
          <p:nvPr/>
        </p:nvSpPr>
        <p:spPr>
          <a:xfrm>
            <a:off x="1318965" y="1393788"/>
            <a:ext cx="291655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验收申请</a:t>
            </a:r>
            <a:endPar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7" name="AutoShape 27"/>
          <p:cNvSpPr/>
          <p:nvPr/>
        </p:nvSpPr>
        <p:spPr>
          <a:xfrm>
            <a:off x="1318965" y="3024253"/>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微软雅黑" panose="020b0503020204020204" charset="-122"/>
                <a:ea typeface="微软雅黑" panose="020b0503020204020204" charset="-122"/>
                <a:cs typeface="微软雅黑" panose="020b0503020204020204" charset="-122"/>
              </a:rPr>
              <a:t>对初验中发现的问题，施工单位进行整改，完成后向监理单位申请复验。</a:t>
            </a:r>
            <a:endParaRPr lang="en-US" sz="1100"/>
          </a:p>
        </p:txBody>
      </p:sp>
      <p:sp>
        <p:nvSpPr>
          <p:cNvPr id="28" name="TextBox 28"/>
          <p:cNvSpPr txBox="1"/>
          <p:nvPr/>
        </p:nvSpPr>
        <p:spPr>
          <a:xfrm>
            <a:off x="1318965" y="2716014"/>
            <a:ext cx="291655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整改与复验</a:t>
            </a:r>
            <a:endPar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9" name="AutoShape 29"/>
          <p:cNvSpPr/>
          <p:nvPr/>
        </p:nvSpPr>
        <p:spPr>
          <a:xfrm>
            <a:off x="8016240" y="1702027"/>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微软雅黑" panose="020b0503020204020204" charset="-122"/>
                <a:ea typeface="微软雅黑" panose="020b0503020204020204" charset="-122"/>
                <a:cs typeface="微软雅黑" panose="020b0503020204020204" charset="-122"/>
              </a:rPr>
              <a:t>监理单位组织人员对申请验收的工程进行初步检查，填写初验记录。</a:t>
            </a:r>
            <a:endParaRPr lang="en-US" sz="1100"/>
          </a:p>
        </p:txBody>
      </p:sp>
      <p:sp>
        <p:nvSpPr>
          <p:cNvPr id="30" name="TextBox 30"/>
          <p:cNvSpPr txBox="1"/>
          <p:nvPr/>
        </p:nvSpPr>
        <p:spPr>
          <a:xfrm>
            <a:off x="8016240" y="1393788"/>
            <a:ext cx="291655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监理单位初验</a:t>
            </a:r>
            <a:endPar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1" name="AutoShape 31"/>
          <p:cNvSpPr/>
          <p:nvPr/>
        </p:nvSpPr>
        <p:spPr>
          <a:xfrm>
            <a:off x="8016240" y="3064629"/>
            <a:ext cx="2919889" cy="62108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微软雅黑" panose="020b0503020204020204" charset="-122"/>
                <a:ea typeface="微软雅黑" panose="020b0503020204020204" charset="-122"/>
                <a:cs typeface="微软雅黑" panose="020b0503020204020204" charset="-122"/>
              </a:rPr>
              <a:t>监理单位组织专家进行终验评定，形成验收评定报告。</a:t>
            </a:r>
            <a:endParaRPr lang="en-US" sz="1100"/>
          </a:p>
        </p:txBody>
      </p:sp>
      <p:sp>
        <p:nvSpPr>
          <p:cNvPr id="32" name="TextBox 32"/>
          <p:cNvSpPr txBox="1"/>
          <p:nvPr/>
        </p:nvSpPr>
        <p:spPr>
          <a:xfrm>
            <a:off x="8016240" y="2727831"/>
            <a:ext cx="2916555"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终验评定</a:t>
            </a:r>
            <a:endPar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验收评定流程介绍</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微软雅黑" panose="020b0503020204020204" charset="-122"/>
                <a:ea typeface="微软雅黑" panose="020b0503020204020204" charset="-122"/>
                <a:cs typeface="微软雅黑" panose="020b0503020204020204" charset="-122"/>
              </a:rPr>
              <a:t>施工单位</a:t>
            </a:r>
            <a:endParaRPr lang="en-US" sz="15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负责混凝土工程的施工，提交验收申请，并配合监理单位和专家进行验收评定工作。</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微软雅黑" panose="020b0503020204020204" charset="-122"/>
                <a:ea typeface="微软雅黑" panose="020b0503020204020204" charset="-122"/>
                <a:cs typeface="微软雅黑" panose="020b0503020204020204" charset="-122"/>
              </a:rPr>
              <a:t>监理单位</a:t>
            </a:r>
            <a:endParaRPr lang="en-US" sz="15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负责混凝土工程的监理工作，组织初验、复验和终验评定，并出具验收评定报告。</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微软雅黑" panose="020b0503020204020204" charset="-122"/>
                <a:ea typeface="微软雅黑" panose="020b0503020204020204" charset="-122"/>
                <a:cs typeface="微软雅黑" panose="020b0503020204020204" charset="-122"/>
              </a:rPr>
              <a:t>专家组</a:t>
            </a:r>
            <a:endParaRPr lang="en-US" sz="15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参与终验评定工作，对混凝土工程的质量、安全等方面进行评估，提出意见和建议。</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各级单位职责划分</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https://d.book118.com/838050062006006032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2024-09-09T06:04:22.856</cp:lastPrinted>
  <dcterms:created xsi:type="dcterms:W3CDTF">2024-09-08T22:04:22Z</dcterms:created>
  <dcterms:modified xsi:type="dcterms:W3CDTF">2024-09-08T22:04:24Z</dcterms:modified>
</cp:coreProperties>
</file>