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34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14A4F-6DF7-441C-92B9-132DE2D2A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36CC9-7B1D-42A7-9160-4BC9028B7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31566-9E20-48AF-BE2D-FD124D8B2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51608-62E8-4415-B0E0-8D3503B06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957A27-2E59-4807-A9E1-96CFA4E89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BC7EA7-A8AF-4AF9-BDFE-65B8F9FEC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2ABFD4-8853-4FD4-8218-CB10ACBD2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FE30FD-0230-4300-B579-3CD296DB8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8F43E-AE41-4DFD-BBC1-CC7D6C1E7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53AB2-4E71-4356-9AE4-5BB2F08A0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3F38C-67DF-4C97-B88D-837189C35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123" r:id="rId2"/>
    <p:sldLayoutId id="2147484124" r:id="rId3"/>
    <p:sldLayoutId id="2147484125" r:id="rId4"/>
    <p:sldLayoutId id="2147484126" r:id="rId5"/>
    <p:sldLayoutId id="2147484127" r:id="rId6"/>
    <p:sldLayoutId id="2147484128" r:id="rId7"/>
    <p:sldLayoutId id="2147484129" r:id="rId8"/>
    <p:sldLayoutId id="2147484130" r:id="rId9"/>
    <p:sldLayoutId id="2147484131" r:id="rId10"/>
    <p:sldLayoutId id="214748413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22" Type="http://schemas.openxmlformats.org/officeDocument/2006/relationships/tags" Target="../tags/tag162.xml" /><Relationship Id="rId23" Type="http://schemas.openxmlformats.org/officeDocument/2006/relationships/tags" Target="../tags/tag163.xml" /><Relationship Id="rId24" Type="http://schemas.openxmlformats.org/officeDocument/2006/relationships/tags" Target="../tags/tag164.xml" /><Relationship Id="rId25" Type="http://schemas.openxmlformats.org/officeDocument/2006/relationships/tags" Target="../tags/tag165.xml" /><Relationship Id="rId26" Type="http://schemas.openxmlformats.org/officeDocument/2006/relationships/tags" Target="../tags/tag166.xml" /><Relationship Id="rId27" Type="http://schemas.openxmlformats.org/officeDocument/2006/relationships/tags" Target="../tags/tag167.xml" /><Relationship Id="rId28" Type="http://schemas.openxmlformats.org/officeDocument/2006/relationships/tags" Target="../tags/tag168.xml" /><Relationship Id="rId29" Type="http://schemas.openxmlformats.org/officeDocument/2006/relationships/tags" Target="../tags/tag169.xml" /><Relationship Id="rId3" Type="http://schemas.openxmlformats.org/officeDocument/2006/relationships/tags" Target="../tags/tag143.xml" /><Relationship Id="rId30" Type="http://schemas.openxmlformats.org/officeDocument/2006/relationships/tags" Target="../tags/tag170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20" Type="http://schemas.openxmlformats.org/officeDocument/2006/relationships/tags" Target="../tags/tag228.xml" /><Relationship Id="rId21" Type="http://schemas.openxmlformats.org/officeDocument/2006/relationships/tags" Target="../tags/tag229.xml" /><Relationship Id="rId22" Type="http://schemas.openxmlformats.org/officeDocument/2006/relationships/tags" Target="../tags/tag230.xml" /><Relationship Id="rId23" Type="http://schemas.openxmlformats.org/officeDocument/2006/relationships/tags" Target="../tags/tag231.xml" /><Relationship Id="rId24" Type="http://schemas.openxmlformats.org/officeDocument/2006/relationships/tags" Target="../tags/tag232.xml" /><Relationship Id="rId25" Type="http://schemas.openxmlformats.org/officeDocument/2006/relationships/tags" Target="../tags/tag233.xml" /><Relationship Id="rId26" Type="http://schemas.openxmlformats.org/officeDocument/2006/relationships/tags" Target="../tags/tag234.xml" /><Relationship Id="rId27" Type="http://schemas.openxmlformats.org/officeDocument/2006/relationships/tags" Target="../tags/tag235.xml" /><Relationship Id="rId28" Type="http://schemas.openxmlformats.org/officeDocument/2006/relationships/tags" Target="../tags/tag236.xml" /><Relationship Id="rId29" Type="http://schemas.openxmlformats.org/officeDocument/2006/relationships/tags" Target="../tags/tag237.xml" /><Relationship Id="rId3" Type="http://schemas.openxmlformats.org/officeDocument/2006/relationships/tags" Target="../tags/tag211.xml" /><Relationship Id="rId30" Type="http://schemas.openxmlformats.org/officeDocument/2006/relationships/tags" Target="../tags/tag238.xml" /><Relationship Id="rId31" Type="http://schemas.openxmlformats.org/officeDocument/2006/relationships/tags" Target="../tags/tag239.xml" /><Relationship Id="rId32" Type="http://schemas.openxmlformats.org/officeDocument/2006/relationships/tags" Target="../tags/tag240.xml" /><Relationship Id="rId33" Type="http://schemas.openxmlformats.org/officeDocument/2006/relationships/tags" Target="../tags/tag241.xml" /><Relationship Id="rId34" Type="http://schemas.openxmlformats.org/officeDocument/2006/relationships/tags" Target="../tags/tag242.xml" /><Relationship Id="rId35" Type="http://schemas.openxmlformats.org/officeDocument/2006/relationships/tags" Target="../tags/tag243.xml" /><Relationship Id="rId36" Type="http://schemas.openxmlformats.org/officeDocument/2006/relationships/tags" Target="../tags/tag244.xml" /><Relationship Id="rId37" Type="http://schemas.openxmlformats.org/officeDocument/2006/relationships/tags" Target="../tags/tag245.xml" /><Relationship Id="rId38" Type="http://schemas.openxmlformats.org/officeDocument/2006/relationships/tags" Target="../tags/tag246.xml" /><Relationship Id="rId39" Type="http://schemas.openxmlformats.org/officeDocument/2006/relationships/tags" Target="../tags/tag247.xml" /><Relationship Id="rId4" Type="http://schemas.openxmlformats.org/officeDocument/2006/relationships/tags" Target="../tags/tag212.xml" /><Relationship Id="rId40" Type="http://schemas.openxmlformats.org/officeDocument/2006/relationships/tags" Target="../tags/tag248.xml" /><Relationship Id="rId41" Type="http://schemas.openxmlformats.org/officeDocument/2006/relationships/tags" Target="../tags/tag249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14" Type="http://schemas.openxmlformats.org/officeDocument/2006/relationships/tags" Target="../tags/tag265.xml" /><Relationship Id="rId15" Type="http://schemas.openxmlformats.org/officeDocument/2006/relationships/tags" Target="../tags/tag266.xml" /><Relationship Id="rId16" Type="http://schemas.openxmlformats.org/officeDocument/2006/relationships/tags" Target="../tags/tag267.xml" /><Relationship Id="rId17" Type="http://schemas.openxmlformats.org/officeDocument/2006/relationships/tags" Target="../tags/tag268.xml" /><Relationship Id="rId18" Type="http://schemas.openxmlformats.org/officeDocument/2006/relationships/tags" Target="../tags/tag269.xml" /><Relationship Id="rId19" Type="http://schemas.openxmlformats.org/officeDocument/2006/relationships/tags" Target="../tags/tag270.xml" /><Relationship Id="rId2" Type="http://schemas.openxmlformats.org/officeDocument/2006/relationships/tags" Target="../tags/tag253.xml" /><Relationship Id="rId20" Type="http://schemas.openxmlformats.org/officeDocument/2006/relationships/tags" Target="../tags/tag271.xml" /><Relationship Id="rId21" Type="http://schemas.openxmlformats.org/officeDocument/2006/relationships/tags" Target="../tags/tag272.xml" /><Relationship Id="rId22" Type="http://schemas.openxmlformats.org/officeDocument/2006/relationships/tags" Target="../tags/tag273.xml" /><Relationship Id="rId23" Type="http://schemas.openxmlformats.org/officeDocument/2006/relationships/tags" Target="../tags/tag274.xml" /><Relationship Id="rId24" Type="http://schemas.openxmlformats.org/officeDocument/2006/relationships/tags" Target="../tags/tag275.xml" /><Relationship Id="rId25" Type="http://schemas.openxmlformats.org/officeDocument/2006/relationships/tags" Target="../tags/tag276.xml" /><Relationship Id="rId26" Type="http://schemas.openxmlformats.org/officeDocument/2006/relationships/tags" Target="../tags/tag277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tags" Target="../tags/tag325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2" Type="http://schemas.openxmlformats.org/officeDocument/2006/relationships/tags" Target="../tags/tag326.xml" /><Relationship Id="rId3" Type="http://schemas.openxmlformats.org/officeDocument/2006/relationships/tags" Target="../tags/tag327.xml" /><Relationship Id="rId4" Type="http://schemas.openxmlformats.org/officeDocument/2006/relationships/tags" Target="../tags/tag328.xml" /><Relationship Id="rId5" Type="http://schemas.openxmlformats.org/officeDocument/2006/relationships/tags" Target="../tags/tag329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43.xml" /><Relationship Id="rId3" Type="http://schemas.openxmlformats.org/officeDocument/2006/relationships/tags" Target="../tags/tag344.xml" /><Relationship Id="rId4" Type="http://schemas.openxmlformats.org/officeDocument/2006/relationships/tags" Target="../tags/tag34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5112303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寄售结算的虚拟现实技术应用研究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MR.Z,a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MR.Z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虚拟现实技术的发展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寄售结算的概念和特点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寄售结算的虚拟现实技术应用方案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寄售结算的虚拟现实技术应用案例分析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寄售结算的虚拟现实技术应用的影响和意义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寄售结算的虚拟现实技术应用的挑战和对策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虚拟现实技术的发展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虚拟现实技术的起源</a:t>
            </a:r>
            <a:endParaRPr lang="zh-CN" altLang="en-US"/>
          </a:p>
        </p:txBody>
      </p:sp>
      <p:sp>
        <p:nvSpPr>
          <p:cNvPr id="1048980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2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4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6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8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1970年代：虚拟现实技术的初步探索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1960年代：虚拟现实概念的形成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1980年代：虚拟现实技术的进一步发展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4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1990年代至今：虚拟现实技术的普及和应用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虚拟现实技术的发展历程</a:t>
            </a:r>
            <a:endParaRPr lang="zh-CN" altLang="en-US"/>
          </a:p>
        </p:txBody>
      </p:sp>
      <p:sp>
        <p:nvSpPr>
          <p:cNvPr id="1049034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6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8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0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2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4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6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8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0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4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6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8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0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4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6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8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0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1950年代：初始阶段，科学幻想小说和电影中开始出现虚拟现实的概念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2000年代至今：虚拟现实技术进一步发展，并成为当今科技领域的热门话题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1990年代：虚拟现实技术开始逐渐成熟，并被应用于不同的领域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1960年代：研究者开始提出虚拟现实理论，并开始进行相关研究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虚拟现实技术的现状和未来趋势</a:t>
            </a:r>
            <a:endParaRPr lang="zh-CN" altLang="en-US"/>
          </a:p>
        </p:txBody>
      </p:sp>
      <p:sp>
        <p:nvSpPr>
          <p:cNvPr id="1049116" name="正文"/>
          <p:cNvSpPr txBox="1"/>
          <p:nvPr>
            <p:custDataLst>
              <p:tags r:id="rId2"/>
            </p:custDataLst>
          </p:nvPr>
        </p:nvSpPr>
        <p:spPr>
          <a:xfrm>
            <a:off x="3147294" y="1740753"/>
            <a:ext cx="5897412" cy="3435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单击此处输入你的项正文，文字是您思想的提炼，言简意赅的阐述观点。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标题"/>
          <p:cNvSpPr txBox="1"/>
          <p:nvPr>
            <p:custDataLst>
              <p:tags r:id="rId3"/>
            </p:custDataLst>
          </p:nvPr>
        </p:nvSpPr>
        <p:spPr>
          <a:xfrm>
            <a:off x="3147900" y="1364400"/>
            <a:ext cx="5897412" cy="3435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1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虚拟现实技术目前已经应用于多个领域</a:t>
            </a:r>
            <a:endParaRPr lang="zh-CN" altLang="en-US" sz="11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20" name="正文"/>
          <p:cNvSpPr txBox="1"/>
          <p:nvPr>
            <p:custDataLst>
              <p:tags r:id="rId4"/>
            </p:custDataLst>
          </p:nvPr>
        </p:nvSpPr>
        <p:spPr>
          <a:xfrm>
            <a:off x="3147294" y="2559518"/>
            <a:ext cx="5897412" cy="3435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单击此处输入你的项正文，文字是您思想的提炼，言简意赅的阐述观点。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标题"/>
          <p:cNvSpPr txBox="1"/>
          <p:nvPr>
            <p:custDataLst>
              <p:tags r:id="rId5"/>
            </p:custDataLst>
          </p:nvPr>
        </p:nvSpPr>
        <p:spPr>
          <a:xfrm>
            <a:off x="3147900" y="2183165"/>
            <a:ext cx="5897412" cy="3435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1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虚拟现实技术已经取得了显著的进展</a:t>
            </a:r>
            <a:endParaRPr lang="zh-CN" altLang="en-US" sz="11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24" name="正文"/>
          <p:cNvSpPr txBox="1"/>
          <p:nvPr>
            <p:custDataLst>
              <p:tags r:id="rId6"/>
            </p:custDataLst>
          </p:nvPr>
        </p:nvSpPr>
        <p:spPr>
          <a:xfrm>
            <a:off x="3147294" y="3378284"/>
            <a:ext cx="5897412" cy="3435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虚拟现实技术的未来趋势</a:t>
            </a:r>
            <a:endParaRPr lang="zh-CN" altLang="en-US" sz="13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标题"/>
          <p:cNvSpPr txBox="1"/>
          <p:nvPr>
            <p:custDataLst>
              <p:tags r:id="rId7"/>
            </p:custDataLst>
          </p:nvPr>
        </p:nvSpPr>
        <p:spPr>
          <a:xfrm>
            <a:off x="3147900" y="3001930"/>
            <a:ext cx="5897412" cy="3435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1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虚拟现实技术正在逐渐普及  虚拟现实技术的未来趋势</a:t>
            </a:r>
            <a:endParaRPr lang="zh-CN" altLang="en-US" sz="11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28" name="正文"/>
          <p:cNvSpPr txBox="1"/>
          <p:nvPr>
            <p:custDataLst>
              <p:tags r:id="rId8"/>
            </p:custDataLst>
          </p:nvPr>
        </p:nvSpPr>
        <p:spPr>
          <a:xfrm>
            <a:off x="3147294" y="4197049"/>
            <a:ext cx="5897412" cy="3435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单击此处输入你的项正文，文字是您思想的提炼，言简意赅的阐述观点。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标题"/>
          <p:cNvSpPr txBox="1"/>
          <p:nvPr>
            <p:custDataLst>
              <p:tags r:id="rId9"/>
            </p:custDataLst>
          </p:nvPr>
        </p:nvSpPr>
        <p:spPr>
          <a:xfrm>
            <a:off x="3147900" y="3820696"/>
            <a:ext cx="5897412" cy="3435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1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虚拟现实技术将与人工智能、大数据等先进技术融合发展</a:t>
            </a:r>
            <a:endParaRPr lang="zh-CN" altLang="en-US" sz="11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32" name="正文"/>
          <p:cNvSpPr txBox="1"/>
          <p:nvPr>
            <p:custDataLst>
              <p:tags r:id="rId10"/>
            </p:custDataLst>
          </p:nvPr>
        </p:nvSpPr>
        <p:spPr>
          <a:xfrm>
            <a:off x="3147294" y="5015814"/>
            <a:ext cx="5897412" cy="3435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单击此处输入你的项正文，文字是您思想的提炼，言简意赅的阐述观点。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标题"/>
          <p:cNvSpPr txBox="1"/>
          <p:nvPr>
            <p:custDataLst>
              <p:tags r:id="rId11"/>
            </p:custDataLst>
          </p:nvPr>
        </p:nvSpPr>
        <p:spPr>
          <a:xfrm>
            <a:off x="3147900" y="4639461"/>
            <a:ext cx="5897412" cy="3435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1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虚拟现实技术将更加注重用户体验和交互性</a:t>
            </a:r>
            <a:endParaRPr lang="zh-CN" altLang="en-US" sz="11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36" name="正文"/>
          <p:cNvSpPr txBox="1"/>
          <p:nvPr>
            <p:custDataLst>
              <p:tags r:id="rId12"/>
            </p:custDataLst>
          </p:nvPr>
        </p:nvSpPr>
        <p:spPr>
          <a:xfrm>
            <a:off x="3147294" y="5834579"/>
            <a:ext cx="5897412" cy="3435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单击此处输入你的项正文，文字是您思想的提炼，言简意赅的阐述观点。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标题"/>
          <p:cNvSpPr txBox="1"/>
          <p:nvPr>
            <p:custDataLst>
              <p:tags r:id="rId13"/>
            </p:custDataLst>
          </p:nvPr>
        </p:nvSpPr>
        <p:spPr>
          <a:xfrm>
            <a:off x="3147900" y="5458226"/>
            <a:ext cx="5897412" cy="3435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虚拟现实技术将逐渐应用于更多领域，为人们的生活带来更多便利和乐趣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寄售结算的概念和特点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寄售结算的概念</a:t>
            </a:r>
            <a:endParaRPr lang="zh-CN" altLang="en-US"/>
          </a:p>
        </p:txBody>
      </p:sp>
      <p:sp>
        <p:nvSpPr>
          <p:cNvPr id="1049222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4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6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8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0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特点：寄销结算具有便捷性、安全性、交互性和沉浸感等特点，能够提高消费者的购物体验和商家的销售效率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2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定义：寄销结算是一种基于虚拟现实技术的电子商务模式，商家将商品寄送给消费者，消费者在虚拟环境中对商品进行选择、购买和结算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4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应用领域：寄销结算在虚拟现实技术应用领域中具有广泛的应用前景，包括电子商务、游戏、教育、医疗等领域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6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优势：寄销结算的优势在于能够提供更加真实、生动、直观的购物体验，提高消费者的购买欲望和购买决策的准确性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寄售结算的特点</a:t>
            </a:r>
            <a:endParaRPr lang="zh-CN" altLang="en-US"/>
          </a:p>
        </p:txBody>
      </p:sp>
      <p:sp>
        <p:nvSpPr>
          <p:cNvPr id="104927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降低交易成本：寄售结算能够降低交易的成本，包括时间成本和财务成本，提高交易的效率。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交易安全性：通过虚拟现实技术，寄售结算能够提供更安全、可靠的交易方式，有效减少风险。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交易透明度：寄售结算通过虚拟现实技术，能够实现交易过程的透明化，提高交易的公正性和公平性。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广泛的应用范围：寄售结算可以应用于各种领域，如电子商务、拍卖、二手交易等，具有广泛的应用范围。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寄售结算的优势和应用范围</a:t>
            </a:r>
            <a:endParaRPr lang="zh-CN" altLang="en-US"/>
          </a:p>
        </p:txBody>
      </p:sp>
      <p:sp>
        <p:nvSpPr>
          <p:cNvPr id="1049346" name="任意多边形: 形状 16"/>
          <p:cNvSpPr/>
          <p:nvPr>
            <p:custDataLst>
              <p:tags r:id="rId2"/>
            </p:custDataLst>
          </p:nvPr>
        </p:nvSpPr>
        <p:spPr>
          <a:xfrm>
            <a:off x="551935" y="1382053"/>
            <a:ext cx="5605018" cy="924440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8" name="Freeform 488"/>
          <p:cNvSpPr/>
          <p:nvPr>
            <p:custDataLst>
              <p:tags r:id="rId3"/>
            </p:custDataLst>
          </p:nvPr>
        </p:nvSpPr>
        <p:spPr>
          <a:xfrm rot="5400000">
            <a:off x="5206643" y="1367100"/>
            <a:ext cx="835156" cy="95373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0" name="序号"/>
          <p:cNvSpPr txBox="1"/>
          <p:nvPr>
            <p:custDataLst>
              <p:tags r:id="rId4"/>
            </p:custDataLst>
          </p:nvPr>
        </p:nvSpPr>
        <p:spPr>
          <a:xfrm>
            <a:off x="5334813" y="1599942"/>
            <a:ext cx="578406" cy="53095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17D594">
                    <a:alpha val="4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52" name="标题"/>
          <p:cNvSpPr txBox="1"/>
          <p:nvPr>
            <p:custDataLst>
              <p:tags r:id="rId5"/>
            </p:custDataLst>
          </p:nvPr>
        </p:nvSpPr>
        <p:spPr>
          <a:xfrm>
            <a:off x="944278" y="1435458"/>
            <a:ext cx="3784534" cy="3956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方便快捷：寄售结算方式可以快速完成交易，提高交易效率</a:t>
            </a:r>
            <a:endParaRPr kumimoji="0" lang="zh-CN" altLang="en-US" sz="11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54" name="正文"/>
          <p:cNvSpPr txBox="1"/>
          <p:nvPr>
            <p:custDataLst>
              <p:tags r:id="rId6"/>
            </p:custDataLst>
          </p:nvPr>
        </p:nvSpPr>
        <p:spPr>
          <a:xfrm>
            <a:off x="944278" y="1900430"/>
            <a:ext cx="3784534" cy="38553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356" name="任意多边形: 形状 17"/>
          <p:cNvSpPr/>
          <p:nvPr>
            <p:custDataLst>
              <p:tags r:id="rId7"/>
            </p:custDataLst>
          </p:nvPr>
        </p:nvSpPr>
        <p:spPr>
          <a:xfrm flipH="1">
            <a:off x="6034763" y="1934609"/>
            <a:ext cx="5605018" cy="924440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8" name="Freeform 488"/>
          <p:cNvSpPr/>
          <p:nvPr>
            <p:custDataLst>
              <p:tags r:id="rId8"/>
            </p:custDataLst>
          </p:nvPr>
        </p:nvSpPr>
        <p:spPr>
          <a:xfrm rot="5400000">
            <a:off x="6150828" y="1919655"/>
            <a:ext cx="835156" cy="95373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0" name="序号"/>
          <p:cNvSpPr txBox="1"/>
          <p:nvPr>
            <p:custDataLst>
              <p:tags r:id="rId9"/>
            </p:custDataLst>
          </p:nvPr>
        </p:nvSpPr>
        <p:spPr>
          <a:xfrm>
            <a:off x="6260485" y="2146801"/>
            <a:ext cx="578406" cy="53095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</a:rPr>
              <a:t>02</a:t>
            </a:r>
            <a:endParaRPr lang="en-US">
              <a:effectLst>
                <a:outerShdw blurRad="101600" sx="102000" sy="102000" algn="ctr" rotWithShape="0">
                  <a:schemeClr val="accent4">
                    <a:alpha val="48000"/>
                  </a:schemeClr>
                </a:outerShdw>
              </a:effectLst>
            </a:endParaRPr>
          </a:p>
        </p:txBody>
      </p:sp>
      <p:sp>
        <p:nvSpPr>
          <p:cNvPr id="1049362" name="任意多边形: 形状 2"/>
          <p:cNvSpPr/>
          <p:nvPr>
            <p:custDataLst>
              <p:tags r:id="rId10"/>
            </p:custDataLst>
          </p:nvPr>
        </p:nvSpPr>
        <p:spPr>
          <a:xfrm>
            <a:off x="551935" y="2487164"/>
            <a:ext cx="5605018" cy="924440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049364" name="Freeform 488"/>
          <p:cNvSpPr/>
          <p:nvPr>
            <p:custDataLst>
              <p:tags r:id="rId11"/>
            </p:custDataLst>
          </p:nvPr>
        </p:nvSpPr>
        <p:spPr>
          <a:xfrm rot="5400000">
            <a:off x="5206643" y="2472211"/>
            <a:ext cx="835156" cy="95373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6" name="序号"/>
          <p:cNvSpPr txBox="1"/>
          <p:nvPr>
            <p:custDataLst>
              <p:tags r:id="rId12"/>
            </p:custDataLst>
          </p:nvPr>
        </p:nvSpPr>
        <p:spPr>
          <a:xfrm>
            <a:off x="5334813" y="2704341"/>
            <a:ext cx="578406" cy="53095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03</a:t>
            </a:r>
            <a:endParaRPr lang="en-US"/>
          </a:p>
        </p:txBody>
      </p:sp>
      <p:sp>
        <p:nvSpPr>
          <p:cNvPr id="1049368" name="任意多边形: 形状 32"/>
          <p:cNvSpPr/>
          <p:nvPr>
            <p:custDataLst>
              <p:tags r:id="rId13"/>
            </p:custDataLst>
          </p:nvPr>
        </p:nvSpPr>
        <p:spPr>
          <a:xfrm flipH="1">
            <a:off x="6034763" y="3034734"/>
            <a:ext cx="5605018" cy="924440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049370" name="Freeform 488"/>
          <p:cNvSpPr/>
          <p:nvPr>
            <p:custDataLst>
              <p:tags r:id="rId14"/>
            </p:custDataLst>
          </p:nvPr>
        </p:nvSpPr>
        <p:spPr>
          <a:xfrm rot="5400000">
            <a:off x="6150828" y="3020493"/>
            <a:ext cx="835156" cy="95373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2" name="序号"/>
          <p:cNvSpPr txBox="1"/>
          <p:nvPr>
            <p:custDataLst>
              <p:tags r:id="rId15"/>
            </p:custDataLst>
          </p:nvPr>
        </p:nvSpPr>
        <p:spPr>
          <a:xfrm>
            <a:off x="6260485" y="3244079"/>
            <a:ext cx="578406" cy="53095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/>
                <a:cs typeface="+mn-cs"/>
              </a:rPr>
              <a:t>04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/>
              <a:cs typeface="+mn-cs"/>
            </a:endParaRPr>
          </a:p>
        </p:txBody>
      </p:sp>
      <p:sp>
        <p:nvSpPr>
          <p:cNvPr id="1049374" name="任意多边形: 形状 12"/>
          <p:cNvSpPr/>
          <p:nvPr>
            <p:custDataLst>
              <p:tags r:id="rId16"/>
            </p:custDataLst>
          </p:nvPr>
        </p:nvSpPr>
        <p:spPr>
          <a:xfrm>
            <a:off x="551935" y="3591562"/>
            <a:ext cx="5605018" cy="924440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049376" name="Freeform 488"/>
          <p:cNvSpPr/>
          <p:nvPr>
            <p:custDataLst>
              <p:tags r:id="rId17"/>
            </p:custDataLst>
          </p:nvPr>
        </p:nvSpPr>
        <p:spPr>
          <a:xfrm rot="5400000">
            <a:off x="5206643" y="3577321"/>
            <a:ext cx="835156" cy="95373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8" name="序号"/>
          <p:cNvSpPr txBox="1"/>
          <p:nvPr>
            <p:custDataLst>
              <p:tags r:id="rId18"/>
            </p:custDataLst>
          </p:nvPr>
        </p:nvSpPr>
        <p:spPr>
          <a:xfrm>
            <a:off x="5334813" y="3809451"/>
            <a:ext cx="578406" cy="53095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05</a:t>
            </a:r>
            <a:endParaRPr lang="en-US"/>
          </a:p>
        </p:txBody>
      </p:sp>
      <p:sp>
        <p:nvSpPr>
          <p:cNvPr id="1049380" name="任意多边形: 形状 22"/>
          <p:cNvSpPr/>
          <p:nvPr>
            <p:custDataLst>
              <p:tags r:id="rId19"/>
            </p:custDataLst>
          </p:nvPr>
        </p:nvSpPr>
        <p:spPr>
          <a:xfrm flipH="1">
            <a:off x="6034763" y="4135572"/>
            <a:ext cx="5605018" cy="924440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049382" name="Freeform 488"/>
          <p:cNvSpPr/>
          <p:nvPr>
            <p:custDataLst>
              <p:tags r:id="rId20"/>
            </p:custDataLst>
          </p:nvPr>
        </p:nvSpPr>
        <p:spPr>
          <a:xfrm rot="5400000">
            <a:off x="6150828" y="4120619"/>
            <a:ext cx="835156" cy="95373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84" name="序号"/>
          <p:cNvSpPr txBox="1"/>
          <p:nvPr>
            <p:custDataLst>
              <p:tags r:id="rId21"/>
            </p:custDataLst>
          </p:nvPr>
        </p:nvSpPr>
        <p:spPr>
          <a:xfrm>
            <a:off x="6260485" y="4344205"/>
            <a:ext cx="578406" cy="53095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/>
                <a:cs typeface="+mn-cs"/>
              </a:rPr>
              <a:t>06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/>
              <a:cs typeface="+mn-cs"/>
            </a:endParaRPr>
          </a:p>
        </p:txBody>
      </p:sp>
      <p:sp>
        <p:nvSpPr>
          <p:cNvPr id="1049386" name="任意多边形: 形状 27"/>
          <p:cNvSpPr/>
          <p:nvPr>
            <p:custDataLst>
              <p:tags r:id="rId22"/>
            </p:custDataLst>
          </p:nvPr>
        </p:nvSpPr>
        <p:spPr>
          <a:xfrm>
            <a:off x="551935" y="4696672"/>
            <a:ext cx="5605018" cy="924440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049388" name="Freeform 488"/>
          <p:cNvSpPr/>
          <p:nvPr>
            <p:custDataLst>
              <p:tags r:id="rId23"/>
            </p:custDataLst>
          </p:nvPr>
        </p:nvSpPr>
        <p:spPr>
          <a:xfrm rot="5400000">
            <a:off x="5206643" y="4681719"/>
            <a:ext cx="835156" cy="95373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90" name="序号"/>
          <p:cNvSpPr txBox="1"/>
          <p:nvPr>
            <p:custDataLst>
              <p:tags r:id="rId24"/>
            </p:custDataLst>
          </p:nvPr>
        </p:nvSpPr>
        <p:spPr>
          <a:xfrm>
            <a:off x="5334813" y="4914561"/>
            <a:ext cx="578406" cy="53095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07</a:t>
            </a:r>
            <a:endParaRPr lang="en-US"/>
          </a:p>
        </p:txBody>
      </p:sp>
      <p:sp>
        <p:nvSpPr>
          <p:cNvPr id="1049392" name="任意多边形: 形状 37"/>
          <p:cNvSpPr/>
          <p:nvPr>
            <p:custDataLst>
              <p:tags r:id="rId25"/>
            </p:custDataLst>
          </p:nvPr>
        </p:nvSpPr>
        <p:spPr>
          <a:xfrm flipH="1">
            <a:off x="6034763" y="5235698"/>
            <a:ext cx="5605018" cy="924440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049394" name="Freeform 488"/>
          <p:cNvSpPr/>
          <p:nvPr>
            <p:custDataLst>
              <p:tags r:id="rId26"/>
            </p:custDataLst>
          </p:nvPr>
        </p:nvSpPr>
        <p:spPr>
          <a:xfrm rot="5400000">
            <a:off x="6150828" y="5221457"/>
            <a:ext cx="835156" cy="95373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96" name="序号"/>
          <p:cNvSpPr txBox="1"/>
          <p:nvPr>
            <p:custDataLst>
              <p:tags r:id="rId27"/>
            </p:custDataLst>
          </p:nvPr>
        </p:nvSpPr>
        <p:spPr>
          <a:xfrm>
            <a:off x="6260485" y="5445043"/>
            <a:ext cx="578406" cy="53095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/>
                <a:cs typeface="+mn-cs"/>
              </a:rPr>
              <a:t>08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/>
              <a:cs typeface="+mn-cs"/>
            </a:endParaRPr>
          </a:p>
        </p:txBody>
      </p:sp>
      <p:sp>
        <p:nvSpPr>
          <p:cNvPr id="1049398" name="标题"/>
          <p:cNvSpPr txBox="1"/>
          <p:nvPr>
            <p:custDataLst>
              <p:tags r:id="rId28"/>
            </p:custDataLst>
          </p:nvPr>
        </p:nvSpPr>
        <p:spPr>
          <a:xfrm>
            <a:off x="7463147" y="1976620"/>
            <a:ext cx="3784534" cy="3956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降低成本：寄售结算方式可以降低交易成本，提高交易效益</a:t>
            </a:r>
            <a:endParaRPr kumimoji="0" lang="zh-CN" altLang="en-US" sz="11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400" name="正文"/>
          <p:cNvSpPr txBox="1"/>
          <p:nvPr>
            <p:custDataLst>
              <p:tags r:id="rId29"/>
            </p:custDataLst>
          </p:nvPr>
        </p:nvSpPr>
        <p:spPr>
          <a:xfrm>
            <a:off x="7463147" y="2440880"/>
            <a:ext cx="3784534" cy="38553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402" name="标题"/>
          <p:cNvSpPr txBox="1"/>
          <p:nvPr>
            <p:custDataLst>
              <p:tags r:id="rId30"/>
            </p:custDataLst>
          </p:nvPr>
        </p:nvSpPr>
        <p:spPr>
          <a:xfrm>
            <a:off x="944278" y="2541992"/>
            <a:ext cx="3784534" cy="3956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增强信任：寄售结算方式可以增强交易双方的信任度，提高交易成功率</a:t>
            </a:r>
            <a:endParaRPr kumimoji="0" lang="zh-CN" altLang="en-US" sz="11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404" name="正文"/>
          <p:cNvSpPr txBox="1"/>
          <p:nvPr>
            <p:custDataLst>
              <p:tags r:id="rId31"/>
            </p:custDataLst>
          </p:nvPr>
        </p:nvSpPr>
        <p:spPr>
          <a:xfrm>
            <a:off x="944278" y="3006252"/>
            <a:ext cx="3784534" cy="38553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406" name="标题"/>
          <p:cNvSpPr txBox="1"/>
          <p:nvPr>
            <p:custDataLst>
              <p:tags r:id="rId32"/>
            </p:custDataLst>
          </p:nvPr>
        </p:nvSpPr>
        <p:spPr>
          <a:xfrm>
            <a:off x="7463147" y="3082442"/>
            <a:ext cx="3784534" cy="3956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扩大市场：寄售结算方式可以扩大交易市场，促进商品流通  寄售结算的应用范围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408" name="正文"/>
          <p:cNvSpPr txBox="1"/>
          <p:nvPr>
            <p:custDataLst>
              <p:tags r:id="rId33"/>
            </p:custDataLst>
          </p:nvPr>
        </p:nvSpPr>
        <p:spPr>
          <a:xfrm>
            <a:off x="7463147" y="3546702"/>
            <a:ext cx="3784534" cy="38553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寄售结算的应用范围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410" name="标题"/>
          <p:cNvSpPr txBox="1"/>
          <p:nvPr>
            <p:custDataLst>
              <p:tags r:id="rId34"/>
            </p:custDataLst>
          </p:nvPr>
        </p:nvSpPr>
        <p:spPr>
          <a:xfrm>
            <a:off x="944278" y="3640694"/>
            <a:ext cx="3784534" cy="3956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线上购物平台：寄售结算方式可以应用于线上购物平台，方便消费者进行购物和结算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412" name="正文"/>
          <p:cNvSpPr txBox="1"/>
          <p:nvPr>
            <p:custDataLst>
              <p:tags r:id="rId35"/>
            </p:custDataLst>
          </p:nvPr>
        </p:nvSpPr>
        <p:spPr>
          <a:xfrm>
            <a:off x="944278" y="4104954"/>
            <a:ext cx="3784534" cy="38553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414" name="标题"/>
          <p:cNvSpPr txBox="1"/>
          <p:nvPr>
            <p:custDataLst>
              <p:tags r:id="rId36"/>
            </p:custDataLst>
          </p:nvPr>
        </p:nvSpPr>
        <p:spPr>
          <a:xfrm>
            <a:off x="7463147" y="4191825"/>
            <a:ext cx="3784534" cy="3956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线下实体店：寄售结算方式可以应用于线下实体店，提高交易效率和客户体验</a:t>
            </a:r>
            <a:endParaRPr kumimoji="0" lang="zh-CN" altLang="en-US" sz="11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416" name="正文"/>
          <p:cNvSpPr txBox="1"/>
          <p:nvPr>
            <p:custDataLst>
              <p:tags r:id="rId37"/>
            </p:custDataLst>
          </p:nvPr>
        </p:nvSpPr>
        <p:spPr>
          <a:xfrm>
            <a:off x="7463147" y="4656085"/>
            <a:ext cx="3784534" cy="38553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418" name="标题"/>
          <p:cNvSpPr txBox="1"/>
          <p:nvPr>
            <p:custDataLst>
              <p:tags r:id="rId38"/>
            </p:custDataLst>
          </p:nvPr>
        </p:nvSpPr>
        <p:spPr>
          <a:xfrm>
            <a:off x="944278" y="4731563"/>
            <a:ext cx="3784534" cy="3956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拍卖行业：寄售结算方式可以应用于拍卖行业，方便拍卖师和买家进行交易和结算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420" name="正文"/>
          <p:cNvSpPr txBox="1"/>
          <p:nvPr>
            <p:custDataLst>
              <p:tags r:id="rId39"/>
            </p:custDataLst>
          </p:nvPr>
        </p:nvSpPr>
        <p:spPr>
          <a:xfrm>
            <a:off x="944278" y="5196535"/>
            <a:ext cx="3784534" cy="38553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422" name="标题"/>
          <p:cNvSpPr txBox="1"/>
          <p:nvPr>
            <p:custDataLst>
              <p:tags r:id="rId40"/>
            </p:custDataLst>
          </p:nvPr>
        </p:nvSpPr>
        <p:spPr>
          <a:xfrm>
            <a:off x="7463147" y="5284830"/>
            <a:ext cx="3784534" cy="3956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其他领域：寄售结算方式还可以应用于其他领域，如文化创意产业、艺术品交易等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424" name="正文"/>
          <p:cNvSpPr txBox="1"/>
          <p:nvPr>
            <p:custDataLst>
              <p:tags r:id="rId41"/>
            </p:custDataLst>
          </p:nvPr>
        </p:nvSpPr>
        <p:spPr>
          <a:xfrm>
            <a:off x="7463147" y="5749803"/>
            <a:ext cx="3784534" cy="38553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寄售结算的虚拟现实技术应用方案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基于虚拟现实技术的寄售结算系统架构设计</a:t>
            </a:r>
            <a:endParaRPr lang="zh-CN" altLang="en-US"/>
          </a:p>
        </p:txBody>
      </p:sp>
      <p:sp>
        <p:nvSpPr>
          <p:cNvPr id="1049508" name="图形"/>
          <p:cNvSpPr/>
          <p:nvPr>
            <p:custDataLst>
              <p:tags r:id="rId2"/>
            </p:custDataLst>
          </p:nvPr>
        </p:nvSpPr>
        <p:spPr>
          <a:xfrm>
            <a:off x="641775" y="1364400"/>
            <a:ext cx="10882620" cy="857430"/>
          </a:xfrm>
          <a:prstGeom prst="roundRect">
            <a:avLst>
              <a:gd name="adj" fmla="val 11457"/>
            </a:avLst>
          </a:pr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0"/>
            </a:gradFill>
          </a:ln>
          <a:effectLst>
            <a:outerShdw blurRad="63500" dist="63500" dir="2700000" algn="tl" rotWithShape="0">
              <a:schemeClr val="accent1">
                <a:alpha val="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sym typeface="+mn-lt"/>
            </a:endParaRPr>
          </a:p>
        </p:txBody>
      </p:sp>
      <p:sp>
        <p:nvSpPr>
          <p:cNvPr id="1049510" name="任意多边形 18"/>
          <p:cNvSpPr/>
          <p:nvPr>
            <p:custDataLst>
              <p:tags r:id="rId3"/>
            </p:custDataLst>
          </p:nvPr>
        </p:nvSpPr>
        <p:spPr>
          <a:xfrm>
            <a:off x="10729335" y="1364400"/>
            <a:ext cx="795060" cy="829710"/>
          </a:xfrm>
          <a:custGeom>
            <a:gdLst>
              <a:gd name="adj" fmla="val 25000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1262" h="1317">
                <a:moveTo>
                  <a:pt x="60" y="0"/>
                </a:moveTo>
                <a:lnTo>
                  <a:pt x="626" y="0"/>
                </a:lnTo>
                <a:lnTo>
                  <a:pt x="616" y="11"/>
                </a:lnTo>
                <a:cubicBezTo>
                  <a:pt x="537" y="97"/>
                  <a:pt x="489" y="213"/>
                  <a:pt x="489" y="339"/>
                </a:cubicBezTo>
                <a:cubicBezTo>
                  <a:pt x="489" y="609"/>
                  <a:pt x="708" y="828"/>
                  <a:pt x="978" y="828"/>
                </a:cubicBezTo>
                <a:cubicBezTo>
                  <a:pt x="1079" y="828"/>
                  <a:pt x="1173" y="797"/>
                  <a:pt x="1251" y="744"/>
                </a:cubicBezTo>
                <a:lnTo>
                  <a:pt x="1262" y="736"/>
                </a:lnTo>
                <a:lnTo>
                  <a:pt x="1262" y="1205"/>
                </a:lnTo>
                <a:cubicBezTo>
                  <a:pt x="1262" y="1232"/>
                  <a:pt x="1256" y="1257"/>
                  <a:pt x="1244" y="1279"/>
                </a:cubicBezTo>
                <a:lnTo>
                  <a:pt x="1243" y="1280"/>
                </a:lnTo>
                <a:lnTo>
                  <a:pt x="1222" y="1286"/>
                </a:lnTo>
                <a:cubicBezTo>
                  <a:pt x="1144" y="1306"/>
                  <a:pt x="1062" y="1317"/>
                  <a:pt x="978" y="1317"/>
                </a:cubicBezTo>
                <a:cubicBezTo>
                  <a:pt x="438" y="1317"/>
                  <a:pt x="0" y="879"/>
                  <a:pt x="0" y="339"/>
                </a:cubicBezTo>
                <a:cubicBezTo>
                  <a:pt x="0" y="221"/>
                  <a:pt x="21" y="108"/>
                  <a:pt x="59" y="3"/>
                </a:cubicBezTo>
                <a:lnTo>
                  <a:pt x="60" y="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  <a:alpha val="20000"/>
                </a:schemeClr>
              </a:gs>
              <a:gs pos="70000">
                <a:schemeClr val="accent1">
                  <a:lumMod val="20000"/>
                  <a:lumOff val="80000"/>
                  <a:alpha val="4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512" name="标题"/>
          <p:cNvSpPr txBox="1"/>
          <p:nvPr>
            <p:custDataLst>
              <p:tags r:id="rId4"/>
            </p:custDataLst>
          </p:nvPr>
        </p:nvSpPr>
        <p:spPr>
          <a:xfrm>
            <a:off x="666975" y="1424250"/>
            <a:ext cx="850500" cy="737100"/>
          </a:xfrm>
          <a:prstGeom prst="rect">
            <a:avLst/>
          </a:prstGeom>
          <a:noFill/>
        </p:spPr>
        <p:txBody>
          <a:bodyPr wrap="square" lIns="90000" tIns="46800" rIns="90000" bIns="36195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514" name="正文"/>
          <p:cNvSpPr txBox="1"/>
          <p:nvPr>
            <p:custDataLst>
              <p:tags r:id="rId5"/>
            </p:custDataLst>
          </p:nvPr>
        </p:nvSpPr>
        <p:spPr>
          <a:xfrm>
            <a:off x="1616385" y="1424250"/>
            <a:ext cx="9933840" cy="73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系统概述：介绍基于虚拟现实技术的寄售结算系统的整体架构和功能，包括虚拟现实技术、寄售结算流程、系统目标等。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cxnSp>
        <p:nvCxnSpPr>
          <p:cNvPr id="3145767" name="直接连接符 5"/>
          <p:cNvCxnSpPr/>
          <p:nvPr>
            <p:custDataLst>
              <p:tags r:id="rId6"/>
            </p:custDataLst>
          </p:nvPr>
        </p:nvCxnSpPr>
        <p:spPr>
          <a:xfrm flipH="1">
            <a:off x="1534485" y="1506780"/>
            <a:ext cx="0" cy="572040"/>
          </a:xfrm>
          <a:prstGeom prst="line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0000">
                <a:schemeClr val="accent1"/>
              </a:gs>
            </a:gsLst>
            <a:lin ang="13500000" scaled="0"/>
          </a:gradFill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0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9516" name="图形"/>
          <p:cNvSpPr/>
          <p:nvPr>
            <p:custDataLst>
              <p:tags r:id="rId7"/>
            </p:custDataLst>
          </p:nvPr>
        </p:nvSpPr>
        <p:spPr>
          <a:xfrm>
            <a:off x="641775" y="2353500"/>
            <a:ext cx="10882620" cy="857430"/>
          </a:xfrm>
          <a:prstGeom prst="roundRect">
            <a:avLst>
              <a:gd name="adj" fmla="val 11457"/>
            </a:avLst>
          </a:pr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0"/>
            </a:gradFill>
          </a:ln>
          <a:effectLst>
            <a:outerShdw blurRad="63500" dist="63500" dir="2700000" algn="tl" rotWithShape="0">
              <a:schemeClr val="accent1">
                <a:alpha val="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sym typeface="+mn-lt"/>
            </a:endParaRPr>
          </a:p>
        </p:txBody>
      </p:sp>
      <p:sp>
        <p:nvSpPr>
          <p:cNvPr id="1049518" name="任意多边形 22"/>
          <p:cNvSpPr/>
          <p:nvPr>
            <p:custDataLst>
              <p:tags r:id="rId8"/>
            </p:custDataLst>
          </p:nvPr>
        </p:nvSpPr>
        <p:spPr>
          <a:xfrm>
            <a:off x="10729335" y="2353500"/>
            <a:ext cx="795060" cy="829710"/>
          </a:xfrm>
          <a:custGeom>
            <a:gdLst>
              <a:gd name="adj" fmla="val 25000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1262" h="1317">
                <a:moveTo>
                  <a:pt x="60" y="0"/>
                </a:moveTo>
                <a:lnTo>
                  <a:pt x="626" y="0"/>
                </a:lnTo>
                <a:lnTo>
                  <a:pt x="616" y="11"/>
                </a:lnTo>
                <a:cubicBezTo>
                  <a:pt x="537" y="97"/>
                  <a:pt x="489" y="213"/>
                  <a:pt x="489" y="339"/>
                </a:cubicBezTo>
                <a:cubicBezTo>
                  <a:pt x="489" y="609"/>
                  <a:pt x="708" y="828"/>
                  <a:pt x="978" y="828"/>
                </a:cubicBezTo>
                <a:cubicBezTo>
                  <a:pt x="1079" y="828"/>
                  <a:pt x="1173" y="797"/>
                  <a:pt x="1251" y="744"/>
                </a:cubicBezTo>
                <a:lnTo>
                  <a:pt x="1262" y="736"/>
                </a:lnTo>
                <a:lnTo>
                  <a:pt x="1262" y="1205"/>
                </a:lnTo>
                <a:cubicBezTo>
                  <a:pt x="1262" y="1232"/>
                  <a:pt x="1256" y="1257"/>
                  <a:pt x="1244" y="1279"/>
                </a:cubicBezTo>
                <a:lnTo>
                  <a:pt x="1243" y="1280"/>
                </a:lnTo>
                <a:lnTo>
                  <a:pt x="1222" y="1286"/>
                </a:lnTo>
                <a:cubicBezTo>
                  <a:pt x="1144" y="1306"/>
                  <a:pt x="1062" y="1317"/>
                  <a:pt x="978" y="1317"/>
                </a:cubicBezTo>
                <a:cubicBezTo>
                  <a:pt x="438" y="1317"/>
                  <a:pt x="0" y="879"/>
                  <a:pt x="0" y="339"/>
                </a:cubicBezTo>
                <a:cubicBezTo>
                  <a:pt x="0" y="221"/>
                  <a:pt x="21" y="108"/>
                  <a:pt x="59" y="3"/>
                </a:cubicBezTo>
                <a:lnTo>
                  <a:pt x="60" y="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  <a:alpha val="20000"/>
                </a:schemeClr>
              </a:gs>
              <a:gs pos="70000">
                <a:schemeClr val="accent1">
                  <a:lumMod val="20000"/>
                  <a:lumOff val="80000"/>
                  <a:alpha val="4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520" name="标题"/>
          <p:cNvSpPr txBox="1"/>
          <p:nvPr>
            <p:custDataLst>
              <p:tags r:id="rId9"/>
            </p:custDataLst>
          </p:nvPr>
        </p:nvSpPr>
        <p:spPr>
          <a:xfrm>
            <a:off x="666975" y="2413350"/>
            <a:ext cx="850500" cy="737100"/>
          </a:xfrm>
          <a:prstGeom prst="rect">
            <a:avLst/>
          </a:prstGeom>
          <a:noFill/>
        </p:spPr>
        <p:txBody>
          <a:bodyPr wrap="square" lIns="90000" tIns="46800" rIns="90000" bIns="36195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522" name="正文"/>
          <p:cNvSpPr txBox="1"/>
          <p:nvPr>
            <p:custDataLst>
              <p:tags r:id="rId10"/>
            </p:custDataLst>
          </p:nvPr>
        </p:nvSpPr>
        <p:spPr>
          <a:xfrm>
            <a:off x="1616385" y="2413350"/>
            <a:ext cx="9933840" cy="73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虚拟现实技术应用：详细介绍虚拟现实技术在寄售结算系统中的应用，包括虚拟场景设计、交互设计、沉浸式体验等。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cxnSp>
        <p:nvCxnSpPr>
          <p:cNvPr id="3145769" name="直接连接符 27"/>
          <p:cNvCxnSpPr/>
          <p:nvPr>
            <p:custDataLst>
              <p:tags r:id="rId11"/>
            </p:custDataLst>
          </p:nvPr>
        </p:nvCxnSpPr>
        <p:spPr>
          <a:xfrm flipH="1">
            <a:off x="1534485" y="2495880"/>
            <a:ext cx="0" cy="572040"/>
          </a:xfrm>
          <a:prstGeom prst="line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0000">
                <a:schemeClr val="accent1"/>
              </a:gs>
            </a:gsLst>
            <a:lin ang="13500000" scaled="0"/>
          </a:gradFill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0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9524" name="图形"/>
          <p:cNvSpPr/>
          <p:nvPr>
            <p:custDataLst>
              <p:tags r:id="rId12"/>
            </p:custDataLst>
          </p:nvPr>
        </p:nvSpPr>
        <p:spPr>
          <a:xfrm>
            <a:off x="641775" y="3342600"/>
            <a:ext cx="10882620" cy="857430"/>
          </a:xfrm>
          <a:prstGeom prst="roundRect">
            <a:avLst>
              <a:gd name="adj" fmla="val 11457"/>
            </a:avLst>
          </a:pr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0"/>
            </a:gradFill>
          </a:ln>
          <a:effectLst>
            <a:outerShdw blurRad="63500" dist="63500" dir="2700000" algn="tl" rotWithShape="0">
              <a:schemeClr val="accent1">
                <a:alpha val="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sym typeface="+mn-lt"/>
            </a:endParaRPr>
          </a:p>
        </p:txBody>
      </p:sp>
      <p:sp>
        <p:nvSpPr>
          <p:cNvPr id="1049526" name="任意多边形 30"/>
          <p:cNvSpPr/>
          <p:nvPr>
            <p:custDataLst>
              <p:tags r:id="rId13"/>
            </p:custDataLst>
          </p:nvPr>
        </p:nvSpPr>
        <p:spPr>
          <a:xfrm>
            <a:off x="10729335" y="3342600"/>
            <a:ext cx="795060" cy="829710"/>
          </a:xfrm>
          <a:custGeom>
            <a:gdLst>
              <a:gd name="adj" fmla="val 25000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1262" h="1317">
                <a:moveTo>
                  <a:pt x="60" y="0"/>
                </a:moveTo>
                <a:lnTo>
                  <a:pt x="626" y="0"/>
                </a:lnTo>
                <a:lnTo>
                  <a:pt x="616" y="11"/>
                </a:lnTo>
                <a:cubicBezTo>
                  <a:pt x="537" y="97"/>
                  <a:pt x="489" y="213"/>
                  <a:pt x="489" y="339"/>
                </a:cubicBezTo>
                <a:cubicBezTo>
                  <a:pt x="489" y="609"/>
                  <a:pt x="708" y="828"/>
                  <a:pt x="978" y="828"/>
                </a:cubicBezTo>
                <a:cubicBezTo>
                  <a:pt x="1079" y="828"/>
                  <a:pt x="1173" y="797"/>
                  <a:pt x="1251" y="744"/>
                </a:cubicBezTo>
                <a:lnTo>
                  <a:pt x="1262" y="736"/>
                </a:lnTo>
                <a:lnTo>
                  <a:pt x="1262" y="1205"/>
                </a:lnTo>
                <a:cubicBezTo>
                  <a:pt x="1262" y="1232"/>
                  <a:pt x="1256" y="1257"/>
                  <a:pt x="1244" y="1279"/>
                </a:cubicBezTo>
                <a:lnTo>
                  <a:pt x="1243" y="1280"/>
                </a:lnTo>
                <a:lnTo>
                  <a:pt x="1222" y="1286"/>
                </a:lnTo>
                <a:cubicBezTo>
                  <a:pt x="1144" y="1306"/>
                  <a:pt x="1062" y="1317"/>
                  <a:pt x="978" y="1317"/>
                </a:cubicBezTo>
                <a:cubicBezTo>
                  <a:pt x="438" y="1317"/>
                  <a:pt x="0" y="879"/>
                  <a:pt x="0" y="339"/>
                </a:cubicBezTo>
                <a:cubicBezTo>
                  <a:pt x="0" y="221"/>
                  <a:pt x="21" y="108"/>
                  <a:pt x="59" y="3"/>
                </a:cubicBezTo>
                <a:lnTo>
                  <a:pt x="60" y="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  <a:alpha val="20000"/>
                </a:schemeClr>
              </a:gs>
              <a:gs pos="70000">
                <a:schemeClr val="accent1">
                  <a:lumMod val="20000"/>
                  <a:lumOff val="80000"/>
                  <a:alpha val="4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528" name="标题"/>
          <p:cNvSpPr txBox="1"/>
          <p:nvPr>
            <p:custDataLst>
              <p:tags r:id="rId14"/>
            </p:custDataLst>
          </p:nvPr>
        </p:nvSpPr>
        <p:spPr>
          <a:xfrm>
            <a:off x="666975" y="3402450"/>
            <a:ext cx="850500" cy="737100"/>
          </a:xfrm>
          <a:prstGeom prst="rect">
            <a:avLst/>
          </a:prstGeom>
          <a:noFill/>
        </p:spPr>
        <p:txBody>
          <a:bodyPr wrap="square" lIns="90000" tIns="46800" rIns="90000" bIns="36195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530" name="正文"/>
          <p:cNvSpPr txBox="1"/>
          <p:nvPr>
            <p:custDataLst>
              <p:tags r:id="rId15"/>
            </p:custDataLst>
          </p:nvPr>
        </p:nvSpPr>
        <p:spPr>
          <a:xfrm>
            <a:off x="1616385" y="3402450"/>
            <a:ext cx="9933840" cy="73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寄售结算流程设计：阐述寄售结算系统的核心流程，包括物品展示、寄售申请、物品评估、结算支付等环节，并说明如何通过虚拟现实技术优化这些流程。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cxnSp>
        <p:nvCxnSpPr>
          <p:cNvPr id="3145771" name="直接连接符 33"/>
          <p:cNvCxnSpPr/>
          <p:nvPr>
            <p:custDataLst>
              <p:tags r:id="rId16"/>
            </p:custDataLst>
          </p:nvPr>
        </p:nvCxnSpPr>
        <p:spPr>
          <a:xfrm flipH="1">
            <a:off x="1534485" y="3484980"/>
            <a:ext cx="0" cy="572040"/>
          </a:xfrm>
          <a:prstGeom prst="line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0000">
                <a:schemeClr val="accent1"/>
              </a:gs>
            </a:gsLst>
            <a:lin ang="13500000" scaled="0"/>
          </a:gradFill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0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9532" name="图形"/>
          <p:cNvSpPr/>
          <p:nvPr>
            <p:custDataLst>
              <p:tags r:id="rId17"/>
            </p:custDataLst>
          </p:nvPr>
        </p:nvSpPr>
        <p:spPr>
          <a:xfrm>
            <a:off x="641775" y="4331700"/>
            <a:ext cx="10882620" cy="857430"/>
          </a:xfrm>
          <a:prstGeom prst="roundRect">
            <a:avLst>
              <a:gd name="adj" fmla="val 11457"/>
            </a:avLst>
          </a:pr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0"/>
            </a:gradFill>
          </a:ln>
          <a:effectLst>
            <a:outerShdw blurRad="63500" dist="63500" dir="2700000" algn="tl" rotWithShape="0">
              <a:schemeClr val="accent1">
                <a:alpha val="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sym typeface="+mn-lt"/>
            </a:endParaRPr>
          </a:p>
        </p:txBody>
      </p:sp>
      <p:sp>
        <p:nvSpPr>
          <p:cNvPr id="1049534" name="任意多边形 36"/>
          <p:cNvSpPr/>
          <p:nvPr>
            <p:custDataLst>
              <p:tags r:id="rId18"/>
            </p:custDataLst>
          </p:nvPr>
        </p:nvSpPr>
        <p:spPr>
          <a:xfrm>
            <a:off x="10729335" y="4331700"/>
            <a:ext cx="795060" cy="829710"/>
          </a:xfrm>
          <a:custGeom>
            <a:gdLst>
              <a:gd name="adj" fmla="val 25000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1262" h="1317">
                <a:moveTo>
                  <a:pt x="60" y="0"/>
                </a:moveTo>
                <a:lnTo>
                  <a:pt x="626" y="0"/>
                </a:lnTo>
                <a:lnTo>
                  <a:pt x="616" y="11"/>
                </a:lnTo>
                <a:cubicBezTo>
                  <a:pt x="537" y="97"/>
                  <a:pt x="489" y="213"/>
                  <a:pt x="489" y="339"/>
                </a:cubicBezTo>
                <a:cubicBezTo>
                  <a:pt x="489" y="609"/>
                  <a:pt x="708" y="828"/>
                  <a:pt x="978" y="828"/>
                </a:cubicBezTo>
                <a:cubicBezTo>
                  <a:pt x="1079" y="828"/>
                  <a:pt x="1173" y="797"/>
                  <a:pt x="1251" y="744"/>
                </a:cubicBezTo>
                <a:lnTo>
                  <a:pt x="1262" y="736"/>
                </a:lnTo>
                <a:lnTo>
                  <a:pt x="1262" y="1205"/>
                </a:lnTo>
                <a:cubicBezTo>
                  <a:pt x="1262" y="1232"/>
                  <a:pt x="1256" y="1257"/>
                  <a:pt x="1244" y="1279"/>
                </a:cubicBezTo>
                <a:lnTo>
                  <a:pt x="1243" y="1280"/>
                </a:lnTo>
                <a:lnTo>
                  <a:pt x="1222" y="1286"/>
                </a:lnTo>
                <a:cubicBezTo>
                  <a:pt x="1144" y="1306"/>
                  <a:pt x="1062" y="1317"/>
                  <a:pt x="978" y="1317"/>
                </a:cubicBezTo>
                <a:cubicBezTo>
                  <a:pt x="438" y="1317"/>
                  <a:pt x="0" y="879"/>
                  <a:pt x="0" y="339"/>
                </a:cubicBezTo>
                <a:cubicBezTo>
                  <a:pt x="0" y="221"/>
                  <a:pt x="21" y="108"/>
                  <a:pt x="59" y="3"/>
                </a:cubicBezTo>
                <a:lnTo>
                  <a:pt x="60" y="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  <a:alpha val="20000"/>
                </a:schemeClr>
              </a:gs>
              <a:gs pos="70000">
                <a:schemeClr val="accent1">
                  <a:lumMod val="20000"/>
                  <a:lumOff val="80000"/>
                  <a:alpha val="4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536" name="标题"/>
          <p:cNvSpPr txBox="1"/>
          <p:nvPr>
            <p:custDataLst>
              <p:tags r:id="rId19"/>
            </p:custDataLst>
          </p:nvPr>
        </p:nvSpPr>
        <p:spPr>
          <a:xfrm>
            <a:off x="666975" y="4391550"/>
            <a:ext cx="850500" cy="737100"/>
          </a:xfrm>
          <a:prstGeom prst="rect">
            <a:avLst/>
          </a:prstGeom>
          <a:noFill/>
        </p:spPr>
        <p:txBody>
          <a:bodyPr wrap="square" lIns="90000" tIns="46800" rIns="90000" bIns="36195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538" name="正文"/>
          <p:cNvSpPr txBox="1"/>
          <p:nvPr>
            <p:custDataLst>
              <p:tags r:id="rId20"/>
            </p:custDataLst>
          </p:nvPr>
        </p:nvSpPr>
        <p:spPr>
          <a:xfrm>
            <a:off x="1616385" y="4391550"/>
            <a:ext cx="9933840" cy="73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系统架构设计：介绍基于虚拟现实技术的寄售结算系统的架构，包括硬件设备、软件系统、网络通信等方面，并说明如何保证系统的稳定性和安全性。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cxnSp>
        <p:nvCxnSpPr>
          <p:cNvPr id="3145773" name="直接连接符 39"/>
          <p:cNvCxnSpPr/>
          <p:nvPr>
            <p:custDataLst>
              <p:tags r:id="rId21"/>
            </p:custDataLst>
          </p:nvPr>
        </p:nvCxnSpPr>
        <p:spPr>
          <a:xfrm flipH="1">
            <a:off x="1534485" y="4474080"/>
            <a:ext cx="0" cy="572040"/>
          </a:xfrm>
          <a:prstGeom prst="line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0000">
                <a:schemeClr val="accent1"/>
              </a:gs>
            </a:gsLst>
            <a:lin ang="13500000" scaled="0"/>
          </a:gradFill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0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9540" name="图形"/>
          <p:cNvSpPr/>
          <p:nvPr>
            <p:custDataLst>
              <p:tags r:id="rId22"/>
            </p:custDataLst>
          </p:nvPr>
        </p:nvSpPr>
        <p:spPr>
          <a:xfrm>
            <a:off x="641775" y="5320800"/>
            <a:ext cx="10882620" cy="857430"/>
          </a:xfrm>
          <a:prstGeom prst="roundRect">
            <a:avLst>
              <a:gd name="adj" fmla="val 11457"/>
            </a:avLst>
          </a:pr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0"/>
            </a:gradFill>
          </a:ln>
          <a:effectLst>
            <a:outerShdw blurRad="63500" dist="63500" dir="2700000" algn="tl" rotWithShape="0">
              <a:schemeClr val="accent1">
                <a:alpha val="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sym typeface="+mn-lt"/>
            </a:endParaRPr>
          </a:p>
        </p:txBody>
      </p:sp>
      <p:sp>
        <p:nvSpPr>
          <p:cNvPr id="1049542" name="任意多边形 42"/>
          <p:cNvSpPr/>
          <p:nvPr>
            <p:custDataLst>
              <p:tags r:id="rId23"/>
            </p:custDataLst>
          </p:nvPr>
        </p:nvSpPr>
        <p:spPr>
          <a:xfrm>
            <a:off x="10729335" y="5320800"/>
            <a:ext cx="795060" cy="829710"/>
          </a:xfrm>
          <a:custGeom>
            <a:gdLst>
              <a:gd name="adj" fmla="val 25000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1262" h="1317">
                <a:moveTo>
                  <a:pt x="60" y="0"/>
                </a:moveTo>
                <a:lnTo>
                  <a:pt x="626" y="0"/>
                </a:lnTo>
                <a:lnTo>
                  <a:pt x="616" y="11"/>
                </a:lnTo>
                <a:cubicBezTo>
                  <a:pt x="537" y="97"/>
                  <a:pt x="489" y="213"/>
                  <a:pt x="489" y="339"/>
                </a:cubicBezTo>
                <a:cubicBezTo>
                  <a:pt x="489" y="609"/>
                  <a:pt x="708" y="828"/>
                  <a:pt x="978" y="828"/>
                </a:cubicBezTo>
                <a:cubicBezTo>
                  <a:pt x="1079" y="828"/>
                  <a:pt x="1173" y="797"/>
                  <a:pt x="1251" y="744"/>
                </a:cubicBezTo>
                <a:lnTo>
                  <a:pt x="1262" y="736"/>
                </a:lnTo>
                <a:lnTo>
                  <a:pt x="1262" y="1205"/>
                </a:lnTo>
                <a:cubicBezTo>
                  <a:pt x="1262" y="1232"/>
                  <a:pt x="1256" y="1257"/>
                  <a:pt x="1244" y="1279"/>
                </a:cubicBezTo>
                <a:lnTo>
                  <a:pt x="1243" y="1280"/>
                </a:lnTo>
                <a:lnTo>
                  <a:pt x="1222" y="1286"/>
                </a:lnTo>
                <a:cubicBezTo>
                  <a:pt x="1144" y="1306"/>
                  <a:pt x="1062" y="1317"/>
                  <a:pt x="978" y="1317"/>
                </a:cubicBezTo>
                <a:cubicBezTo>
                  <a:pt x="438" y="1317"/>
                  <a:pt x="0" y="879"/>
                  <a:pt x="0" y="339"/>
                </a:cubicBezTo>
                <a:cubicBezTo>
                  <a:pt x="0" y="221"/>
                  <a:pt x="21" y="108"/>
                  <a:pt x="59" y="3"/>
                </a:cubicBezTo>
                <a:lnTo>
                  <a:pt x="60" y="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  <a:alpha val="20000"/>
                </a:schemeClr>
              </a:gs>
              <a:gs pos="70000">
                <a:schemeClr val="accent1">
                  <a:lumMod val="20000"/>
                  <a:lumOff val="80000"/>
                  <a:alpha val="4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544" name="标题"/>
          <p:cNvSpPr txBox="1"/>
          <p:nvPr>
            <p:custDataLst>
              <p:tags r:id="rId24"/>
            </p:custDataLst>
          </p:nvPr>
        </p:nvSpPr>
        <p:spPr>
          <a:xfrm>
            <a:off x="666975" y="5380650"/>
            <a:ext cx="850500" cy="737100"/>
          </a:xfrm>
          <a:prstGeom prst="rect">
            <a:avLst/>
          </a:prstGeom>
          <a:noFill/>
        </p:spPr>
        <p:txBody>
          <a:bodyPr wrap="square" lIns="90000" tIns="46800" rIns="90000" bIns="36195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546" name="正文"/>
          <p:cNvSpPr txBox="1"/>
          <p:nvPr>
            <p:custDataLst>
              <p:tags r:id="rId25"/>
            </p:custDataLst>
          </p:nvPr>
        </p:nvSpPr>
        <p:spPr>
          <a:xfrm>
            <a:off x="1616385" y="5380650"/>
            <a:ext cx="9933840" cy="73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实施方案与效果评估：阐述具体的实施方案，包括技术选型、开发计划、测试方案等，并说明如何评估系统的效果和效益。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cxnSp>
        <p:nvCxnSpPr>
          <p:cNvPr id="3145775" name="直接连接符 45"/>
          <p:cNvCxnSpPr/>
          <p:nvPr>
            <p:custDataLst>
              <p:tags r:id="rId26"/>
            </p:custDataLst>
          </p:nvPr>
        </p:nvCxnSpPr>
        <p:spPr>
          <a:xfrm flipH="1">
            <a:off x="1534485" y="5463180"/>
            <a:ext cx="0" cy="572040"/>
          </a:xfrm>
          <a:prstGeom prst="line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0000">
                <a:schemeClr val="accent1"/>
              </a:gs>
            </a:gsLst>
            <a:lin ang="13500000" scaled="0"/>
          </a:gradFill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0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虚拟现实技术在寄售结算中的具体应用方法</a:t>
            </a:r>
            <a:endParaRPr lang="zh-CN" altLang="en-US"/>
          </a:p>
        </p:txBody>
      </p:sp>
      <p:sp>
        <p:nvSpPr>
          <p:cNvPr id="1049586" name="椭圆 53"/>
          <p:cNvSpPr/>
          <p:nvPr>
            <p:custDataLst>
              <p:tags r:id="rId2"/>
            </p:custDataLst>
          </p:nvPr>
        </p:nvSpPr>
        <p:spPr>
          <a:xfrm>
            <a:off x="1071129" y="1925376"/>
            <a:ext cx="682668" cy="682668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t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</p:txBody>
      </p:sp>
      <p:sp>
        <p:nvSpPr>
          <p:cNvPr id="1049588" name="椭圆 54"/>
          <p:cNvSpPr/>
          <p:nvPr>
            <p:custDataLst>
              <p:tags r:id="rId3"/>
            </p:custDataLst>
          </p:nvPr>
        </p:nvSpPr>
        <p:spPr>
          <a:xfrm>
            <a:off x="1103170" y="1957417"/>
            <a:ext cx="618586" cy="61858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t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</p:txBody>
      </p:sp>
      <p:sp>
        <p:nvSpPr>
          <p:cNvPr id="1049590" name="文本框 55"/>
          <p:cNvSpPr txBox="1"/>
          <p:nvPr>
            <p:custDataLst>
              <p:tags r:id="rId4"/>
            </p:custDataLst>
          </p:nvPr>
        </p:nvSpPr>
        <p:spPr>
          <a:xfrm>
            <a:off x="1103170" y="1956763"/>
            <a:ext cx="618586" cy="326295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A</a:t>
            </a:r>
            <a:endParaRPr lang="en-US" altLang="zh-CN" sz="16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矩形 8"/>
          <p:cNvSpPr/>
          <p:nvPr>
            <p:custDataLst>
              <p:tags r:id="rId5"/>
            </p:custDataLst>
          </p:nvPr>
        </p:nvSpPr>
        <p:spPr>
          <a:xfrm>
            <a:off x="551935" y="2283058"/>
            <a:ext cx="1721057" cy="333356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720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endParaRPr lang="zh-CN" altLang="en-US">
              <a:solidFill>
                <a:schemeClr val="accent1"/>
              </a:solidFill>
            </a:endParaRPr>
          </a:p>
        </p:txBody>
      </p:sp>
      <p:sp>
        <p:nvSpPr>
          <p:cNvPr id="1049594" name="任意多边形 4"/>
          <p:cNvSpPr/>
          <p:nvPr>
            <p:custDataLst>
              <p:tags r:id="rId6"/>
            </p:custDataLst>
          </p:nvPr>
        </p:nvSpPr>
        <p:spPr>
          <a:xfrm>
            <a:off x="656559" y="5020924"/>
            <a:ext cx="1616433" cy="595700"/>
          </a:xfrm>
          <a:custGeom>
            <a:gdLst>
              <a:gd name="connsiteX0" fmla="*/ 769543 w 2381982"/>
              <a:gd name="connsiteY0" fmla="*/ 935 h 762934"/>
              <a:gd name="connsiteX1" fmla="*/ 1455343 w 2381982"/>
              <a:gd name="connsiteY1" fmla="*/ 635935 h 762934"/>
              <a:gd name="connsiteX2" fmla="*/ 1997210 w 2381982"/>
              <a:gd name="connsiteY2" fmla="*/ 263401 h 762934"/>
              <a:gd name="connsiteX3" fmla="*/ 2374688 w 2381982"/>
              <a:gd name="connsiteY3" fmla="*/ 723471 h 762934"/>
              <a:gd name="connsiteX4" fmla="*/ 2381982 w 2381982"/>
              <a:gd name="connsiteY4" fmla="*/ 762934 h 762934"/>
              <a:gd name="connsiteX5" fmla="*/ 0 w 2381982"/>
              <a:gd name="connsiteY5" fmla="*/ 762934 h 762934"/>
              <a:gd name="connsiteX6" fmla="*/ 12910 w 2381982"/>
              <a:gd name="connsiteY6" fmla="*/ 715145 h 762934"/>
              <a:gd name="connsiteX7" fmla="*/ 769543 w 2381982"/>
              <a:gd name="connsiteY7" fmla="*/ 935 h 762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81982" h="762934">
                <a:moveTo>
                  <a:pt x="769543" y="935"/>
                </a:moveTo>
                <a:cubicBezTo>
                  <a:pt x="1012254" y="-27287"/>
                  <a:pt x="1250732" y="592191"/>
                  <a:pt x="1455343" y="635935"/>
                </a:cubicBezTo>
                <a:cubicBezTo>
                  <a:pt x="1659954" y="679679"/>
                  <a:pt x="1841988" y="238001"/>
                  <a:pt x="1997210" y="263401"/>
                </a:cubicBezTo>
                <a:cubicBezTo>
                  <a:pt x="2133029" y="285626"/>
                  <a:pt x="2325029" y="555259"/>
                  <a:pt x="2374688" y="723471"/>
                </a:cubicBezTo>
                <a:lnTo>
                  <a:pt x="2381982" y="762934"/>
                </a:lnTo>
                <a:lnTo>
                  <a:pt x="0" y="762934"/>
                </a:lnTo>
                <a:lnTo>
                  <a:pt x="12910" y="715145"/>
                </a:lnTo>
                <a:cubicBezTo>
                  <a:pt x="101713" y="471673"/>
                  <a:pt x="557171" y="25629"/>
                  <a:pt x="769543" y="935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任意多边形 7"/>
          <p:cNvSpPr/>
          <p:nvPr>
            <p:custDataLst>
              <p:tags r:id="rId7"/>
            </p:custDataLst>
          </p:nvPr>
        </p:nvSpPr>
        <p:spPr>
          <a:xfrm flipH="1">
            <a:off x="551935" y="5162166"/>
            <a:ext cx="1673322" cy="454458"/>
          </a:xfrm>
          <a:custGeom>
            <a:gdLst>
              <a:gd name="connsiteX0" fmla="*/ 839785 w 2465380"/>
              <a:gd name="connsiteY0" fmla="*/ 503 h 581194"/>
              <a:gd name="connsiteX1" fmla="*/ 807788 w 2465380"/>
              <a:gd name="connsiteY1" fmla="*/ 2021 h 581194"/>
              <a:gd name="connsiteX2" fmla="*/ 16782 w 2465380"/>
              <a:gd name="connsiteY2" fmla="*/ 559376 h 581194"/>
              <a:gd name="connsiteX3" fmla="*/ 0 w 2465380"/>
              <a:gd name="connsiteY3" fmla="*/ 581194 h 581194"/>
              <a:gd name="connsiteX4" fmla="*/ 2465380 w 2465380"/>
              <a:gd name="connsiteY4" fmla="*/ 581194 h 581194"/>
              <a:gd name="connsiteX5" fmla="*/ 2459763 w 2465380"/>
              <a:gd name="connsiteY5" fmla="*/ 567131 h 581194"/>
              <a:gd name="connsiteX6" fmla="*/ 2124619 w 2465380"/>
              <a:gd name="connsiteY6" fmla="*/ 64728 h 581194"/>
              <a:gd name="connsiteX7" fmla="*/ 1498085 w 2465380"/>
              <a:gd name="connsiteY7" fmla="*/ 361061 h 581194"/>
              <a:gd name="connsiteX8" fmla="*/ 839785 w 2465380"/>
              <a:gd name="connsiteY8" fmla="*/ 503 h 5811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5380" h="581194">
                <a:moveTo>
                  <a:pt x="839785" y="503"/>
                </a:moveTo>
                <a:cubicBezTo>
                  <a:pt x="828582" y="-483"/>
                  <a:pt x="817897" y="-41"/>
                  <a:pt x="807788" y="2021"/>
                </a:cubicBezTo>
                <a:cubicBezTo>
                  <a:pt x="596959" y="9043"/>
                  <a:pt x="212374" y="328128"/>
                  <a:pt x="16782" y="559376"/>
                </a:cubicBezTo>
                <a:lnTo>
                  <a:pt x="0" y="581194"/>
                </a:lnTo>
                <a:lnTo>
                  <a:pt x="2465380" y="581194"/>
                </a:lnTo>
                <a:lnTo>
                  <a:pt x="2459763" y="567131"/>
                </a:lnTo>
                <a:cubicBezTo>
                  <a:pt x="2410104" y="398919"/>
                  <a:pt x="2284899" y="99073"/>
                  <a:pt x="2124619" y="64728"/>
                </a:cubicBezTo>
                <a:cubicBezTo>
                  <a:pt x="1964339" y="30383"/>
                  <a:pt x="1717557" y="371512"/>
                  <a:pt x="1498085" y="361061"/>
                </a:cubicBezTo>
                <a:cubicBezTo>
                  <a:pt x="1292330" y="351263"/>
                  <a:pt x="1007821" y="15283"/>
                  <a:pt x="839785" y="503"/>
                </a:cubicBezTo>
                <a:close/>
              </a:path>
            </a:pathLst>
          </a:cu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矩形 9"/>
          <p:cNvSpPr/>
          <p:nvPr>
            <p:custDataLst>
              <p:tags r:id="rId8"/>
            </p:custDataLst>
          </p:nvPr>
        </p:nvSpPr>
        <p:spPr>
          <a:xfrm>
            <a:off x="551935" y="2247747"/>
            <a:ext cx="1721057" cy="37272"/>
          </a:xfrm>
          <a:prstGeom prst="rect">
            <a:avLst/>
          </a:prstGeom>
          <a:solidFill>
            <a:schemeClr val="accent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椭圆 98"/>
          <p:cNvSpPr/>
          <p:nvPr>
            <p:custDataLst>
              <p:tags r:id="rId9"/>
            </p:custDataLst>
          </p:nvPr>
        </p:nvSpPr>
        <p:spPr>
          <a:xfrm>
            <a:off x="2944544" y="1925376"/>
            <a:ext cx="682668" cy="682668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t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</p:txBody>
      </p:sp>
      <p:sp>
        <p:nvSpPr>
          <p:cNvPr id="1049602" name="椭圆 99"/>
          <p:cNvSpPr/>
          <p:nvPr>
            <p:custDataLst>
              <p:tags r:id="rId10"/>
            </p:custDataLst>
          </p:nvPr>
        </p:nvSpPr>
        <p:spPr>
          <a:xfrm>
            <a:off x="2976585" y="1957417"/>
            <a:ext cx="618586" cy="61858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t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</p:txBody>
      </p:sp>
      <p:sp>
        <p:nvSpPr>
          <p:cNvPr id="1049604" name="文本框 100"/>
          <p:cNvSpPr txBox="1"/>
          <p:nvPr>
            <p:custDataLst>
              <p:tags r:id="rId11"/>
            </p:custDataLst>
          </p:nvPr>
        </p:nvSpPr>
        <p:spPr>
          <a:xfrm>
            <a:off x="2976585" y="1956763"/>
            <a:ext cx="618586" cy="326295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B</a:t>
            </a:r>
            <a:endParaRPr lang="en-US" altLang="zh-CN" sz="16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06" name="矩形 102"/>
          <p:cNvSpPr/>
          <p:nvPr>
            <p:custDataLst>
              <p:tags r:id="rId12"/>
            </p:custDataLst>
          </p:nvPr>
        </p:nvSpPr>
        <p:spPr>
          <a:xfrm>
            <a:off x="2425350" y="2283058"/>
            <a:ext cx="1721057" cy="333356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720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endParaRPr lang="zh-CN" altLang="en-US">
              <a:solidFill>
                <a:schemeClr val="accent1"/>
              </a:solidFill>
            </a:endParaRPr>
          </a:p>
        </p:txBody>
      </p:sp>
      <p:sp>
        <p:nvSpPr>
          <p:cNvPr id="1049608" name="任意多边形 103"/>
          <p:cNvSpPr/>
          <p:nvPr>
            <p:custDataLst>
              <p:tags r:id="rId13"/>
            </p:custDataLst>
          </p:nvPr>
        </p:nvSpPr>
        <p:spPr>
          <a:xfrm>
            <a:off x="2529973" y="5020924"/>
            <a:ext cx="1616433" cy="595700"/>
          </a:xfrm>
          <a:custGeom>
            <a:gdLst>
              <a:gd name="connsiteX0" fmla="*/ 769543 w 2381982"/>
              <a:gd name="connsiteY0" fmla="*/ 935 h 762934"/>
              <a:gd name="connsiteX1" fmla="*/ 1455343 w 2381982"/>
              <a:gd name="connsiteY1" fmla="*/ 635935 h 762934"/>
              <a:gd name="connsiteX2" fmla="*/ 1997210 w 2381982"/>
              <a:gd name="connsiteY2" fmla="*/ 263401 h 762934"/>
              <a:gd name="connsiteX3" fmla="*/ 2374688 w 2381982"/>
              <a:gd name="connsiteY3" fmla="*/ 723471 h 762934"/>
              <a:gd name="connsiteX4" fmla="*/ 2381982 w 2381982"/>
              <a:gd name="connsiteY4" fmla="*/ 762934 h 762934"/>
              <a:gd name="connsiteX5" fmla="*/ 0 w 2381982"/>
              <a:gd name="connsiteY5" fmla="*/ 762934 h 762934"/>
              <a:gd name="connsiteX6" fmla="*/ 12910 w 2381982"/>
              <a:gd name="connsiteY6" fmla="*/ 715145 h 762934"/>
              <a:gd name="connsiteX7" fmla="*/ 769543 w 2381982"/>
              <a:gd name="connsiteY7" fmla="*/ 935 h 762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81982" h="762934">
                <a:moveTo>
                  <a:pt x="769543" y="935"/>
                </a:moveTo>
                <a:cubicBezTo>
                  <a:pt x="1012254" y="-27287"/>
                  <a:pt x="1250732" y="592191"/>
                  <a:pt x="1455343" y="635935"/>
                </a:cubicBezTo>
                <a:cubicBezTo>
                  <a:pt x="1659954" y="679679"/>
                  <a:pt x="1841988" y="238001"/>
                  <a:pt x="1997210" y="263401"/>
                </a:cubicBezTo>
                <a:cubicBezTo>
                  <a:pt x="2133029" y="285626"/>
                  <a:pt x="2325029" y="555259"/>
                  <a:pt x="2374688" y="723471"/>
                </a:cubicBezTo>
                <a:lnTo>
                  <a:pt x="2381982" y="762934"/>
                </a:lnTo>
                <a:lnTo>
                  <a:pt x="0" y="762934"/>
                </a:lnTo>
                <a:lnTo>
                  <a:pt x="12910" y="715145"/>
                </a:lnTo>
                <a:cubicBezTo>
                  <a:pt x="101713" y="471673"/>
                  <a:pt x="557171" y="25629"/>
                  <a:pt x="769543" y="935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任意多边形 104"/>
          <p:cNvSpPr/>
          <p:nvPr>
            <p:custDataLst>
              <p:tags r:id="rId14"/>
            </p:custDataLst>
          </p:nvPr>
        </p:nvSpPr>
        <p:spPr>
          <a:xfrm flipH="1">
            <a:off x="2425350" y="5162166"/>
            <a:ext cx="1673322" cy="454458"/>
          </a:xfrm>
          <a:custGeom>
            <a:gdLst>
              <a:gd name="connsiteX0" fmla="*/ 839785 w 2465380"/>
              <a:gd name="connsiteY0" fmla="*/ 503 h 581194"/>
              <a:gd name="connsiteX1" fmla="*/ 807788 w 2465380"/>
              <a:gd name="connsiteY1" fmla="*/ 2021 h 581194"/>
              <a:gd name="connsiteX2" fmla="*/ 16782 w 2465380"/>
              <a:gd name="connsiteY2" fmla="*/ 559376 h 581194"/>
              <a:gd name="connsiteX3" fmla="*/ 0 w 2465380"/>
              <a:gd name="connsiteY3" fmla="*/ 581194 h 581194"/>
              <a:gd name="connsiteX4" fmla="*/ 2465380 w 2465380"/>
              <a:gd name="connsiteY4" fmla="*/ 581194 h 581194"/>
              <a:gd name="connsiteX5" fmla="*/ 2459763 w 2465380"/>
              <a:gd name="connsiteY5" fmla="*/ 567131 h 581194"/>
              <a:gd name="connsiteX6" fmla="*/ 2124619 w 2465380"/>
              <a:gd name="connsiteY6" fmla="*/ 64728 h 581194"/>
              <a:gd name="connsiteX7" fmla="*/ 1498085 w 2465380"/>
              <a:gd name="connsiteY7" fmla="*/ 361061 h 581194"/>
              <a:gd name="connsiteX8" fmla="*/ 839785 w 2465380"/>
              <a:gd name="connsiteY8" fmla="*/ 503 h 5811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5380" h="581194">
                <a:moveTo>
                  <a:pt x="839785" y="503"/>
                </a:moveTo>
                <a:cubicBezTo>
                  <a:pt x="828582" y="-483"/>
                  <a:pt x="817897" y="-41"/>
                  <a:pt x="807788" y="2021"/>
                </a:cubicBezTo>
                <a:cubicBezTo>
                  <a:pt x="596959" y="9043"/>
                  <a:pt x="212374" y="328128"/>
                  <a:pt x="16782" y="559376"/>
                </a:cubicBezTo>
                <a:lnTo>
                  <a:pt x="0" y="581194"/>
                </a:lnTo>
                <a:lnTo>
                  <a:pt x="2465380" y="581194"/>
                </a:lnTo>
                <a:lnTo>
                  <a:pt x="2459763" y="567131"/>
                </a:lnTo>
                <a:cubicBezTo>
                  <a:pt x="2410104" y="398919"/>
                  <a:pt x="2284899" y="99073"/>
                  <a:pt x="2124619" y="64728"/>
                </a:cubicBezTo>
                <a:cubicBezTo>
                  <a:pt x="1964339" y="30383"/>
                  <a:pt x="1717557" y="371512"/>
                  <a:pt x="1498085" y="361061"/>
                </a:cubicBezTo>
                <a:cubicBezTo>
                  <a:pt x="1292330" y="351263"/>
                  <a:pt x="1007821" y="15283"/>
                  <a:pt x="839785" y="503"/>
                </a:cubicBezTo>
                <a:close/>
              </a:path>
            </a:pathLst>
          </a:cu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矩形 105"/>
          <p:cNvSpPr/>
          <p:nvPr>
            <p:custDataLst>
              <p:tags r:id="rId15"/>
            </p:custDataLst>
          </p:nvPr>
        </p:nvSpPr>
        <p:spPr>
          <a:xfrm>
            <a:off x="2425350" y="2247747"/>
            <a:ext cx="1721057" cy="37272"/>
          </a:xfrm>
          <a:prstGeom prst="rect">
            <a:avLst/>
          </a:prstGeom>
          <a:solidFill>
            <a:schemeClr val="accent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椭圆 110"/>
          <p:cNvSpPr/>
          <p:nvPr>
            <p:custDataLst>
              <p:tags r:id="rId16"/>
            </p:custDataLst>
          </p:nvPr>
        </p:nvSpPr>
        <p:spPr>
          <a:xfrm>
            <a:off x="4817959" y="1925376"/>
            <a:ext cx="682668" cy="682668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t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</p:txBody>
      </p:sp>
      <p:sp>
        <p:nvSpPr>
          <p:cNvPr id="1049616" name="椭圆 111"/>
          <p:cNvSpPr/>
          <p:nvPr>
            <p:custDataLst>
              <p:tags r:id="rId17"/>
            </p:custDataLst>
          </p:nvPr>
        </p:nvSpPr>
        <p:spPr>
          <a:xfrm>
            <a:off x="4850000" y="1957417"/>
            <a:ext cx="618586" cy="61858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t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</p:txBody>
      </p:sp>
      <p:sp>
        <p:nvSpPr>
          <p:cNvPr id="1049618" name="文本框 112"/>
          <p:cNvSpPr txBox="1"/>
          <p:nvPr>
            <p:custDataLst>
              <p:tags r:id="rId18"/>
            </p:custDataLst>
          </p:nvPr>
        </p:nvSpPr>
        <p:spPr>
          <a:xfrm>
            <a:off x="4850000" y="1956763"/>
            <a:ext cx="618586" cy="326295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C</a:t>
            </a:r>
            <a:endParaRPr lang="en-US" altLang="zh-CN" sz="16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20" name="矩形 114"/>
          <p:cNvSpPr/>
          <p:nvPr>
            <p:custDataLst>
              <p:tags r:id="rId19"/>
            </p:custDataLst>
          </p:nvPr>
        </p:nvSpPr>
        <p:spPr>
          <a:xfrm>
            <a:off x="4298764" y="2283058"/>
            <a:ext cx="1721057" cy="333356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720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endParaRPr lang="zh-CN" altLang="en-US">
              <a:solidFill>
                <a:schemeClr val="accent1"/>
              </a:solidFill>
            </a:endParaRPr>
          </a:p>
        </p:txBody>
      </p:sp>
      <p:sp>
        <p:nvSpPr>
          <p:cNvPr id="1049622" name="任意多边形 115"/>
          <p:cNvSpPr/>
          <p:nvPr>
            <p:custDataLst>
              <p:tags r:id="rId20"/>
            </p:custDataLst>
          </p:nvPr>
        </p:nvSpPr>
        <p:spPr>
          <a:xfrm>
            <a:off x="4403388" y="5020924"/>
            <a:ext cx="1616433" cy="595700"/>
          </a:xfrm>
          <a:custGeom>
            <a:gdLst>
              <a:gd name="connsiteX0" fmla="*/ 769543 w 2381982"/>
              <a:gd name="connsiteY0" fmla="*/ 935 h 762934"/>
              <a:gd name="connsiteX1" fmla="*/ 1455343 w 2381982"/>
              <a:gd name="connsiteY1" fmla="*/ 635935 h 762934"/>
              <a:gd name="connsiteX2" fmla="*/ 1997210 w 2381982"/>
              <a:gd name="connsiteY2" fmla="*/ 263401 h 762934"/>
              <a:gd name="connsiteX3" fmla="*/ 2374688 w 2381982"/>
              <a:gd name="connsiteY3" fmla="*/ 723471 h 762934"/>
              <a:gd name="connsiteX4" fmla="*/ 2381982 w 2381982"/>
              <a:gd name="connsiteY4" fmla="*/ 762934 h 762934"/>
              <a:gd name="connsiteX5" fmla="*/ 0 w 2381982"/>
              <a:gd name="connsiteY5" fmla="*/ 762934 h 762934"/>
              <a:gd name="connsiteX6" fmla="*/ 12910 w 2381982"/>
              <a:gd name="connsiteY6" fmla="*/ 715145 h 762934"/>
              <a:gd name="connsiteX7" fmla="*/ 769543 w 2381982"/>
              <a:gd name="connsiteY7" fmla="*/ 935 h 762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81982" h="762934">
                <a:moveTo>
                  <a:pt x="769543" y="935"/>
                </a:moveTo>
                <a:cubicBezTo>
                  <a:pt x="1012254" y="-27287"/>
                  <a:pt x="1250732" y="592191"/>
                  <a:pt x="1455343" y="635935"/>
                </a:cubicBezTo>
                <a:cubicBezTo>
                  <a:pt x="1659954" y="679679"/>
                  <a:pt x="1841988" y="238001"/>
                  <a:pt x="1997210" y="263401"/>
                </a:cubicBezTo>
                <a:cubicBezTo>
                  <a:pt x="2133029" y="285626"/>
                  <a:pt x="2325029" y="555259"/>
                  <a:pt x="2374688" y="723471"/>
                </a:cubicBezTo>
                <a:lnTo>
                  <a:pt x="2381982" y="762934"/>
                </a:lnTo>
                <a:lnTo>
                  <a:pt x="0" y="762934"/>
                </a:lnTo>
                <a:lnTo>
                  <a:pt x="12910" y="715145"/>
                </a:lnTo>
                <a:cubicBezTo>
                  <a:pt x="101713" y="471673"/>
                  <a:pt x="557171" y="25629"/>
                  <a:pt x="769543" y="935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任意多边形 116"/>
          <p:cNvSpPr/>
          <p:nvPr>
            <p:custDataLst>
              <p:tags r:id="rId21"/>
            </p:custDataLst>
          </p:nvPr>
        </p:nvSpPr>
        <p:spPr>
          <a:xfrm flipH="1">
            <a:off x="4298764" y="5162166"/>
            <a:ext cx="1673322" cy="454458"/>
          </a:xfrm>
          <a:custGeom>
            <a:gdLst>
              <a:gd name="connsiteX0" fmla="*/ 839785 w 2465380"/>
              <a:gd name="connsiteY0" fmla="*/ 503 h 581194"/>
              <a:gd name="connsiteX1" fmla="*/ 807788 w 2465380"/>
              <a:gd name="connsiteY1" fmla="*/ 2021 h 581194"/>
              <a:gd name="connsiteX2" fmla="*/ 16782 w 2465380"/>
              <a:gd name="connsiteY2" fmla="*/ 559376 h 581194"/>
              <a:gd name="connsiteX3" fmla="*/ 0 w 2465380"/>
              <a:gd name="connsiteY3" fmla="*/ 581194 h 581194"/>
              <a:gd name="connsiteX4" fmla="*/ 2465380 w 2465380"/>
              <a:gd name="connsiteY4" fmla="*/ 581194 h 581194"/>
              <a:gd name="connsiteX5" fmla="*/ 2459763 w 2465380"/>
              <a:gd name="connsiteY5" fmla="*/ 567131 h 581194"/>
              <a:gd name="connsiteX6" fmla="*/ 2124619 w 2465380"/>
              <a:gd name="connsiteY6" fmla="*/ 64728 h 581194"/>
              <a:gd name="connsiteX7" fmla="*/ 1498085 w 2465380"/>
              <a:gd name="connsiteY7" fmla="*/ 361061 h 581194"/>
              <a:gd name="connsiteX8" fmla="*/ 839785 w 2465380"/>
              <a:gd name="connsiteY8" fmla="*/ 503 h 5811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5380" h="581194">
                <a:moveTo>
                  <a:pt x="839785" y="503"/>
                </a:moveTo>
                <a:cubicBezTo>
                  <a:pt x="828582" y="-483"/>
                  <a:pt x="817897" y="-41"/>
                  <a:pt x="807788" y="2021"/>
                </a:cubicBezTo>
                <a:cubicBezTo>
                  <a:pt x="596959" y="9043"/>
                  <a:pt x="212374" y="328128"/>
                  <a:pt x="16782" y="559376"/>
                </a:cubicBezTo>
                <a:lnTo>
                  <a:pt x="0" y="581194"/>
                </a:lnTo>
                <a:lnTo>
                  <a:pt x="2465380" y="581194"/>
                </a:lnTo>
                <a:lnTo>
                  <a:pt x="2459763" y="567131"/>
                </a:lnTo>
                <a:cubicBezTo>
                  <a:pt x="2410104" y="398919"/>
                  <a:pt x="2284899" y="99073"/>
                  <a:pt x="2124619" y="64728"/>
                </a:cubicBezTo>
                <a:cubicBezTo>
                  <a:pt x="1964339" y="30383"/>
                  <a:pt x="1717557" y="371512"/>
                  <a:pt x="1498085" y="361061"/>
                </a:cubicBezTo>
                <a:cubicBezTo>
                  <a:pt x="1292330" y="351263"/>
                  <a:pt x="1007821" y="15283"/>
                  <a:pt x="839785" y="503"/>
                </a:cubicBezTo>
                <a:close/>
              </a:path>
            </a:pathLst>
          </a:cu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矩形 117"/>
          <p:cNvSpPr/>
          <p:nvPr>
            <p:custDataLst>
              <p:tags r:id="rId22"/>
            </p:custDataLst>
          </p:nvPr>
        </p:nvSpPr>
        <p:spPr>
          <a:xfrm>
            <a:off x="4298764" y="2247747"/>
            <a:ext cx="1721057" cy="37272"/>
          </a:xfrm>
          <a:prstGeom prst="rect">
            <a:avLst/>
          </a:prstGeom>
          <a:solidFill>
            <a:schemeClr val="accent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椭圆 121"/>
          <p:cNvSpPr/>
          <p:nvPr>
            <p:custDataLst>
              <p:tags r:id="rId23"/>
            </p:custDataLst>
          </p:nvPr>
        </p:nvSpPr>
        <p:spPr>
          <a:xfrm>
            <a:off x="6691373" y="1925376"/>
            <a:ext cx="682668" cy="682668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t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</p:txBody>
      </p:sp>
      <p:sp>
        <p:nvSpPr>
          <p:cNvPr id="1049630" name="椭圆 122"/>
          <p:cNvSpPr/>
          <p:nvPr>
            <p:custDataLst>
              <p:tags r:id="rId24"/>
            </p:custDataLst>
          </p:nvPr>
        </p:nvSpPr>
        <p:spPr>
          <a:xfrm>
            <a:off x="6723414" y="1957417"/>
            <a:ext cx="618586" cy="61858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t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</p:txBody>
      </p:sp>
      <p:sp>
        <p:nvSpPr>
          <p:cNvPr id="1049632" name="文本框 123"/>
          <p:cNvSpPr txBox="1"/>
          <p:nvPr>
            <p:custDataLst>
              <p:tags r:id="rId25"/>
            </p:custDataLst>
          </p:nvPr>
        </p:nvSpPr>
        <p:spPr>
          <a:xfrm>
            <a:off x="6723414" y="1956763"/>
            <a:ext cx="618586" cy="326295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D</a:t>
            </a:r>
            <a:endParaRPr lang="en-US" altLang="zh-CN" sz="16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34" name="矩形 125"/>
          <p:cNvSpPr/>
          <p:nvPr>
            <p:custDataLst>
              <p:tags r:id="rId26"/>
            </p:custDataLst>
          </p:nvPr>
        </p:nvSpPr>
        <p:spPr>
          <a:xfrm>
            <a:off x="6172179" y="2283058"/>
            <a:ext cx="1721057" cy="333356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720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endParaRPr lang="zh-CN" altLang="en-US">
              <a:solidFill>
                <a:schemeClr val="accent1"/>
              </a:solidFill>
            </a:endParaRPr>
          </a:p>
        </p:txBody>
      </p:sp>
      <p:sp>
        <p:nvSpPr>
          <p:cNvPr id="1049636" name="任意多边形 126"/>
          <p:cNvSpPr/>
          <p:nvPr>
            <p:custDataLst>
              <p:tags r:id="rId27"/>
            </p:custDataLst>
          </p:nvPr>
        </p:nvSpPr>
        <p:spPr>
          <a:xfrm>
            <a:off x="6276803" y="5020924"/>
            <a:ext cx="1616433" cy="595700"/>
          </a:xfrm>
          <a:custGeom>
            <a:gdLst>
              <a:gd name="connsiteX0" fmla="*/ 769543 w 2381982"/>
              <a:gd name="connsiteY0" fmla="*/ 935 h 762934"/>
              <a:gd name="connsiteX1" fmla="*/ 1455343 w 2381982"/>
              <a:gd name="connsiteY1" fmla="*/ 635935 h 762934"/>
              <a:gd name="connsiteX2" fmla="*/ 1997210 w 2381982"/>
              <a:gd name="connsiteY2" fmla="*/ 263401 h 762934"/>
              <a:gd name="connsiteX3" fmla="*/ 2374688 w 2381982"/>
              <a:gd name="connsiteY3" fmla="*/ 723471 h 762934"/>
              <a:gd name="connsiteX4" fmla="*/ 2381982 w 2381982"/>
              <a:gd name="connsiteY4" fmla="*/ 762934 h 762934"/>
              <a:gd name="connsiteX5" fmla="*/ 0 w 2381982"/>
              <a:gd name="connsiteY5" fmla="*/ 762934 h 762934"/>
              <a:gd name="connsiteX6" fmla="*/ 12910 w 2381982"/>
              <a:gd name="connsiteY6" fmla="*/ 715145 h 762934"/>
              <a:gd name="connsiteX7" fmla="*/ 769543 w 2381982"/>
              <a:gd name="connsiteY7" fmla="*/ 935 h 762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81982" h="762934">
                <a:moveTo>
                  <a:pt x="769543" y="935"/>
                </a:moveTo>
                <a:cubicBezTo>
                  <a:pt x="1012254" y="-27287"/>
                  <a:pt x="1250732" y="592191"/>
                  <a:pt x="1455343" y="635935"/>
                </a:cubicBezTo>
                <a:cubicBezTo>
                  <a:pt x="1659954" y="679679"/>
                  <a:pt x="1841988" y="238001"/>
                  <a:pt x="1997210" y="263401"/>
                </a:cubicBezTo>
                <a:cubicBezTo>
                  <a:pt x="2133029" y="285626"/>
                  <a:pt x="2325029" y="555259"/>
                  <a:pt x="2374688" y="723471"/>
                </a:cubicBezTo>
                <a:lnTo>
                  <a:pt x="2381982" y="762934"/>
                </a:lnTo>
                <a:lnTo>
                  <a:pt x="0" y="762934"/>
                </a:lnTo>
                <a:lnTo>
                  <a:pt x="12910" y="715145"/>
                </a:lnTo>
                <a:cubicBezTo>
                  <a:pt x="101713" y="471673"/>
                  <a:pt x="557171" y="25629"/>
                  <a:pt x="769543" y="935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任意多边形 127"/>
          <p:cNvSpPr/>
          <p:nvPr>
            <p:custDataLst>
              <p:tags r:id="rId28"/>
            </p:custDataLst>
          </p:nvPr>
        </p:nvSpPr>
        <p:spPr>
          <a:xfrm flipH="1">
            <a:off x="6172179" y="5162166"/>
            <a:ext cx="1673322" cy="454458"/>
          </a:xfrm>
          <a:custGeom>
            <a:gdLst>
              <a:gd name="connsiteX0" fmla="*/ 839785 w 2465380"/>
              <a:gd name="connsiteY0" fmla="*/ 503 h 581194"/>
              <a:gd name="connsiteX1" fmla="*/ 807788 w 2465380"/>
              <a:gd name="connsiteY1" fmla="*/ 2021 h 581194"/>
              <a:gd name="connsiteX2" fmla="*/ 16782 w 2465380"/>
              <a:gd name="connsiteY2" fmla="*/ 559376 h 581194"/>
              <a:gd name="connsiteX3" fmla="*/ 0 w 2465380"/>
              <a:gd name="connsiteY3" fmla="*/ 581194 h 581194"/>
              <a:gd name="connsiteX4" fmla="*/ 2465380 w 2465380"/>
              <a:gd name="connsiteY4" fmla="*/ 581194 h 581194"/>
              <a:gd name="connsiteX5" fmla="*/ 2459763 w 2465380"/>
              <a:gd name="connsiteY5" fmla="*/ 567131 h 581194"/>
              <a:gd name="connsiteX6" fmla="*/ 2124619 w 2465380"/>
              <a:gd name="connsiteY6" fmla="*/ 64728 h 581194"/>
              <a:gd name="connsiteX7" fmla="*/ 1498085 w 2465380"/>
              <a:gd name="connsiteY7" fmla="*/ 361061 h 581194"/>
              <a:gd name="connsiteX8" fmla="*/ 839785 w 2465380"/>
              <a:gd name="connsiteY8" fmla="*/ 503 h 5811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5380" h="581194">
                <a:moveTo>
                  <a:pt x="839785" y="503"/>
                </a:moveTo>
                <a:cubicBezTo>
                  <a:pt x="828582" y="-483"/>
                  <a:pt x="817897" y="-41"/>
                  <a:pt x="807788" y="2021"/>
                </a:cubicBezTo>
                <a:cubicBezTo>
                  <a:pt x="596959" y="9043"/>
                  <a:pt x="212374" y="328128"/>
                  <a:pt x="16782" y="559376"/>
                </a:cubicBezTo>
                <a:lnTo>
                  <a:pt x="0" y="581194"/>
                </a:lnTo>
                <a:lnTo>
                  <a:pt x="2465380" y="581194"/>
                </a:lnTo>
                <a:lnTo>
                  <a:pt x="2459763" y="567131"/>
                </a:lnTo>
                <a:cubicBezTo>
                  <a:pt x="2410104" y="398919"/>
                  <a:pt x="2284899" y="99073"/>
                  <a:pt x="2124619" y="64728"/>
                </a:cubicBezTo>
                <a:cubicBezTo>
                  <a:pt x="1964339" y="30383"/>
                  <a:pt x="1717557" y="371512"/>
                  <a:pt x="1498085" y="361061"/>
                </a:cubicBezTo>
                <a:cubicBezTo>
                  <a:pt x="1292330" y="351263"/>
                  <a:pt x="1007821" y="15283"/>
                  <a:pt x="839785" y="503"/>
                </a:cubicBezTo>
                <a:close/>
              </a:path>
            </a:pathLst>
          </a:cu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矩形 128"/>
          <p:cNvSpPr/>
          <p:nvPr>
            <p:custDataLst>
              <p:tags r:id="rId29"/>
            </p:custDataLst>
          </p:nvPr>
        </p:nvSpPr>
        <p:spPr>
          <a:xfrm>
            <a:off x="6172179" y="2247747"/>
            <a:ext cx="1721057" cy="37272"/>
          </a:xfrm>
          <a:prstGeom prst="rect">
            <a:avLst/>
          </a:prstGeom>
          <a:solidFill>
            <a:schemeClr val="accent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椭圆 132"/>
          <p:cNvSpPr/>
          <p:nvPr>
            <p:custDataLst>
              <p:tags r:id="rId30"/>
            </p:custDataLst>
          </p:nvPr>
        </p:nvSpPr>
        <p:spPr>
          <a:xfrm>
            <a:off x="8564788" y="1925376"/>
            <a:ext cx="682668" cy="682668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t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</p:txBody>
      </p:sp>
      <p:sp>
        <p:nvSpPr>
          <p:cNvPr id="1049644" name="椭圆 133"/>
          <p:cNvSpPr/>
          <p:nvPr>
            <p:custDataLst>
              <p:tags r:id="rId31"/>
            </p:custDataLst>
          </p:nvPr>
        </p:nvSpPr>
        <p:spPr>
          <a:xfrm>
            <a:off x="8596829" y="1957417"/>
            <a:ext cx="618586" cy="61858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t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</p:txBody>
      </p:sp>
      <p:sp>
        <p:nvSpPr>
          <p:cNvPr id="1049646" name="文本框 134"/>
          <p:cNvSpPr txBox="1"/>
          <p:nvPr>
            <p:custDataLst>
              <p:tags r:id="rId32"/>
            </p:custDataLst>
          </p:nvPr>
        </p:nvSpPr>
        <p:spPr>
          <a:xfrm>
            <a:off x="8596829" y="1956763"/>
            <a:ext cx="618586" cy="326295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E</a:t>
            </a:r>
            <a:endParaRPr lang="en-US" altLang="zh-CN" sz="16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48" name="矩形 136"/>
          <p:cNvSpPr/>
          <p:nvPr>
            <p:custDataLst>
              <p:tags r:id="rId33"/>
            </p:custDataLst>
          </p:nvPr>
        </p:nvSpPr>
        <p:spPr>
          <a:xfrm>
            <a:off x="8045594" y="2283058"/>
            <a:ext cx="1721057" cy="333356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720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endParaRPr lang="zh-CN" altLang="en-US">
              <a:solidFill>
                <a:schemeClr val="accent1"/>
              </a:solidFill>
            </a:endParaRPr>
          </a:p>
        </p:txBody>
      </p:sp>
      <p:sp>
        <p:nvSpPr>
          <p:cNvPr id="1049650" name="任意多边形 137"/>
          <p:cNvSpPr/>
          <p:nvPr>
            <p:custDataLst>
              <p:tags r:id="rId34"/>
            </p:custDataLst>
          </p:nvPr>
        </p:nvSpPr>
        <p:spPr>
          <a:xfrm>
            <a:off x="8150217" y="5020924"/>
            <a:ext cx="1616433" cy="595700"/>
          </a:xfrm>
          <a:custGeom>
            <a:gdLst>
              <a:gd name="connsiteX0" fmla="*/ 769543 w 2381982"/>
              <a:gd name="connsiteY0" fmla="*/ 935 h 762934"/>
              <a:gd name="connsiteX1" fmla="*/ 1455343 w 2381982"/>
              <a:gd name="connsiteY1" fmla="*/ 635935 h 762934"/>
              <a:gd name="connsiteX2" fmla="*/ 1997210 w 2381982"/>
              <a:gd name="connsiteY2" fmla="*/ 263401 h 762934"/>
              <a:gd name="connsiteX3" fmla="*/ 2374688 w 2381982"/>
              <a:gd name="connsiteY3" fmla="*/ 723471 h 762934"/>
              <a:gd name="connsiteX4" fmla="*/ 2381982 w 2381982"/>
              <a:gd name="connsiteY4" fmla="*/ 762934 h 762934"/>
              <a:gd name="connsiteX5" fmla="*/ 0 w 2381982"/>
              <a:gd name="connsiteY5" fmla="*/ 762934 h 762934"/>
              <a:gd name="connsiteX6" fmla="*/ 12910 w 2381982"/>
              <a:gd name="connsiteY6" fmla="*/ 715145 h 762934"/>
              <a:gd name="connsiteX7" fmla="*/ 769543 w 2381982"/>
              <a:gd name="connsiteY7" fmla="*/ 935 h 762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81982" h="762934">
                <a:moveTo>
                  <a:pt x="769543" y="935"/>
                </a:moveTo>
                <a:cubicBezTo>
                  <a:pt x="1012254" y="-27287"/>
                  <a:pt x="1250732" y="592191"/>
                  <a:pt x="1455343" y="635935"/>
                </a:cubicBezTo>
                <a:cubicBezTo>
                  <a:pt x="1659954" y="679679"/>
                  <a:pt x="1841988" y="238001"/>
                  <a:pt x="1997210" y="263401"/>
                </a:cubicBezTo>
                <a:cubicBezTo>
                  <a:pt x="2133029" y="285626"/>
                  <a:pt x="2325029" y="555259"/>
                  <a:pt x="2374688" y="723471"/>
                </a:cubicBezTo>
                <a:lnTo>
                  <a:pt x="2381982" y="762934"/>
                </a:lnTo>
                <a:lnTo>
                  <a:pt x="0" y="762934"/>
                </a:lnTo>
                <a:lnTo>
                  <a:pt x="12910" y="715145"/>
                </a:lnTo>
                <a:cubicBezTo>
                  <a:pt x="101713" y="471673"/>
                  <a:pt x="557171" y="25629"/>
                  <a:pt x="769543" y="935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任意多边形 138"/>
          <p:cNvSpPr/>
          <p:nvPr>
            <p:custDataLst>
              <p:tags r:id="rId35"/>
            </p:custDataLst>
          </p:nvPr>
        </p:nvSpPr>
        <p:spPr>
          <a:xfrm flipH="1">
            <a:off x="8045594" y="5162166"/>
            <a:ext cx="1673322" cy="454458"/>
          </a:xfrm>
          <a:custGeom>
            <a:gdLst>
              <a:gd name="connsiteX0" fmla="*/ 839785 w 2465380"/>
              <a:gd name="connsiteY0" fmla="*/ 503 h 581194"/>
              <a:gd name="connsiteX1" fmla="*/ 807788 w 2465380"/>
              <a:gd name="connsiteY1" fmla="*/ 2021 h 581194"/>
              <a:gd name="connsiteX2" fmla="*/ 16782 w 2465380"/>
              <a:gd name="connsiteY2" fmla="*/ 559376 h 581194"/>
              <a:gd name="connsiteX3" fmla="*/ 0 w 2465380"/>
              <a:gd name="connsiteY3" fmla="*/ 581194 h 581194"/>
              <a:gd name="connsiteX4" fmla="*/ 2465380 w 2465380"/>
              <a:gd name="connsiteY4" fmla="*/ 581194 h 581194"/>
              <a:gd name="connsiteX5" fmla="*/ 2459763 w 2465380"/>
              <a:gd name="connsiteY5" fmla="*/ 567131 h 581194"/>
              <a:gd name="connsiteX6" fmla="*/ 2124619 w 2465380"/>
              <a:gd name="connsiteY6" fmla="*/ 64728 h 581194"/>
              <a:gd name="connsiteX7" fmla="*/ 1498085 w 2465380"/>
              <a:gd name="connsiteY7" fmla="*/ 361061 h 581194"/>
              <a:gd name="connsiteX8" fmla="*/ 839785 w 2465380"/>
              <a:gd name="connsiteY8" fmla="*/ 503 h 5811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5380" h="581194">
                <a:moveTo>
                  <a:pt x="839785" y="503"/>
                </a:moveTo>
                <a:cubicBezTo>
                  <a:pt x="828582" y="-483"/>
                  <a:pt x="817897" y="-41"/>
                  <a:pt x="807788" y="2021"/>
                </a:cubicBezTo>
                <a:cubicBezTo>
                  <a:pt x="596959" y="9043"/>
                  <a:pt x="212374" y="328128"/>
                  <a:pt x="16782" y="559376"/>
                </a:cubicBezTo>
                <a:lnTo>
                  <a:pt x="0" y="581194"/>
                </a:lnTo>
                <a:lnTo>
                  <a:pt x="2465380" y="581194"/>
                </a:lnTo>
                <a:lnTo>
                  <a:pt x="2459763" y="567131"/>
                </a:lnTo>
                <a:cubicBezTo>
                  <a:pt x="2410104" y="398919"/>
                  <a:pt x="2284899" y="99073"/>
                  <a:pt x="2124619" y="64728"/>
                </a:cubicBezTo>
                <a:cubicBezTo>
                  <a:pt x="1964339" y="30383"/>
                  <a:pt x="1717557" y="371512"/>
                  <a:pt x="1498085" y="361061"/>
                </a:cubicBezTo>
                <a:cubicBezTo>
                  <a:pt x="1292330" y="351263"/>
                  <a:pt x="1007821" y="15283"/>
                  <a:pt x="839785" y="503"/>
                </a:cubicBezTo>
                <a:close/>
              </a:path>
            </a:pathLst>
          </a:cu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矩形 139"/>
          <p:cNvSpPr/>
          <p:nvPr>
            <p:custDataLst>
              <p:tags r:id="rId36"/>
            </p:custDataLst>
          </p:nvPr>
        </p:nvSpPr>
        <p:spPr>
          <a:xfrm>
            <a:off x="8045594" y="2247747"/>
            <a:ext cx="1721057" cy="37272"/>
          </a:xfrm>
          <a:prstGeom prst="rect">
            <a:avLst/>
          </a:prstGeom>
          <a:solidFill>
            <a:schemeClr val="accent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椭圆 143"/>
          <p:cNvSpPr/>
          <p:nvPr>
            <p:custDataLst>
              <p:tags r:id="rId37"/>
            </p:custDataLst>
          </p:nvPr>
        </p:nvSpPr>
        <p:spPr>
          <a:xfrm>
            <a:off x="10438203" y="1925376"/>
            <a:ext cx="682668" cy="682668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t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</p:txBody>
      </p:sp>
      <p:sp>
        <p:nvSpPr>
          <p:cNvPr id="1049658" name="椭圆 144"/>
          <p:cNvSpPr/>
          <p:nvPr>
            <p:custDataLst>
              <p:tags r:id="rId38"/>
            </p:custDataLst>
          </p:nvPr>
        </p:nvSpPr>
        <p:spPr>
          <a:xfrm>
            <a:off x="10470244" y="1957417"/>
            <a:ext cx="618586" cy="61858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t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</p:txBody>
      </p:sp>
      <p:sp>
        <p:nvSpPr>
          <p:cNvPr id="1049660" name="文本框 145"/>
          <p:cNvSpPr txBox="1"/>
          <p:nvPr>
            <p:custDataLst>
              <p:tags r:id="rId39"/>
            </p:custDataLst>
          </p:nvPr>
        </p:nvSpPr>
        <p:spPr>
          <a:xfrm>
            <a:off x="10470244" y="1956763"/>
            <a:ext cx="618586" cy="326295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F</a:t>
            </a:r>
            <a:endParaRPr lang="en-US" altLang="zh-CN" sz="16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62" name="矩形 147"/>
          <p:cNvSpPr/>
          <p:nvPr>
            <p:custDataLst>
              <p:tags r:id="rId40"/>
            </p:custDataLst>
          </p:nvPr>
        </p:nvSpPr>
        <p:spPr>
          <a:xfrm>
            <a:off x="9919008" y="2283058"/>
            <a:ext cx="1721057" cy="333356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720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endParaRPr lang="zh-CN" altLang="en-US">
              <a:solidFill>
                <a:schemeClr val="accent1"/>
              </a:solidFill>
            </a:endParaRPr>
          </a:p>
        </p:txBody>
      </p:sp>
      <p:sp>
        <p:nvSpPr>
          <p:cNvPr id="1049664" name="任意多边形 148"/>
          <p:cNvSpPr/>
          <p:nvPr>
            <p:custDataLst>
              <p:tags r:id="rId41"/>
            </p:custDataLst>
          </p:nvPr>
        </p:nvSpPr>
        <p:spPr>
          <a:xfrm>
            <a:off x="10023632" y="5020924"/>
            <a:ext cx="1616433" cy="595700"/>
          </a:xfrm>
          <a:custGeom>
            <a:gdLst>
              <a:gd name="connsiteX0" fmla="*/ 769543 w 2381982"/>
              <a:gd name="connsiteY0" fmla="*/ 935 h 762934"/>
              <a:gd name="connsiteX1" fmla="*/ 1455343 w 2381982"/>
              <a:gd name="connsiteY1" fmla="*/ 635935 h 762934"/>
              <a:gd name="connsiteX2" fmla="*/ 1997210 w 2381982"/>
              <a:gd name="connsiteY2" fmla="*/ 263401 h 762934"/>
              <a:gd name="connsiteX3" fmla="*/ 2374688 w 2381982"/>
              <a:gd name="connsiteY3" fmla="*/ 723471 h 762934"/>
              <a:gd name="connsiteX4" fmla="*/ 2381982 w 2381982"/>
              <a:gd name="connsiteY4" fmla="*/ 762934 h 762934"/>
              <a:gd name="connsiteX5" fmla="*/ 0 w 2381982"/>
              <a:gd name="connsiteY5" fmla="*/ 762934 h 762934"/>
              <a:gd name="connsiteX6" fmla="*/ 12910 w 2381982"/>
              <a:gd name="connsiteY6" fmla="*/ 715145 h 762934"/>
              <a:gd name="connsiteX7" fmla="*/ 769543 w 2381982"/>
              <a:gd name="connsiteY7" fmla="*/ 935 h 762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81982" h="762934">
                <a:moveTo>
                  <a:pt x="769543" y="935"/>
                </a:moveTo>
                <a:cubicBezTo>
                  <a:pt x="1012254" y="-27287"/>
                  <a:pt x="1250732" y="592191"/>
                  <a:pt x="1455343" y="635935"/>
                </a:cubicBezTo>
                <a:cubicBezTo>
                  <a:pt x="1659954" y="679679"/>
                  <a:pt x="1841988" y="238001"/>
                  <a:pt x="1997210" y="263401"/>
                </a:cubicBezTo>
                <a:cubicBezTo>
                  <a:pt x="2133029" y="285626"/>
                  <a:pt x="2325029" y="555259"/>
                  <a:pt x="2374688" y="723471"/>
                </a:cubicBezTo>
                <a:lnTo>
                  <a:pt x="2381982" y="762934"/>
                </a:lnTo>
                <a:lnTo>
                  <a:pt x="0" y="762934"/>
                </a:lnTo>
                <a:lnTo>
                  <a:pt x="12910" y="715145"/>
                </a:lnTo>
                <a:cubicBezTo>
                  <a:pt x="101713" y="471673"/>
                  <a:pt x="557171" y="25629"/>
                  <a:pt x="769543" y="935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任意多边形 149"/>
          <p:cNvSpPr/>
          <p:nvPr>
            <p:custDataLst>
              <p:tags r:id="rId42"/>
            </p:custDataLst>
          </p:nvPr>
        </p:nvSpPr>
        <p:spPr>
          <a:xfrm flipH="1">
            <a:off x="9919008" y="5162166"/>
            <a:ext cx="1673322" cy="454458"/>
          </a:xfrm>
          <a:custGeom>
            <a:gdLst>
              <a:gd name="connsiteX0" fmla="*/ 839785 w 2465380"/>
              <a:gd name="connsiteY0" fmla="*/ 503 h 581194"/>
              <a:gd name="connsiteX1" fmla="*/ 807788 w 2465380"/>
              <a:gd name="connsiteY1" fmla="*/ 2021 h 581194"/>
              <a:gd name="connsiteX2" fmla="*/ 16782 w 2465380"/>
              <a:gd name="connsiteY2" fmla="*/ 559376 h 581194"/>
              <a:gd name="connsiteX3" fmla="*/ 0 w 2465380"/>
              <a:gd name="connsiteY3" fmla="*/ 581194 h 581194"/>
              <a:gd name="connsiteX4" fmla="*/ 2465380 w 2465380"/>
              <a:gd name="connsiteY4" fmla="*/ 581194 h 581194"/>
              <a:gd name="connsiteX5" fmla="*/ 2459763 w 2465380"/>
              <a:gd name="connsiteY5" fmla="*/ 567131 h 581194"/>
              <a:gd name="connsiteX6" fmla="*/ 2124619 w 2465380"/>
              <a:gd name="connsiteY6" fmla="*/ 64728 h 581194"/>
              <a:gd name="connsiteX7" fmla="*/ 1498085 w 2465380"/>
              <a:gd name="connsiteY7" fmla="*/ 361061 h 581194"/>
              <a:gd name="connsiteX8" fmla="*/ 839785 w 2465380"/>
              <a:gd name="connsiteY8" fmla="*/ 503 h 5811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5380" h="581194">
                <a:moveTo>
                  <a:pt x="839785" y="503"/>
                </a:moveTo>
                <a:cubicBezTo>
                  <a:pt x="828582" y="-483"/>
                  <a:pt x="817897" y="-41"/>
                  <a:pt x="807788" y="2021"/>
                </a:cubicBezTo>
                <a:cubicBezTo>
                  <a:pt x="596959" y="9043"/>
                  <a:pt x="212374" y="328128"/>
                  <a:pt x="16782" y="559376"/>
                </a:cubicBezTo>
                <a:lnTo>
                  <a:pt x="0" y="581194"/>
                </a:lnTo>
                <a:lnTo>
                  <a:pt x="2465380" y="581194"/>
                </a:lnTo>
                <a:lnTo>
                  <a:pt x="2459763" y="567131"/>
                </a:lnTo>
                <a:cubicBezTo>
                  <a:pt x="2410104" y="398919"/>
                  <a:pt x="2284899" y="99073"/>
                  <a:pt x="2124619" y="64728"/>
                </a:cubicBezTo>
                <a:cubicBezTo>
                  <a:pt x="1964339" y="30383"/>
                  <a:pt x="1717557" y="371512"/>
                  <a:pt x="1498085" y="361061"/>
                </a:cubicBezTo>
                <a:cubicBezTo>
                  <a:pt x="1292330" y="351263"/>
                  <a:pt x="1007821" y="15283"/>
                  <a:pt x="839785" y="503"/>
                </a:cubicBezTo>
                <a:close/>
              </a:path>
            </a:pathLst>
          </a:cu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矩形 150"/>
          <p:cNvSpPr/>
          <p:nvPr>
            <p:custDataLst>
              <p:tags r:id="rId43"/>
            </p:custDataLst>
          </p:nvPr>
        </p:nvSpPr>
        <p:spPr>
          <a:xfrm>
            <a:off x="9919008" y="2247747"/>
            <a:ext cx="1721057" cy="37272"/>
          </a:xfrm>
          <a:prstGeom prst="rect">
            <a:avLst/>
          </a:prstGeom>
          <a:solidFill>
            <a:schemeClr val="accent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文本框 32"/>
          <p:cNvSpPr txBox="1"/>
          <p:nvPr>
            <p:custDataLst>
              <p:tags r:id="rId44"/>
            </p:custDataLst>
          </p:nvPr>
        </p:nvSpPr>
        <p:spPr>
          <a:xfrm>
            <a:off x="551935" y="2608044"/>
            <a:ext cx="1721057" cy="210227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dk1">
                    <a:lumMod val="100000"/>
                  </a:schemeClr>
                </a:solidFill>
                <a:latin typeface="+mn-ea"/>
              </a:rPr>
              <a:t>定义和概述：解释虚拟现实技术的概念、特点和应用范围，以及寄售结算的定义和流程。</a:t>
            </a:r>
            <a:endParaRPr lang="zh-CN" altLang="en-US" sz="1400" spc="150">
              <a:solidFill>
                <a:schemeClr val="dk1">
                  <a:lumMod val="100000"/>
                </a:schemeClr>
              </a:solidFill>
              <a:latin typeface="+mn-ea"/>
            </a:endParaRPr>
          </a:p>
        </p:txBody>
      </p:sp>
      <p:sp>
        <p:nvSpPr>
          <p:cNvPr id="1049672" name="文本框 3"/>
          <p:cNvSpPr txBox="1"/>
          <p:nvPr>
            <p:custDataLst>
              <p:tags r:id="rId45"/>
            </p:custDataLst>
          </p:nvPr>
        </p:nvSpPr>
        <p:spPr>
          <a:xfrm>
            <a:off x="2425350" y="2608044"/>
            <a:ext cx="1721057" cy="210227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dk1">
                    <a:lumMod val="100000"/>
                  </a:schemeClr>
                </a:solidFill>
                <a:latin typeface="+mn-ea"/>
              </a:rPr>
              <a:t>技术架构：介绍虚拟现实技术在寄售结算中的技术架构，包括硬件设备、软件平台和数据处理等方面。</a:t>
            </a:r>
            <a:endParaRPr lang="zh-CN" altLang="en-US" sz="1400" spc="150">
              <a:solidFill>
                <a:schemeClr val="dk1">
                  <a:lumMod val="100000"/>
                </a:schemeClr>
              </a:solidFill>
              <a:latin typeface="+mn-ea"/>
            </a:endParaRPr>
          </a:p>
        </p:txBody>
      </p:sp>
      <p:sp>
        <p:nvSpPr>
          <p:cNvPr id="1049674" name="文本框 5"/>
          <p:cNvSpPr txBox="1"/>
          <p:nvPr>
            <p:custDataLst>
              <p:tags r:id="rId46"/>
            </p:custDataLst>
          </p:nvPr>
        </p:nvSpPr>
        <p:spPr>
          <a:xfrm>
            <a:off x="4298764" y="2608044"/>
            <a:ext cx="1721057" cy="210227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dk1">
                    <a:lumMod val="100000"/>
                  </a:schemeClr>
                </a:solidFill>
                <a:latin typeface="+mn-ea"/>
              </a:rPr>
              <a:t>应用场景：详细描述虚拟现实技术在寄售结算中的具体应用场景，包括商品展示、客户体验、交易结算等方面。</a:t>
            </a:r>
            <a:endParaRPr lang="zh-CN" altLang="en-US" sz="1400" spc="150">
              <a:solidFill>
                <a:schemeClr val="dk1">
                  <a:lumMod val="100000"/>
                </a:schemeClr>
              </a:solidFill>
              <a:latin typeface="+mn-ea"/>
            </a:endParaRPr>
          </a:p>
        </p:txBody>
      </p:sp>
      <p:sp>
        <p:nvSpPr>
          <p:cNvPr id="1049676" name="文本框 6"/>
          <p:cNvSpPr txBox="1"/>
          <p:nvPr>
            <p:custDataLst>
              <p:tags r:id="rId47"/>
            </p:custDataLst>
          </p:nvPr>
        </p:nvSpPr>
        <p:spPr>
          <a:xfrm>
            <a:off x="6172179" y="2608044"/>
            <a:ext cx="1721057" cy="210227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dk1">
                    <a:lumMod val="100000"/>
                  </a:schemeClr>
                </a:solidFill>
                <a:latin typeface="+mn-ea"/>
              </a:rPr>
              <a:t>实施方案：阐述虚拟现实技术在寄售结算中的实施方案，包括技术选型、系统集成、数据安全等方面。</a:t>
            </a:r>
            <a:endParaRPr lang="zh-CN" altLang="en-US" sz="1400" spc="150">
              <a:solidFill>
                <a:schemeClr val="dk1">
                  <a:lumMod val="100000"/>
                </a:schemeClr>
              </a:solidFill>
              <a:latin typeface="+mn-ea"/>
            </a:endParaRPr>
          </a:p>
        </p:txBody>
      </p:sp>
      <p:sp>
        <p:nvSpPr>
          <p:cNvPr id="1049678" name="文本框 10"/>
          <p:cNvSpPr txBox="1"/>
          <p:nvPr>
            <p:custDataLst>
              <p:tags r:id="rId48"/>
            </p:custDataLst>
          </p:nvPr>
        </p:nvSpPr>
        <p:spPr>
          <a:xfrm>
            <a:off x="8045594" y="2608044"/>
            <a:ext cx="1721057" cy="210227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dk1">
                    <a:lumMod val="100000"/>
                  </a:schemeClr>
                </a:solidFill>
                <a:latin typeface="+mn-ea"/>
              </a:rPr>
              <a:t>优势分析：分析虚拟现实技术在寄售结算中的优势，包括提高效率、降低成本、提升用户体验等方面。</a:t>
            </a:r>
            <a:endParaRPr lang="zh-CN" altLang="en-US" sz="1400" spc="150">
              <a:solidFill>
                <a:schemeClr val="dk1">
                  <a:lumMod val="100000"/>
                </a:schemeClr>
              </a:solidFill>
              <a:latin typeface="+mn-ea"/>
            </a:endParaRPr>
          </a:p>
        </p:txBody>
      </p:sp>
      <p:sp>
        <p:nvSpPr>
          <p:cNvPr id="1049680" name="文本框 11"/>
          <p:cNvSpPr txBox="1"/>
          <p:nvPr>
            <p:custDataLst>
              <p:tags r:id="rId49"/>
            </p:custDataLst>
          </p:nvPr>
        </p:nvSpPr>
        <p:spPr>
          <a:xfrm>
            <a:off x="9919008" y="2608044"/>
            <a:ext cx="1721057" cy="210227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dk1">
                    <a:lumMod val="100000"/>
                  </a:schemeClr>
                </a:solidFill>
                <a:latin typeface="+mn-ea"/>
              </a:rPr>
              <a:t>未来展望：探讨虚拟现实技术在寄售结算领域的未来发展趋势和应用前景。</a:t>
            </a:r>
            <a:endParaRPr lang="zh-CN" altLang="en-US" sz="1400" spc="150">
              <a:solidFill>
                <a:schemeClr val="dk1">
                  <a:lumMod val="100000"/>
                </a:schemeClr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7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虚拟现实技术在寄售结算中的优势和局限性</a:t>
            </a:r>
            <a:endParaRPr lang="zh-CN" altLang="en-US"/>
          </a:p>
        </p:txBody>
      </p:sp>
      <p:cxnSp>
        <p:nvCxnSpPr>
          <p:cNvPr id="3145777" name="直接连接符 29"/>
          <p:cNvCxnSpPr/>
          <p:nvPr>
            <p:custDataLst>
              <p:tags r:id="rId2"/>
            </p:custDataLst>
          </p:nvPr>
        </p:nvCxnSpPr>
        <p:spPr>
          <a:xfrm flipV="1">
            <a:off x="2504767" y="2102645"/>
            <a:ext cx="7177921" cy="8441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49720" name="标题"/>
          <p:cNvSpPr txBox="1"/>
          <p:nvPr>
            <p:custDataLst>
              <p:tags r:id="rId3"/>
            </p:custDataLst>
          </p:nvPr>
        </p:nvSpPr>
        <p:spPr>
          <a:xfrm>
            <a:off x="2737214" y="1364400"/>
            <a:ext cx="6950669" cy="37139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00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提高交易效率：通过虚拟现实技术，买家和卖家可以在虚拟环境中进行商品展示和交易，避免了传统寄售模式中需要实地考察和协商的繁琐过程，大大提高了交易效率。</a:t>
            </a:r>
            <a:endParaRPr lang="zh-CN" altLang="en-US" sz="1000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722" name="正文"/>
          <p:cNvSpPr txBox="1"/>
          <p:nvPr>
            <p:custDataLst>
              <p:tags r:id="rId4"/>
            </p:custDataLst>
          </p:nvPr>
        </p:nvSpPr>
        <p:spPr>
          <a:xfrm>
            <a:off x="2737863" y="1742937"/>
            <a:ext cx="6945474" cy="3674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单击此处输入你的智能图形项正文，文字是您思想的提炼，请尽量言简意赅的阐述观点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79" name="直接连接符 19"/>
          <p:cNvCxnSpPr/>
          <p:nvPr>
            <p:custDataLst>
              <p:tags r:id="rId5"/>
            </p:custDataLst>
          </p:nvPr>
        </p:nvCxnSpPr>
        <p:spPr>
          <a:xfrm flipV="1">
            <a:off x="2504767" y="2906468"/>
            <a:ext cx="7177921" cy="8441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49724" name="标题"/>
          <p:cNvSpPr txBox="1"/>
          <p:nvPr>
            <p:custDataLst>
              <p:tags r:id="rId6"/>
            </p:custDataLst>
          </p:nvPr>
        </p:nvSpPr>
        <p:spPr>
          <a:xfrm>
            <a:off x="2737214" y="2168223"/>
            <a:ext cx="6950669" cy="37139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00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降低交易成本：虚拟现实技术可以降低买卖双方的交通、住宿等成本，同时也可以减少中介机构的佣金费用，从而降低了整个交易的成本。</a:t>
            </a:r>
            <a:endParaRPr lang="zh-CN" altLang="en-US" sz="1000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726" name="正文"/>
          <p:cNvSpPr txBox="1"/>
          <p:nvPr>
            <p:custDataLst>
              <p:tags r:id="rId7"/>
            </p:custDataLst>
          </p:nvPr>
        </p:nvSpPr>
        <p:spPr>
          <a:xfrm>
            <a:off x="2737863" y="2546760"/>
            <a:ext cx="6945474" cy="3674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单击此处输入你的智能图形项正文，文字是您思想的提炼，请尽量言简意赅的阐述观点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81" name="直接连接符 23"/>
          <p:cNvCxnSpPr/>
          <p:nvPr>
            <p:custDataLst>
              <p:tags r:id="rId8"/>
            </p:custDataLst>
          </p:nvPr>
        </p:nvCxnSpPr>
        <p:spPr>
          <a:xfrm flipV="1">
            <a:off x="2504767" y="3734315"/>
            <a:ext cx="7177921" cy="8441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49728" name="标题"/>
          <p:cNvSpPr txBox="1"/>
          <p:nvPr>
            <p:custDataLst>
              <p:tags r:id="rId9"/>
            </p:custDataLst>
          </p:nvPr>
        </p:nvSpPr>
        <p:spPr>
          <a:xfrm>
            <a:off x="2737214" y="2996070"/>
            <a:ext cx="6950669" cy="37139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00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增强交易安全性：虚拟现实技术可以提供更加真实、全面的商品信息，避免了传统寄售模式中可能存在的信息不对称和欺诈行为，增强了交易的安全性。  虚拟现实技术在寄售结算中的局限性</a:t>
            </a:r>
            <a:endParaRPr lang="zh-CN" altLang="en-US" sz="1000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730" name="正文"/>
          <p:cNvSpPr txBox="1"/>
          <p:nvPr>
            <p:custDataLst>
              <p:tags r:id="rId10"/>
            </p:custDataLst>
          </p:nvPr>
        </p:nvSpPr>
        <p:spPr>
          <a:xfrm>
            <a:off x="2737863" y="3374607"/>
            <a:ext cx="6945474" cy="3674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虚拟现实技术在寄售结算中的局限性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83" name="直接连接符 26"/>
          <p:cNvCxnSpPr/>
          <p:nvPr>
            <p:custDataLst>
              <p:tags r:id="rId11"/>
            </p:custDataLst>
          </p:nvPr>
        </p:nvCxnSpPr>
        <p:spPr>
          <a:xfrm flipV="1">
            <a:off x="2504767" y="4562162"/>
            <a:ext cx="7177921" cy="8441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49732" name="标题"/>
          <p:cNvSpPr txBox="1"/>
          <p:nvPr>
            <p:custDataLst>
              <p:tags r:id="rId12"/>
            </p:custDataLst>
          </p:nvPr>
        </p:nvSpPr>
        <p:spPr>
          <a:xfrm>
            <a:off x="2737214" y="3823917"/>
            <a:ext cx="6950669" cy="37139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00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技术成熟度：虚拟现实技术目前仍处于不断发展和完善阶段，其应用在寄售结算领域的技术成熟度还有待进一步提高。</a:t>
            </a:r>
            <a:endParaRPr lang="zh-CN" altLang="en-US" sz="1000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734" name="正文"/>
          <p:cNvSpPr txBox="1"/>
          <p:nvPr>
            <p:custDataLst>
              <p:tags r:id="rId13"/>
            </p:custDataLst>
          </p:nvPr>
        </p:nvSpPr>
        <p:spPr>
          <a:xfrm>
            <a:off x="2737863" y="4202454"/>
            <a:ext cx="6945474" cy="3674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单击此处输入你的智能图形项正文，文字是您思想的提炼，请尽量言简意赅的阐述观点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85" name="直接连接符 37"/>
          <p:cNvCxnSpPr/>
          <p:nvPr>
            <p:custDataLst>
              <p:tags r:id="rId14"/>
            </p:custDataLst>
          </p:nvPr>
        </p:nvCxnSpPr>
        <p:spPr>
          <a:xfrm flipV="1">
            <a:off x="2504767" y="5365985"/>
            <a:ext cx="7177921" cy="8441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49736" name="标题"/>
          <p:cNvSpPr txBox="1"/>
          <p:nvPr>
            <p:custDataLst>
              <p:tags r:id="rId15"/>
            </p:custDataLst>
          </p:nvPr>
        </p:nvSpPr>
        <p:spPr>
          <a:xfrm>
            <a:off x="2737214" y="4627740"/>
            <a:ext cx="6950669" cy="37139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00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设备成本：虚拟现实技术需要专业的设备和软件支持，相对于传统寄售模式而言，其设备成本较高，可能会增加交易的成本。</a:t>
            </a:r>
            <a:endParaRPr lang="zh-CN" altLang="en-US" sz="1000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738" name="正文"/>
          <p:cNvSpPr txBox="1"/>
          <p:nvPr>
            <p:custDataLst>
              <p:tags r:id="rId16"/>
            </p:custDataLst>
          </p:nvPr>
        </p:nvSpPr>
        <p:spPr>
          <a:xfrm>
            <a:off x="2737863" y="5006278"/>
            <a:ext cx="6945474" cy="3674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单击此处输入你的智能图形项正文，文字是您思想的提炼，请尽量言简意赅的阐述观点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标题"/>
          <p:cNvSpPr txBox="1"/>
          <p:nvPr>
            <p:custDataLst>
              <p:tags r:id="rId17"/>
            </p:custDataLst>
          </p:nvPr>
        </p:nvSpPr>
        <p:spPr>
          <a:xfrm>
            <a:off x="2737214" y="5431564"/>
            <a:ext cx="6950669" cy="37139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00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用户体验：虽然虚拟现实技术可以提供更加真实、全面的商品信息，但部分用户可能对于这种新型的交易方式还不够熟悉，需要一定的学习和适应过程。</a:t>
            </a:r>
            <a:endParaRPr lang="zh-CN" altLang="en-US" sz="1000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742" name="正文"/>
          <p:cNvSpPr txBox="1"/>
          <p:nvPr>
            <p:custDataLst>
              <p:tags r:id="rId18"/>
            </p:custDataLst>
          </p:nvPr>
        </p:nvSpPr>
        <p:spPr>
          <a:xfrm>
            <a:off x="2737863" y="5810101"/>
            <a:ext cx="6945474" cy="3674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单击此处输入你的智能图形项正文，文字是您思想的提炼，请尽量言简意赅的阐述观点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7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寄售结算的虚拟现实技术应用案例分析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7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https://d.book118.com/838051123033006044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6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6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6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6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6*l_h_f*1_5_1"/>
  <p:tag name="KSO_WM_UNIT_INDEX" val="1_5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6*l_h_f*1_6_1"/>
  <p:tag name="KSO_WM_UNIT_INDEX" val="1_6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1_3"/>
  <p:tag name="KSO_WM_UNIT_INDEX" val="1_1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1_1"/>
  <p:tag name="KSO_WM_UNIT_INDEX" val="1_1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2_3"/>
  <p:tag name="KSO_WM_UNIT_INDEX" val="1_2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3_3"/>
  <p:tag name="KSO_WM_UNIT_INDEX" val="1_3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4_3"/>
  <p:tag name="KSO_WM_UNIT_INDEX" val="1_4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5_2"/>
  <p:tag name="KSO_WM_UNIT_INDEX" val="1_5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5_3"/>
  <p:tag name="KSO_WM_UNIT_INDEX" val="1_5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6_2"/>
  <p:tag name="KSO_WM_UNIT_INDEX" val="1_6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6_3"/>
  <p:tag name="KSO_WM_UNIT_INDEX" val="1_6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7_2"/>
  <p:tag name="KSO_WM_UNIT_INDEX" val="1_7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7_3"/>
  <p:tag name="KSO_WM_UNIT_INDEX" val="1_7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8_2"/>
  <p:tag name="KSO_WM_UNIT_INDEX" val="1_8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8_3"/>
  <p:tag name="KSO_WM_UNIT_INDEX" val="1_8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8_1"/>
  <p:tag name="KSO_WM_UNIT_INDEX" val="1_8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2_1"/>
  <p:tag name="KSO_WM_UNIT_INDEX" val="1_2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3_1"/>
  <p:tag name="KSO_WM_UNIT_INDEX" val="1_3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4_1"/>
  <p:tag name="KSO_WM_UNIT_INDEX" val="1_4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5_1"/>
  <p:tag name="KSO_WM_UNIT_INDEX" val="1_5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6_1"/>
  <p:tag name="KSO_WM_UNIT_INDEX" val="1_6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7_1"/>
  <p:tag name="KSO_WM_UNIT_INDEX" val="1_7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8_1"/>
  <p:tag name="KSO_WM_UNIT_INDEX" val="1_8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52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4000000059604645,&quot;colorType&quot;:1,&quot;foreColorIndex&quot;:5,&quot;pos&quot;:1,&quot;transparency&quot;:0},{&quot;brightness&quot;:0.800000011920929,&quot;colorType&quot;:1,&quot;foreColorIndex&quot;:5,&quot;pos&quot;:0,&quot;transparency&quot;:0.5}],&quot;type&quot;:2},&quot;shadow&quot;:{&quot;brightness&quot;:0,&quot;colorType&quot;:1,&quot;foreColorIndex&quot;:5,&quot;transparency&quot;:0.94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2_4*l_h_i*1_1_1"/>
  <p:tag name="KSO_WM_UNIT_INDEX" val="1_1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.800000011920929},{&quot;brightness&quot;:0.800000011920929,&quot;colorType&quot;:1,&quot;foreColorIndex&quot;:5,&quot;pos&quot;:0.699999988079071,&quot;transparency&quot;:0.6000000238418579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2_4*l_h_i*1_1_2"/>
  <p:tag name="KSO_WM_UNIT_INDEX" val="1_1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4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8999999761581421,&quot;transparency&quot;:0}],&quot;type&quot;:3},&quot;glow&quot;:{&quot;colorType&quot;:0},&quot;line&quot;:{&quot;gradient&quot;:[{&quot;brightness&quot;:0,&quot;colorType&quot;:1,&quot;foreColorIndex&quot;:5,&quot;pos&quot;:0.5,&quot;transparency&quot;:0},{&quot;brightness&quot;:0,&quot;colorType&quot;:1,&quot;foreColorIndex&quot;:5,&quot;pos&quot;:0,&quot;transparency&quot;:1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4*l_h_i*1_1_3"/>
  <p:tag name="KSO_WM_UNIT_INDEX" val="1_1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4000000059604645,&quot;colorType&quot;:1,&quot;foreColorIndex&quot;:5,&quot;pos&quot;:1,&quot;transparency&quot;:0},{&quot;brightness&quot;:0.800000011920929,&quot;colorType&quot;:1,&quot;foreColorIndex&quot;:5,&quot;pos&quot;:0,&quot;transparency&quot;:0.5}],&quot;type&quot;:2},&quot;shadow&quot;:{&quot;brightness&quot;:0,&quot;colorType&quot;:1,&quot;foreColorIndex&quot;:5,&quot;transparency&quot;:0.94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2_4*l_h_i*1_2_1"/>
  <p:tag name="KSO_WM_UNIT_INDEX" val="1_2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.800000011920929},{&quot;brightness&quot;:0.800000011920929,&quot;colorType&quot;:1,&quot;foreColorIndex&quot;:5,&quot;pos&quot;:0.699999988079071,&quot;transparency&quot;:0.6000000238418579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2_4*l_h_i*1_2_2"/>
  <p:tag name="KSO_WM_UNIT_INDEX" val="1_2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4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8999999761581421,&quot;transparency&quot;:0}],&quot;type&quot;:3},&quot;glow&quot;:{&quot;colorType&quot;:0},&quot;line&quot;:{&quot;gradient&quot;:[{&quot;brightness&quot;:0,&quot;colorType&quot;:1,&quot;foreColorIndex&quot;:5,&quot;pos&quot;:0.5,&quot;transparency&quot;:0},{&quot;brightness&quot;:0,&quot;colorType&quot;:1,&quot;foreColorIndex&quot;:5,&quot;pos&quot;:0,&quot;transparency&quot;:1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4*l_h_i*1_2_3"/>
  <p:tag name="KSO_WM_UNIT_INDEX" val="1_2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4000000059604645,&quot;colorType&quot;:1,&quot;foreColorIndex&quot;:5,&quot;pos&quot;:1,&quot;transparency&quot;:0},{&quot;brightness&quot;:0.800000011920929,&quot;colorType&quot;:1,&quot;foreColorIndex&quot;:5,&quot;pos&quot;:0,&quot;transparency&quot;:0.5}],&quot;type&quot;:2},&quot;shadow&quot;:{&quot;brightness&quot;:0,&quot;colorType&quot;:1,&quot;foreColorIndex&quot;:5,&quot;transparency&quot;:0.94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2_4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.800000011920929},{&quot;brightness&quot;:0.800000011920929,&quot;colorType&quot;:1,&quot;foreColorIndex&quot;:5,&quot;pos&quot;:0.699999988079071,&quot;transparency&quot;:0.6000000238418579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2_4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4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8999999761581421,&quot;transparency&quot;:0}],&quot;type&quot;:3},&quot;glow&quot;:{&quot;colorType&quot;:0},&quot;line&quot;:{&quot;gradient&quot;:[{&quot;brightness&quot;:0,&quot;colorType&quot;:1,&quot;foreColorIndex&quot;:5,&quot;pos&quot;:0.5,&quot;transparency&quot;:0},{&quot;brightness&quot;:0,&quot;colorType&quot;:1,&quot;foreColorIndex&quot;:5,&quot;pos&quot;:0,&quot;transparency&quot;:1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4*l_h_i*1_3_3"/>
  <p:tag name="KSO_WM_UNIT_INDEX" val="1_3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4000000059604645,&quot;colorType&quot;:1,&quot;foreColorIndex&quot;:5,&quot;pos&quot;:1,&quot;transparency&quot;:0},{&quot;brightness&quot;:0.800000011920929,&quot;colorType&quot;:1,&quot;foreColorIndex&quot;:5,&quot;pos&quot;:0,&quot;transparency&quot;:0.5}],&quot;type&quot;:2},&quot;shadow&quot;:{&quot;brightness&quot;:0,&quot;colorType&quot;:1,&quot;foreColorIndex&quot;:5,&quot;transparency&quot;:0.94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2_4*l_h_i*1_4_1"/>
  <p:tag name="KSO_WM_UNIT_INDEX" val="1_4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.800000011920929},{&quot;brightness&quot;:0.800000011920929,&quot;colorType&quot;:1,&quot;foreColorIndex&quot;:5,&quot;pos&quot;:0.699999988079071,&quot;transparency&quot;:0.6000000238418579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2_4*l_h_i*1_4_2"/>
  <p:tag name="KSO_WM_UNIT_INDEX" val="1_4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4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8999999761581421,&quot;transparency&quot;:0}],&quot;type&quot;:3},&quot;glow&quot;:{&quot;colorType&quot;:0},&quot;line&quot;:{&quot;gradient&quot;:[{&quot;brightness&quot;:0,&quot;colorType&quot;:1,&quot;foreColorIndex&quot;:5,&quot;pos&quot;:0.5,&quot;transparency&quot;:0},{&quot;brightness&quot;:0,&quot;colorType&quot;:1,&quot;foreColorIndex&quot;:5,&quot;pos&quot;:0,&quot;transparency&quot;:1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4*l_h_i*1_4_3"/>
  <p:tag name="KSO_WM_UNIT_INDEX" val="1_4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4000000059604645,&quot;colorType&quot;:1,&quot;foreColorIndex&quot;:5,&quot;pos&quot;:1,&quot;transparency&quot;:0},{&quot;brightness&quot;:0.800000011920929,&quot;colorType&quot;:1,&quot;foreColorIndex&quot;:5,&quot;pos&quot;:0,&quot;transparency&quot;:0.5}],&quot;type&quot;:2},&quot;shadow&quot;:{&quot;brightness&quot;:0,&quot;colorType&quot;:1,&quot;foreColorIndex&quot;:5,&quot;transparency&quot;:0.94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2_4*l_h_i*1_5_1"/>
  <p:tag name="KSO_WM_UNIT_INDEX" val="1_5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.800000011920929},{&quot;brightness&quot;:0.800000011920929,&quot;colorType&quot;:1,&quot;foreColorIndex&quot;:5,&quot;pos&quot;:0.699999988079071,&quot;transparency&quot;:0.6000000238418579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2_4*l_h_i*1_5_2"/>
  <p:tag name="KSO_WM_UNIT_INDEX" val="1_5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4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8999999761581421,&quot;transparency&quot;:0}],&quot;type&quot;:3},&quot;glow&quot;:{&quot;colorType&quot;:0},&quot;line&quot;:{&quot;gradient&quot;:[{&quot;brightness&quot;:0,&quot;colorType&quot;:1,&quot;foreColorIndex&quot;:5,&quot;pos&quot;:0.5,&quot;transparency&quot;:0},{&quot;brightness&quot;:0,&quot;colorType&quot;:1,&quot;foreColorIndex&quot;:5,&quot;pos&quot;:0,&quot;transparency&quot;:1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4*l_h_i*1_5_3"/>
  <p:tag name="KSO_WM_UNIT_INDEX" val="1_5_3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HIGHLIGHT" val="0"/>
  <p:tag name="KSO_WM_UNIT_ID" val="diagram20231480_6*l_h_i*1_1_6"/>
  <p:tag name="KSO_WM_UNIT_INDEX" val="1_1_6"/>
  <p:tag name="KSO_WM_UNIT_LAYERLEVEL" val="1_1_1"/>
  <p:tag name="KSO_WM_UNIT_LINE_FORE_SCHEMECOLOR_INDEX" val="5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0_6*l_h_i*1_1_7"/>
  <p:tag name="KSO_WM_UNIT_INDEX" val="1_1_7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HIGHLIGHT" val="0"/>
  <p:tag name="KSO_WM_UNIT_ID" val="diagram20231480_6*l_h_i*1_1_1"/>
  <p:tag name="KSO_WM_UNIT_INDEX" val="1_1_1"/>
  <p:tag name="KSO_WM_UNIT_LAYERLEVEL" val="1_1_1"/>
  <p:tag name="KSO_WM_UNIT_PRESET_TEXT" val="A"/>
  <p:tag name="KSO_WM_UNIT_SUBTYPE" val="d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0_6*l_h_i*1_1_2"/>
  <p:tag name="KSO_WM_UNIT_INDEX" val="1_1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0_6*l_h_i*1_1_3"/>
  <p:tag name="KSO_WM_UNIT_INDEX" val="1_1_3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0_6*l_h_i*1_1_4"/>
  <p:tag name="KSO_WM_UNIT_INDEX" val="1_1_4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0_6*l_h_i*1_1_5"/>
  <p:tag name="KSO_WM_UNIT_INDEX" val="1_1_5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HIGHLIGHT" val="0"/>
  <p:tag name="KSO_WM_UNIT_ID" val="diagram20231480_6*l_h_i*1_2_6"/>
  <p:tag name="KSO_WM_UNIT_INDEX" val="1_2_6"/>
  <p:tag name="KSO_WM_UNIT_LAYERLEVEL" val="1_1_1"/>
  <p:tag name="KSO_WM_UNIT_LINE_FORE_SCHEMECOLOR_INDEX" val="5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0_6*l_h_i*1_2_7"/>
  <p:tag name="KSO_WM_UNIT_INDEX" val="1_2_7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HIGHLIGHT" val="0"/>
  <p:tag name="KSO_WM_UNIT_ID" val="diagram20231480_6*l_h_i*1_2_1"/>
  <p:tag name="KSO_WM_UNIT_INDEX" val="1_2_1"/>
  <p:tag name="KSO_WM_UNIT_LAYERLEVEL" val="1_1_1"/>
  <p:tag name="KSO_WM_UNIT_PRESET_TEXT" val="B"/>
  <p:tag name="KSO_WM_UNIT_SUBTYPE" val="d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0_6*l_h_i*1_2_2"/>
  <p:tag name="KSO_WM_UNIT_INDEX" val="1_2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0_6*l_h_i*1_2_3"/>
  <p:tag name="KSO_WM_UNIT_INDEX" val="1_2_3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0_6*l_h_i*1_2_4"/>
  <p:tag name="KSO_WM_UNIT_INDEX" val="1_2_4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0_6*l_h_i*1_2_5"/>
  <p:tag name="KSO_WM_UNIT_INDEX" val="1_2_5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HIGHLIGHT" val="0"/>
  <p:tag name="KSO_WM_UNIT_ID" val="diagram20231480_6*l_h_i*1_3_6"/>
  <p:tag name="KSO_WM_UNIT_INDEX" val="1_3_6"/>
  <p:tag name="KSO_WM_UNIT_LAYERLEVEL" val="1_1_1"/>
  <p:tag name="KSO_WM_UNIT_LINE_FORE_SCHEMECOLOR_INDEX" val="5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0_6*l_h_i*1_3_7"/>
  <p:tag name="KSO_WM_UNIT_INDEX" val="1_3_7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HIGHLIGHT" val="0"/>
  <p:tag name="KSO_WM_UNIT_ID" val="diagram20231480_6*l_h_i*1_3_1"/>
  <p:tag name="KSO_WM_UNIT_INDEX" val="1_3_1"/>
  <p:tag name="KSO_WM_UNIT_LAYERLEVEL" val="1_1_1"/>
  <p:tag name="KSO_WM_UNIT_PRESET_TEXT" val="C"/>
  <p:tag name="KSO_WM_UNIT_SUBTYPE" val="d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0_6*l_h_i*1_3_2"/>
  <p:tag name="KSO_WM_UNIT_INDEX" val="1_3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0_6*l_h_i*1_3_3"/>
  <p:tag name="KSO_WM_UNIT_INDEX" val="1_3_3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0_6*l_h_i*1_3_4"/>
  <p:tag name="KSO_WM_UNIT_INDEX" val="1_3_4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0_6*l_h_i*1_3_5"/>
  <p:tag name="KSO_WM_UNIT_INDEX" val="1_3_5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HIGHLIGHT" val="0"/>
  <p:tag name="KSO_WM_UNIT_ID" val="diagram20231480_6*l_h_i*1_4_6"/>
  <p:tag name="KSO_WM_UNIT_INDEX" val="1_4_6"/>
  <p:tag name="KSO_WM_UNIT_LAYERLEVEL" val="1_1_1"/>
  <p:tag name="KSO_WM_UNIT_LINE_FORE_SCHEMECOLOR_INDEX" val="5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0_6*l_h_i*1_4_7"/>
  <p:tag name="KSO_WM_UNIT_INDEX" val="1_4_7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HIGHLIGHT" val="0"/>
  <p:tag name="KSO_WM_UNIT_ID" val="diagram20231480_6*l_h_i*1_4_1"/>
  <p:tag name="KSO_WM_UNIT_INDEX" val="1_4_1"/>
  <p:tag name="KSO_WM_UNIT_LAYERLEVEL" val="1_1_1"/>
  <p:tag name="KSO_WM_UNIT_PRESET_TEXT" val="D"/>
  <p:tag name="KSO_WM_UNIT_SUBTYPE" val="d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0_6*l_h_i*1_4_2"/>
  <p:tag name="KSO_WM_UNIT_INDEX" val="1_4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0_6*l_h_i*1_4_3"/>
  <p:tag name="KSO_WM_UNIT_INDEX" val="1_4_3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0_6*l_h_i*1_4_4"/>
  <p:tag name="KSO_WM_UNIT_INDEX" val="1_4_4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0_6*l_h_i*1_4_5"/>
  <p:tag name="KSO_WM_UNIT_INDEX" val="1_4_5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HIGHLIGHT" val="0"/>
  <p:tag name="KSO_WM_UNIT_ID" val="diagram20231480_6*l_h_i*1_5_6"/>
  <p:tag name="KSO_WM_UNIT_INDEX" val="1_5_6"/>
  <p:tag name="KSO_WM_UNIT_LAYERLEVEL" val="1_1_1"/>
  <p:tag name="KSO_WM_UNIT_LINE_FORE_SCHEMECOLOR_INDEX" val="5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0_6*l_h_i*1_5_7"/>
  <p:tag name="KSO_WM_UNIT_INDEX" val="1_5_7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HIGHLIGHT" val="0"/>
  <p:tag name="KSO_WM_UNIT_ID" val="diagram20231480_6*l_h_i*1_5_1"/>
  <p:tag name="KSO_WM_UNIT_INDEX" val="1_5_1"/>
  <p:tag name="KSO_WM_UNIT_LAYERLEVEL" val="1_1_1"/>
  <p:tag name="KSO_WM_UNIT_PRESET_TEXT" val="E"/>
  <p:tag name="KSO_WM_UNIT_SUBTYPE" val="d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0_6*l_h_i*1_5_2"/>
  <p:tag name="KSO_WM_UNIT_INDEX" val="1_5_2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0_6*l_h_i*1_5_3"/>
  <p:tag name="KSO_WM_UNIT_INDEX" val="1_5_3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0_6*l_h_i*1_5_4"/>
  <p:tag name="KSO_WM_UNIT_INDEX" val="1_5_4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0_6*l_h_i*1_5_5"/>
  <p:tag name="KSO_WM_UNIT_INDEX" val="1_5_5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HIGHLIGHT" val="0"/>
  <p:tag name="KSO_WM_UNIT_ID" val="diagram20231480_6*l_h_i*1_6_6"/>
  <p:tag name="KSO_WM_UNIT_INDEX" val="1_6_6"/>
  <p:tag name="KSO_WM_UNIT_LAYERLEVEL" val="1_1_1"/>
  <p:tag name="KSO_WM_UNIT_LINE_FORE_SCHEMECOLOR_INDEX" val="5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0_6*l_h_i*1_6_7"/>
  <p:tag name="KSO_WM_UNIT_INDEX" val="1_6_7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HIGHLIGHT" val="0"/>
  <p:tag name="KSO_WM_UNIT_ID" val="diagram20231480_6*l_h_i*1_6_1"/>
  <p:tag name="KSO_WM_UNIT_INDEX" val="1_6_1"/>
  <p:tag name="KSO_WM_UNIT_LAYERLEVEL" val="1_1_1"/>
  <p:tag name="KSO_WM_UNIT_PRESET_TEXT" val="F"/>
  <p:tag name="KSO_WM_UNIT_SUBTYPE" val="d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0_6*l_h_i*1_6_2"/>
  <p:tag name="KSO_WM_UNIT_INDEX" val="1_6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0_6*l_h_i*1_6_3"/>
  <p:tag name="KSO_WM_UNIT_INDEX" val="1_6_3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0_6*l_h_i*1_6_4"/>
  <p:tag name="KSO_WM_UNIT_INDEX" val="1_6_4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0_6*l_h_i*1_6_5"/>
  <p:tag name="KSO_WM_UNIT_INDEX" val="1_6_5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HIGHLIGHT" val="0"/>
  <p:tag name="KSO_WM_UNIT_ID" val="diagram20231480_6*l_h_f*1_1_1"/>
  <p:tag name="KSO_WM_UNIT_INDEX" val="1_1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27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HIGHLIGHT" val="0"/>
  <p:tag name="KSO_WM_UNIT_ID" val="diagram20231480_6*l_h_f*1_2_1"/>
  <p:tag name="KSO_WM_UNIT_INDEX" val="1_2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27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HIGHLIGHT" val="0"/>
  <p:tag name="KSO_WM_UNIT_ID" val="diagram20231480_6*l_h_f*1_3_1"/>
  <p:tag name="KSO_WM_UNIT_INDEX" val="1_3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27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HIGHLIGHT" val="0"/>
  <p:tag name="KSO_WM_UNIT_ID" val="diagram20231480_6*l_h_f*1_4_1"/>
  <p:tag name="KSO_WM_UNIT_INDEX" val="1_4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27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HIGHLIGHT" val="0"/>
  <p:tag name="KSO_WM_UNIT_ID" val="diagram20231480_6*l_h_f*1_5_1"/>
  <p:tag name="KSO_WM_UNIT_INDEX" val="1_5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27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HIGHLIGHT" val="0"/>
  <p:tag name="KSO_WM_UNIT_ID" val="diagram20231480_6*l_h_f*1_6_1"/>
  <p:tag name="KSO_WM_UNIT_INDEX" val="1_6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27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f*1_5_1"/>
  <p:tag name="KSO_WM_UNIT_INDEX" val="1_5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f*1_6_1"/>
  <p:tag name="KSO_WM_UNIT_INDEX" val="1_6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34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3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+中文正文</vt:lpstr>
      <vt:lpstr>Office Theme</vt:lpstr>
      <vt:lpstr>寄售结算的虚拟现实技术应用研究</vt:lpstr>
      <vt:lpstr>目录</vt:lpstr>
      <vt:lpstr>虚拟现实技术的发展</vt:lpstr>
      <vt:lpstr>虚拟现实技术的起源</vt:lpstr>
      <vt:lpstr>虚拟现实技术的发展历程</vt:lpstr>
      <vt:lpstr>虚拟现实技术的现状和未来趋势</vt:lpstr>
      <vt:lpstr>寄售结算的概念和特点</vt:lpstr>
      <vt:lpstr>寄售结算的概念</vt:lpstr>
      <vt:lpstr>寄售结算的特点</vt:lpstr>
      <vt:lpstr>寄售结算的优势和应用范围</vt:lpstr>
      <vt:lpstr>寄售结算的虚拟现实技术应用方案</vt:lpstr>
      <vt:lpstr>基于虚拟现实技术的寄售结算系统架构设计</vt:lpstr>
      <vt:lpstr>虚拟现实技术在寄售结算中的具体应用方法</vt:lpstr>
      <vt:lpstr>虚拟现实技术在寄售结算中的优势和局限性</vt:lpstr>
      <vt:lpstr>寄售结算的虚拟现实技术应用案例分析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2024-09-24T04:45:26.445</cp:lastPrinted>
  <dcterms:created xsi:type="dcterms:W3CDTF">2024-09-23T20:45:26Z</dcterms:created>
  <dcterms:modified xsi:type="dcterms:W3CDTF">2024-09-23T20:45:28Z</dcterms:modified>
</cp:coreProperties>
</file>