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95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6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3A8CC-647B-45A7-A29C-D17C550EC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F65C5-E2C5-4C96-97FD-33A2DD6AE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F1079-4D32-4745-9ABC-7FAFA29DB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F4157-A892-4BFA-A772-30D9420A0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031F65-8332-4FBD-AEE3-BF8A17881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1A4850-778F-4E47-821D-D9C3CF39F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6602A5-791C-42B5-A292-60DAA1166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1B9E73-BCEF-4E10-BC36-46FED5725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F49325-7F8C-4879-92CD-BD6EAC459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6F10B-4626-451E-8A80-5C1EA9D5E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0C45E-F4DA-403A-9CB0-F612B3D0A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941" r:id="rId2"/>
    <p:sldLayoutId id="2147484942" r:id="rId3"/>
    <p:sldLayoutId id="2147484943" r:id="rId4"/>
    <p:sldLayoutId id="2147484944" r:id="rId5"/>
    <p:sldLayoutId id="2147484945" r:id="rId6"/>
    <p:sldLayoutId id="2147484946" r:id="rId7"/>
    <p:sldLayoutId id="2147484947" r:id="rId8"/>
    <p:sldLayoutId id="2147484948" r:id="rId9"/>
    <p:sldLayoutId id="2147484949" r:id="rId10"/>
    <p:sldLayoutId id="214748495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ags" Target="../tags/tag138.xml" /><Relationship Id="rId24" Type="http://schemas.openxmlformats.org/officeDocument/2006/relationships/tags" Target="../tags/tag139.xml" /><Relationship Id="rId25" Type="http://schemas.openxmlformats.org/officeDocument/2006/relationships/tags" Target="../tags/tag140.xml" /><Relationship Id="rId26" Type="http://schemas.openxmlformats.org/officeDocument/2006/relationships/tags" Target="../tags/tag141.xml" /><Relationship Id="rId27" Type="http://schemas.openxmlformats.org/officeDocument/2006/relationships/tags" Target="../tags/tag142.xml" /><Relationship Id="rId28" Type="http://schemas.openxmlformats.org/officeDocument/2006/relationships/tags" Target="../tags/tag143.xml" /><Relationship Id="rId29" Type="http://schemas.openxmlformats.org/officeDocument/2006/relationships/tags" Target="../tags/tag144.xml" /><Relationship Id="rId3" Type="http://schemas.openxmlformats.org/officeDocument/2006/relationships/tags" Target="../tags/tag118.xml" /><Relationship Id="rId30" Type="http://schemas.openxmlformats.org/officeDocument/2006/relationships/tags" Target="../tags/tag145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tags" Target="../tags/tag162.xml" /><Relationship Id="rId20" Type="http://schemas.openxmlformats.org/officeDocument/2006/relationships/tags" Target="../tags/tag180.xml" /><Relationship Id="rId21" Type="http://schemas.openxmlformats.org/officeDocument/2006/relationships/tags" Target="../tags/tag181.xml" /><Relationship Id="rId22" Type="http://schemas.openxmlformats.org/officeDocument/2006/relationships/tags" Target="../tags/tag182.xml" /><Relationship Id="rId23" Type="http://schemas.openxmlformats.org/officeDocument/2006/relationships/tags" Target="../tags/tag183.xml" /><Relationship Id="rId24" Type="http://schemas.openxmlformats.org/officeDocument/2006/relationships/tags" Target="../tags/tag184.xml" /><Relationship Id="rId25" Type="http://schemas.openxmlformats.org/officeDocument/2006/relationships/tags" Target="../tags/tag185.xml" /><Relationship Id="rId26" Type="http://schemas.openxmlformats.org/officeDocument/2006/relationships/tags" Target="../tags/tag186.xml" /><Relationship Id="rId27" Type="http://schemas.openxmlformats.org/officeDocument/2006/relationships/tags" Target="../tags/tag187.xml" /><Relationship Id="rId28" Type="http://schemas.openxmlformats.org/officeDocument/2006/relationships/tags" Target="../tags/tag188.xml" /><Relationship Id="rId29" Type="http://schemas.openxmlformats.org/officeDocument/2006/relationships/tags" Target="../tags/tag189.xml" /><Relationship Id="rId3" Type="http://schemas.openxmlformats.org/officeDocument/2006/relationships/tags" Target="../tags/tag163.xml" /><Relationship Id="rId30" Type="http://schemas.openxmlformats.org/officeDocument/2006/relationships/tags" Target="../tags/tag190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18" Type="http://schemas.openxmlformats.org/officeDocument/2006/relationships/tags" Target="../tags/tag210.xml" /><Relationship Id="rId19" Type="http://schemas.openxmlformats.org/officeDocument/2006/relationships/tags" Target="../tags/tag211.xml" /><Relationship Id="rId2" Type="http://schemas.openxmlformats.org/officeDocument/2006/relationships/tags" Target="../tags/tag194.xml" /><Relationship Id="rId20" Type="http://schemas.openxmlformats.org/officeDocument/2006/relationships/tags" Target="../tags/tag212.xml" /><Relationship Id="rId21" Type="http://schemas.openxmlformats.org/officeDocument/2006/relationships/tags" Target="../tags/tag213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ags" Target="../tags/tag225.xml" /><Relationship Id="rId14" Type="http://schemas.openxmlformats.org/officeDocument/2006/relationships/tags" Target="../tags/tag226.xml" /><Relationship Id="rId15" Type="http://schemas.openxmlformats.org/officeDocument/2006/relationships/tags" Target="../tags/tag227.xml" /><Relationship Id="rId16" Type="http://schemas.openxmlformats.org/officeDocument/2006/relationships/tags" Target="../tags/tag228.xml" /><Relationship Id="rId17" Type="http://schemas.openxmlformats.org/officeDocument/2006/relationships/tags" Target="../tags/tag229.xml" /><Relationship Id="rId18" Type="http://schemas.openxmlformats.org/officeDocument/2006/relationships/tags" Target="../tags/tag230.xml" /><Relationship Id="rId19" Type="http://schemas.openxmlformats.org/officeDocument/2006/relationships/tags" Target="../tags/tag231.xml" /><Relationship Id="rId2" Type="http://schemas.openxmlformats.org/officeDocument/2006/relationships/tags" Target="../tags/tag214.xml" /><Relationship Id="rId20" Type="http://schemas.openxmlformats.org/officeDocument/2006/relationships/tags" Target="../tags/tag232.xml" /><Relationship Id="rId21" Type="http://schemas.openxmlformats.org/officeDocument/2006/relationships/tags" Target="../tags/tag233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tags" Target="../tags/tag246.xml" /><Relationship Id="rId15" Type="http://schemas.openxmlformats.org/officeDocument/2006/relationships/tags" Target="../tags/tag247.xml" /><Relationship Id="rId16" Type="http://schemas.openxmlformats.org/officeDocument/2006/relationships/tags" Target="../tags/tag248.xml" /><Relationship Id="rId17" Type="http://schemas.openxmlformats.org/officeDocument/2006/relationships/tags" Target="../tags/tag249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15" Type="http://schemas.openxmlformats.org/officeDocument/2006/relationships/tags" Target="../tags/tag263.xml" /><Relationship Id="rId16" Type="http://schemas.openxmlformats.org/officeDocument/2006/relationships/tags" Target="../tags/tag264.xml" /><Relationship Id="rId17" Type="http://schemas.openxmlformats.org/officeDocument/2006/relationships/tags" Target="../tags/tag265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66.xml" /><Relationship Id="rId4" Type="http://schemas.openxmlformats.org/officeDocument/2006/relationships/tags" Target="../tags/tag267.xml" /><Relationship Id="rId5" Type="http://schemas.openxmlformats.org/officeDocument/2006/relationships/tags" Target="../tags/tag26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05407611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3704"/>
          </a:bodyPr>
          <a:lstStyle/>
          <a:p>
            <a:r>
              <a:rPr lang="zh-CN" altLang="en-US"/>
              <a:t>通过体育教育培养学生的表达能力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18960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132580" y="122047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体育教育在培养学生表达能力中的重要性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381875" y="145161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324850" y="119189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如何通过体育教育培养学生的表达能力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18960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132580" y="2826385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体育教育中培养学生表达能力的实际应用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381875" y="311594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324850" y="285623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案例分析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189605" y="478536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132580" y="4525010"/>
            <a:ext cx="3032125" cy="118935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结论和建议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4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体育教育在培养学生表达能力中的重要性</a:t>
            </a:r>
            <a:endParaRPr lang="zh-CN" altLang="en-US"/>
          </a:p>
        </p:txBody>
      </p:sp>
      <p:sp>
        <p:nvSpPr>
          <p:cNvPr id="104887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体育教育能够提高学生的自信心</a:t>
            </a:r>
            <a:endParaRPr lang="zh-CN" altLang="en-US"/>
          </a:p>
        </p:txBody>
      </p:sp>
      <p:sp>
        <p:nvSpPr>
          <p:cNvPr id="1048918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0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2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4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6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8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0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2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4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2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6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8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0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2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4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6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8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50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52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54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体育活动可以增强学生的身体素质，提高自信心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体育教育可以培养学生的自我认知和自我肯定，提高自信心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体育教育可以培养学生的抗压能力和挫折承受能力，提高自信心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体育比赛可以培养学生的团队合作精神和竞争意识，提高自信心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体育教育能够培养学生的语言表达能力</a:t>
            </a:r>
            <a:endParaRPr lang="zh-CN" altLang="en-US"/>
          </a:p>
        </p:txBody>
      </p:sp>
      <p:sp>
        <p:nvSpPr>
          <p:cNvPr id="1048996" name="圆角矩形 5"/>
          <p:cNvSpPr/>
          <p:nvPr>
            <p:custDataLst>
              <p:tags r:id="rId2"/>
            </p:custDataLst>
          </p:nvPr>
        </p:nvSpPr>
        <p:spPr>
          <a:xfrm>
            <a:off x="631821" y="1449155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圆角矩形 3"/>
          <p:cNvSpPr/>
          <p:nvPr>
            <p:custDataLst>
              <p:tags r:id="rId3"/>
            </p:custDataLst>
          </p:nvPr>
        </p:nvSpPr>
        <p:spPr>
          <a:xfrm>
            <a:off x="608330" y="140280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文本框 5"/>
          <p:cNvSpPr txBox="1"/>
          <p:nvPr>
            <p:custDataLst>
              <p:tags r:id="rId4"/>
            </p:custDataLst>
          </p:nvPr>
        </p:nvSpPr>
        <p:spPr>
          <a:xfrm>
            <a:off x="784829" y="1776759"/>
            <a:ext cx="2199893" cy="3081755"/>
          </a:xfrm>
          <a:prstGeom prst="rect">
            <a:avLst/>
          </a:prstGeom>
          <a:noFill/>
        </p:spPr>
        <p:txBody>
          <a:bodyPr wrap="square" rtlCol="0" anchor="t" anchorCtr="0">
            <a:normAutofit fontScale="9130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体育教育中，学生需要与队友、教练、裁判等进行沟通，这有助于提高他们的语言表达能力。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圆角矩形 16"/>
          <p:cNvSpPr/>
          <p:nvPr>
            <p:custDataLst>
              <p:tags r:id="rId5"/>
            </p:custDataLst>
          </p:nvPr>
        </p:nvSpPr>
        <p:spPr>
          <a:xfrm>
            <a:off x="791178" y="5038822"/>
            <a:ext cx="687586" cy="688220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500" b="1">
                <a:latin typeface="+mn-ea"/>
              </a:rPr>
              <a:t>01</a:t>
            </a:r>
            <a:endParaRPr lang="en-US" altLang="zh-CN" sz="2500" b="1">
              <a:latin typeface="+mn-ea"/>
            </a:endParaRPr>
          </a:p>
        </p:txBody>
      </p:sp>
      <p:sp>
        <p:nvSpPr>
          <p:cNvPr id="1049004" name="圆角矩形 12"/>
          <p:cNvSpPr/>
          <p:nvPr>
            <p:custDataLst>
              <p:tags r:id="rId6"/>
            </p:custDataLst>
          </p:nvPr>
        </p:nvSpPr>
        <p:spPr>
          <a:xfrm>
            <a:off x="3431050" y="1449155"/>
            <a:ext cx="2553527" cy="468675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圆角矩形 13"/>
          <p:cNvSpPr/>
          <p:nvPr>
            <p:custDataLst>
              <p:tags r:id="rId7"/>
            </p:custDataLst>
          </p:nvPr>
        </p:nvSpPr>
        <p:spPr>
          <a:xfrm>
            <a:off x="3401845" y="140280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圆角矩形 15"/>
          <p:cNvSpPr/>
          <p:nvPr>
            <p:custDataLst>
              <p:tags r:id="rId8"/>
            </p:custDataLst>
          </p:nvPr>
        </p:nvSpPr>
        <p:spPr>
          <a:xfrm>
            <a:off x="3634849" y="5043901"/>
            <a:ext cx="687586" cy="688220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10" name="文本框 10"/>
          <p:cNvSpPr txBox="1"/>
          <p:nvPr>
            <p:custDataLst>
              <p:tags r:id="rId9"/>
            </p:custDataLst>
          </p:nvPr>
        </p:nvSpPr>
        <p:spPr>
          <a:xfrm>
            <a:off x="3579614" y="1781838"/>
            <a:ext cx="2198623" cy="3081755"/>
          </a:xfrm>
          <a:prstGeom prst="rect">
            <a:avLst/>
          </a:prstGeom>
          <a:noFill/>
        </p:spPr>
        <p:txBody>
          <a:bodyPr wrap="square" rtlCol="0" anchor="t" anchorCtr="0">
            <a:normAutofit fontScale="9130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体育教育中，学生需要表达自己的想法和感受，这有助于提高他们的语言表达能力。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圆角矩形 5"/>
          <p:cNvSpPr/>
          <p:nvPr>
            <p:custDataLst>
              <p:tags r:id="rId10"/>
            </p:custDataLst>
          </p:nvPr>
        </p:nvSpPr>
        <p:spPr>
          <a:xfrm>
            <a:off x="6224565" y="1449155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圆角矩形 3"/>
          <p:cNvSpPr/>
          <p:nvPr>
            <p:custDataLst>
              <p:tags r:id="rId11"/>
            </p:custDataLst>
          </p:nvPr>
        </p:nvSpPr>
        <p:spPr>
          <a:xfrm>
            <a:off x="6201074" y="140280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文本框 23"/>
          <p:cNvSpPr txBox="1"/>
          <p:nvPr>
            <p:custDataLst>
              <p:tags r:id="rId12"/>
            </p:custDataLst>
          </p:nvPr>
        </p:nvSpPr>
        <p:spPr>
          <a:xfrm>
            <a:off x="6377573" y="1776759"/>
            <a:ext cx="2199893" cy="3081755"/>
          </a:xfrm>
          <a:prstGeom prst="rect">
            <a:avLst/>
          </a:prstGeom>
          <a:noFill/>
        </p:spPr>
        <p:txBody>
          <a:bodyPr wrap="square" rtlCol="0" anchor="t" anchorCtr="0">
            <a:normAutofit fontScale="9565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体育教育中，学生需要理解和解释规则，这有助于提高他们的语言表达能力。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圆角矩形 16"/>
          <p:cNvSpPr/>
          <p:nvPr>
            <p:custDataLst>
              <p:tags r:id="rId13"/>
            </p:custDataLst>
          </p:nvPr>
        </p:nvSpPr>
        <p:spPr>
          <a:xfrm>
            <a:off x="6383922" y="5038822"/>
            <a:ext cx="687586" cy="688220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20" name="圆角矩形 12"/>
          <p:cNvSpPr/>
          <p:nvPr>
            <p:custDataLst>
              <p:tags r:id="rId14"/>
            </p:custDataLst>
          </p:nvPr>
        </p:nvSpPr>
        <p:spPr>
          <a:xfrm>
            <a:off x="9023794" y="1449155"/>
            <a:ext cx="2553527" cy="468675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圆角矩形 13"/>
          <p:cNvSpPr/>
          <p:nvPr>
            <p:custDataLst>
              <p:tags r:id="rId15"/>
            </p:custDataLst>
          </p:nvPr>
        </p:nvSpPr>
        <p:spPr>
          <a:xfrm>
            <a:off x="8994589" y="1402809"/>
            <a:ext cx="2553527" cy="468675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圆角矩形 15"/>
          <p:cNvSpPr/>
          <p:nvPr>
            <p:custDataLst>
              <p:tags r:id="rId16"/>
            </p:custDataLst>
          </p:nvPr>
        </p:nvSpPr>
        <p:spPr>
          <a:xfrm>
            <a:off x="9227593" y="5043901"/>
            <a:ext cx="687586" cy="688220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026" name="文本框 32"/>
          <p:cNvSpPr txBox="1"/>
          <p:nvPr>
            <p:custDataLst>
              <p:tags r:id="rId17"/>
            </p:custDataLst>
          </p:nvPr>
        </p:nvSpPr>
        <p:spPr>
          <a:xfrm>
            <a:off x="9172358" y="1781838"/>
            <a:ext cx="2198623" cy="3081755"/>
          </a:xfrm>
          <a:prstGeom prst="rect">
            <a:avLst/>
          </a:prstGeom>
          <a:noFill/>
        </p:spPr>
        <p:txBody>
          <a:bodyPr wrap="square" rtlCol="0" anchor="t" anchorCtr="0">
            <a:normAutofit fontScale="9565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体育教育中，学生需要学习和使用专业术语，这有助于提高他们的语言表达能力。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体育教育能够培养学生的非语言表达能力</a:t>
            </a:r>
            <a:endParaRPr lang="zh-CN" altLang="en-US"/>
          </a:p>
        </p:txBody>
      </p:sp>
      <p:sp>
        <p:nvSpPr>
          <p:cNvPr id="1049062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4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6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68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0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4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2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4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76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78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5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0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2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4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6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8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0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体育活动需要团队合作，培养学生的沟通和协作能力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体育教育可以培养学生的情感表达和情绪管理能力，从而提高他们的非语言表达能力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体育教育可以培养学生的自信心和自尊心，从而提高他们的表达能力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体育比赛需要策略和战术，培养学生的逻辑思维和分析能力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如何通过体育教育培养学生的表达能力</a:t>
            </a:r>
            <a:endParaRPr lang="zh-CN" altLang="en-US"/>
          </a:p>
        </p:txBody>
      </p:sp>
      <p:sp>
        <p:nvSpPr>
          <p:cNvPr id="104914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创设良好的教学环境</a:t>
            </a:r>
            <a:endParaRPr lang="zh-CN" altLang="en-US"/>
          </a:p>
        </p:txBody>
      </p:sp>
      <p:sp>
        <p:nvSpPr>
          <p:cNvPr id="104918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1526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18"/>
          <p:cNvSpPr/>
          <p:nvPr>
            <p:custDataLst>
              <p:tags r:id="rId4"/>
            </p:custDataLst>
          </p:nvPr>
        </p:nvSpPr>
        <p:spPr>
          <a:xfrm>
            <a:off x="6439191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68956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1590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28874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任意多边形 4"/>
          <p:cNvSpPr/>
          <p:nvPr>
            <p:custDataLst>
              <p:tags r:id="rId8"/>
            </p:custDataLst>
          </p:nvPr>
        </p:nvSpPr>
        <p:spPr>
          <a:xfrm>
            <a:off x="736495" y="232910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68956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体育教育环境：宽敞、明亮、整洁的体育设施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3850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师生关系：平等、尊重、合作的师生关系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2871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0156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任意多边形 11"/>
          <p:cNvSpPr/>
          <p:nvPr>
            <p:custDataLst>
              <p:tags r:id="rId14"/>
            </p:custDataLst>
          </p:nvPr>
        </p:nvSpPr>
        <p:spPr>
          <a:xfrm>
            <a:off x="3661217" y="234128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0302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5371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2527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任意多边形 25"/>
          <p:cNvSpPr/>
          <p:nvPr>
            <p:custDataLst>
              <p:tags r:id="rId18"/>
            </p:custDataLst>
          </p:nvPr>
        </p:nvSpPr>
        <p:spPr>
          <a:xfrm>
            <a:off x="9216523" y="236627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2801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7566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教学方式：多样化、个性化、互动式的教学方式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5067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教学氛围：轻松、愉快、积极的学习氛围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注重学生的参与和互动</a:t>
            </a:r>
            <a:endParaRPr lang="zh-CN" altLang="en-US"/>
          </a:p>
        </p:txBody>
      </p:sp>
      <p:sp>
        <p:nvSpPr>
          <p:cNvPr id="1049262" name="任意多边形 35"/>
          <p:cNvSpPr/>
          <p:nvPr>
            <p:custDataLst>
              <p:tags r:id="rId2"/>
            </p:custDataLst>
          </p:nvPr>
        </p:nvSpPr>
        <p:spPr>
          <a:xfrm>
            <a:off x="608330" y="1391094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64" name="任意多边形 39"/>
          <p:cNvSpPr/>
          <p:nvPr>
            <p:custDataLst>
              <p:tags r:id="rId3"/>
            </p:custDataLst>
          </p:nvPr>
        </p:nvSpPr>
        <p:spPr>
          <a:xfrm>
            <a:off x="691544" y="148129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93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6922" y="1704893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66" name="正文"/>
          <p:cNvSpPr txBox="1"/>
          <p:nvPr>
            <p:custDataLst>
              <p:tags r:id="rId5"/>
            </p:custDataLst>
          </p:nvPr>
        </p:nvSpPr>
        <p:spPr>
          <a:xfrm>
            <a:off x="2260539" y="146668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体育教育中，教师应鼓励学生积极参与，提高学生的自信心和表达能力。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68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859" y="1462874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70" name="任意多边形 45"/>
          <p:cNvSpPr/>
          <p:nvPr>
            <p:custDataLst>
              <p:tags r:id="rId7"/>
            </p:custDataLst>
          </p:nvPr>
        </p:nvSpPr>
        <p:spPr>
          <a:xfrm>
            <a:off x="608330" y="2628504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72" name="任意多边形 46"/>
          <p:cNvSpPr/>
          <p:nvPr>
            <p:custDataLst>
              <p:tags r:id="rId8"/>
            </p:custDataLst>
          </p:nvPr>
        </p:nvSpPr>
        <p:spPr>
          <a:xfrm>
            <a:off x="691544" y="271870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95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6922" y="2942303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74" name="正文"/>
          <p:cNvSpPr txBox="1"/>
          <p:nvPr>
            <p:custDataLst>
              <p:tags r:id="rId10"/>
            </p:custDataLst>
          </p:nvPr>
        </p:nvSpPr>
        <p:spPr>
          <a:xfrm>
            <a:off x="2260539" y="270409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教师可以通过设置小组合作、团队比赛等活动，让学生在互动中提高表达能力。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76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859" y="2700284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78" name="任意多边形 51"/>
          <p:cNvSpPr/>
          <p:nvPr>
            <p:custDataLst>
              <p:tags r:id="rId12"/>
            </p:custDataLst>
          </p:nvPr>
        </p:nvSpPr>
        <p:spPr>
          <a:xfrm>
            <a:off x="608330" y="3865914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80" name="任意多边形 52"/>
          <p:cNvSpPr/>
          <p:nvPr>
            <p:custDataLst>
              <p:tags r:id="rId13"/>
            </p:custDataLst>
          </p:nvPr>
        </p:nvSpPr>
        <p:spPr>
          <a:xfrm>
            <a:off x="691544" y="395611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97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6922" y="4179713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82" name="正文"/>
          <p:cNvSpPr txBox="1"/>
          <p:nvPr>
            <p:custDataLst>
              <p:tags r:id="rId15"/>
            </p:custDataLst>
          </p:nvPr>
        </p:nvSpPr>
        <p:spPr>
          <a:xfrm>
            <a:off x="2260539" y="394150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教师应关注学生的情感需求，鼓励学生表达自己的感受和想法，提高学生的表达能力。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84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859" y="3937694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286" name="任意多边形 57"/>
          <p:cNvSpPr/>
          <p:nvPr>
            <p:custDataLst>
              <p:tags r:id="rId17"/>
            </p:custDataLst>
          </p:nvPr>
        </p:nvSpPr>
        <p:spPr>
          <a:xfrm>
            <a:off x="608330" y="5103323"/>
            <a:ext cx="10969625" cy="104430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88" name="任意多边形 58"/>
          <p:cNvSpPr/>
          <p:nvPr>
            <p:custDataLst>
              <p:tags r:id="rId18"/>
            </p:custDataLst>
          </p:nvPr>
        </p:nvSpPr>
        <p:spPr>
          <a:xfrm>
            <a:off x="691544" y="5193525"/>
            <a:ext cx="10803833" cy="864535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899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6922" y="5417122"/>
            <a:ext cx="0" cy="431950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90" name="正文"/>
          <p:cNvSpPr txBox="1"/>
          <p:nvPr>
            <p:custDataLst>
              <p:tags r:id="rId20"/>
            </p:custDataLst>
          </p:nvPr>
        </p:nvSpPr>
        <p:spPr>
          <a:xfrm>
            <a:off x="2260539" y="5178915"/>
            <a:ext cx="9009970" cy="87914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教师可以通过引导学生参与体育活动，提高学生的语言表达能力和肢体语言表达能力。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92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859" y="5175103"/>
            <a:ext cx="900108" cy="900743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运用多样化的教学方法</a:t>
            </a:r>
            <a:endParaRPr lang="zh-CN" altLang="en-US"/>
          </a:p>
        </p:txBody>
      </p:sp>
      <p:sp>
        <p:nvSpPr>
          <p:cNvPr id="1049328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采用小组合作法，让学生在小组合作中锻炼表达能力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采用游戏教学法，让学生在游戏中学习表达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运用角色扮演法，让学生在角色扮演中提高表达能力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运用多媒体教学法，让学生通过观看视频、图片等提高表达能力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引导学生进行自我评价和反思</a:t>
            </a:r>
            <a:endParaRPr lang="zh-CN" altLang="en-US"/>
          </a:p>
        </p:txBody>
      </p:sp>
      <p:sp>
        <p:nvSpPr>
          <p:cNvPr id="1049394" name="对角圆角矩形 15"/>
          <p:cNvSpPr/>
          <p:nvPr>
            <p:custDataLst>
              <p:tags r:id="rId2"/>
            </p:custDataLst>
          </p:nvPr>
        </p:nvSpPr>
        <p:spPr>
          <a:xfrm>
            <a:off x="1305000" y="4106881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对角圆角矩形 16"/>
          <p:cNvSpPr/>
          <p:nvPr>
            <p:custDataLst>
              <p:tags r:id="rId3"/>
            </p:custDataLst>
          </p:nvPr>
        </p:nvSpPr>
        <p:spPr>
          <a:xfrm>
            <a:off x="1305000" y="3960308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直角三角形 17"/>
          <p:cNvSpPr/>
          <p:nvPr>
            <p:custDataLst>
              <p:tags r:id="rId4"/>
            </p:custDataLst>
          </p:nvPr>
        </p:nvSpPr>
        <p:spPr>
          <a:xfrm>
            <a:off x="1887930" y="3960981"/>
            <a:ext cx="87808" cy="14634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文本框 27"/>
          <p:cNvSpPr txBox="1"/>
          <p:nvPr>
            <p:custDataLst>
              <p:tags r:id="rId5"/>
            </p:custDataLst>
          </p:nvPr>
        </p:nvSpPr>
        <p:spPr>
          <a:xfrm>
            <a:off x="1925582" y="4118311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体育活动中的成功和进步：引导学生认识到自己的努力和进步，增强自信心和自尊心。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对角圆角矩形 52"/>
          <p:cNvSpPr/>
          <p:nvPr>
            <p:custDataLst>
              <p:tags r:id="rId6"/>
            </p:custDataLst>
          </p:nvPr>
        </p:nvSpPr>
        <p:spPr>
          <a:xfrm>
            <a:off x="1305000" y="1436295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对角圆角矩形 53"/>
          <p:cNvSpPr/>
          <p:nvPr>
            <p:custDataLst>
              <p:tags r:id="rId7"/>
            </p:custDataLst>
          </p:nvPr>
        </p:nvSpPr>
        <p:spPr>
          <a:xfrm>
            <a:off x="1305000" y="1289050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直角三角形 54"/>
          <p:cNvSpPr/>
          <p:nvPr>
            <p:custDataLst>
              <p:tags r:id="rId8"/>
            </p:custDataLst>
          </p:nvPr>
        </p:nvSpPr>
        <p:spPr>
          <a:xfrm>
            <a:off x="1887930" y="1289722"/>
            <a:ext cx="87808" cy="14634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文本框 56"/>
          <p:cNvSpPr txBox="1"/>
          <p:nvPr>
            <p:custDataLst>
              <p:tags r:id="rId9"/>
            </p:custDataLst>
          </p:nvPr>
        </p:nvSpPr>
        <p:spPr>
          <a:xfrm>
            <a:off x="1925582" y="1439657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体育活动中的沟通和合作：鼓励学生表达自己的想法和感受，学会倾听他人的意见和建议。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对角圆角矩形 5"/>
          <p:cNvSpPr/>
          <p:nvPr>
            <p:custDataLst>
              <p:tags r:id="rId10"/>
            </p:custDataLst>
          </p:nvPr>
        </p:nvSpPr>
        <p:spPr>
          <a:xfrm>
            <a:off x="1305000" y="2771588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对角圆角矩形 6"/>
          <p:cNvSpPr/>
          <p:nvPr>
            <p:custDataLst>
              <p:tags r:id="rId11"/>
            </p:custDataLst>
          </p:nvPr>
        </p:nvSpPr>
        <p:spPr>
          <a:xfrm>
            <a:off x="1305000" y="2624343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直角三角形 7"/>
          <p:cNvSpPr/>
          <p:nvPr>
            <p:custDataLst>
              <p:tags r:id="rId12"/>
            </p:custDataLst>
          </p:nvPr>
        </p:nvSpPr>
        <p:spPr>
          <a:xfrm>
            <a:off x="1887930" y="2625688"/>
            <a:ext cx="87808" cy="14634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文本框 8"/>
          <p:cNvSpPr txBox="1"/>
          <p:nvPr>
            <p:custDataLst>
              <p:tags r:id="rId13"/>
            </p:custDataLst>
          </p:nvPr>
        </p:nvSpPr>
        <p:spPr>
          <a:xfrm>
            <a:off x="1925582" y="2783018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体育活动中的挫折和失败：引导学生反思自己的表现，找出自己的不足，并提出改进措施。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对角圆角矩形 9"/>
          <p:cNvSpPr/>
          <p:nvPr>
            <p:custDataLst>
              <p:tags r:id="rId14"/>
            </p:custDataLst>
          </p:nvPr>
        </p:nvSpPr>
        <p:spPr>
          <a:xfrm>
            <a:off x="1305000" y="5442847"/>
            <a:ext cx="9575806" cy="80710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对角圆角矩形 10"/>
          <p:cNvSpPr/>
          <p:nvPr>
            <p:custDataLst>
              <p:tags r:id="rId15"/>
            </p:custDataLst>
          </p:nvPr>
        </p:nvSpPr>
        <p:spPr>
          <a:xfrm>
            <a:off x="1305000" y="5295601"/>
            <a:ext cx="582800" cy="55611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2" name="直角三角形 11"/>
          <p:cNvSpPr/>
          <p:nvPr>
            <p:custDataLst>
              <p:tags r:id="rId16"/>
            </p:custDataLst>
          </p:nvPr>
        </p:nvSpPr>
        <p:spPr>
          <a:xfrm>
            <a:off x="1887930" y="5296274"/>
            <a:ext cx="87808" cy="14634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文本框 12"/>
          <p:cNvSpPr txBox="1"/>
          <p:nvPr>
            <p:custDataLst>
              <p:tags r:id="rId17"/>
            </p:custDataLst>
          </p:nvPr>
        </p:nvSpPr>
        <p:spPr>
          <a:xfrm>
            <a:off x="1925582" y="5453604"/>
            <a:ext cx="8652018" cy="7932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体育活动中的规则和纪律：引导学生遵守规则，尊重他人，培养良好的道德品质和团队精神。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5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体育教育中培养学生表达能力的实际应用</a:t>
            </a:r>
            <a:endParaRPr lang="zh-CN" altLang="en-US"/>
          </a:p>
        </p:txBody>
      </p:sp>
      <p:sp>
        <p:nvSpPr>
          <p:cNvPr id="104946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https://d.book118.com/838054076110006031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27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93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6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6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3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宋体</vt:lpstr>
      <vt:lpstr>+中文正文</vt:lpstr>
      <vt:lpstr>Office Theme</vt:lpstr>
      <vt:lpstr>通过体育教育培养学生的表达能力</vt:lpstr>
      <vt:lpstr>目录</vt:lpstr>
      <vt:lpstr>体育教育在培养学生表达能力中的重要性</vt:lpstr>
      <vt:lpstr>体育教育能够提高学生的自信心</vt:lpstr>
      <vt:lpstr>体育教育能够培养学生的语言表达能力</vt:lpstr>
      <vt:lpstr>体育教育能够培养学生的非语言表达能力</vt:lpstr>
      <vt:lpstr>如何通过体育教育培养学生的表达能力</vt:lpstr>
      <vt:lpstr>创设良好的教学环境</vt:lpstr>
      <vt:lpstr>注重学生的参与和互动</vt:lpstr>
      <vt:lpstr>运用多样化的教学方法</vt:lpstr>
      <vt:lpstr>引导学生进行自我评价和反思</vt:lpstr>
      <vt:lpstr>体育教育中培养学生表达能力的实际应用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2024-09-08T16:49:53.041</cp:lastPrinted>
  <dcterms:created xsi:type="dcterms:W3CDTF">2024-09-08T08:49:53Z</dcterms:created>
  <dcterms:modified xsi:type="dcterms:W3CDTF">2024-09-08T08:49:55Z</dcterms:modified>
</cp:coreProperties>
</file>