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B15CE4A-94C2-4AA4-B439-2D48236C86F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4FA5830-8133-4E7F-BA9A-0D998BF37F1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BA5288E-172F-4339-A28B-85F027502A8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B6C2950-9599-4A94-AB95-EE8585CD80C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20FE330-D0C3-45BA-9838-818B573A744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2B62A6D-D041-40EF-BE30-58E22786897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EB2ECB5-87D6-464D-8F55-6823B4C722C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5C0B14A-2894-49FA-8216-28864E2C74B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3833F2B-D4DA-44EB-9B3A-9FFAEB716E7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4D148F8-2DCB-47A5-984D-BEA08DD91D3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1457E2D-0E62-47C5-9855-3894BB85ECB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1.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38057140057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409093" y="4827662"/>
            <a:ext cx="3373814"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FFFFFF">
                    <a:alpha val="100000"/>
                  </a:srgbClr>
                </a:solidFill>
                <a:latin typeface="Microsoft Yahei"/>
                <a:ea typeface="Microsoft Yahei"/>
                <a:cs typeface="Microsoft Yahei"/>
              </a:rPr>
              <a:t>汇报人：XX</a:t>
            </a:r>
          </a:p>
        </p:txBody>
      </p:sp>
      <p:sp>
        <p:nvSpPr>
          <p:cNvPr id="3" name="TextBox 3"/>
          <p:cNvSpPr txBox="1"/>
          <p:nvPr/>
        </p:nvSpPr>
        <p:spPr>
          <a:xfrm>
            <a:off x="1040840" y="3516888"/>
            <a:ext cx="10110320"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rgbClr val="FFFFFF">
                    <a:alpha val="100000"/>
                  </a:srgbClr>
                </a:solidFill>
                <a:latin typeface="Microsoft Yahei"/>
                <a:ea typeface="Microsoft Yahei"/>
                <a:cs typeface="Microsoft Yahei"/>
              </a:rPr>
              <a:t>食品安全管理体系审核与认证要求指引</a:t>
            </a:r>
          </a:p>
        </p:txBody>
      </p:sp>
      <p:sp>
        <p:nvSpPr>
          <p:cNvPr id="4" name="TextBox 4"/>
          <p:cNvSpPr txBox="1"/>
          <p:nvPr/>
        </p:nvSpPr>
        <p:spPr>
          <a:xfrm>
            <a:off x="3825995" y="5328676"/>
            <a:ext cx="4540009"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FFFFFF">
                    <a:alpha val="100000"/>
                  </a:srgbClr>
                </a:solidFill>
                <a:latin typeface="Microsoft Yahei"/>
                <a:ea typeface="Microsoft Yahei"/>
                <a:cs typeface="Microsoft Yahei"/>
              </a:rPr>
              <a:t>2024-01-19</a:t>
            </a:r>
          </a:p>
        </p:txBody>
      </p:sp>
      <p:sp>
        <p:nvSpPr>
          <p:cNvPr id="5" name="AutoShape 5"/>
          <p:cNvSpPr/>
          <p:nvPr/>
        </p:nvSpPr>
        <p:spPr>
          <a:xfrm>
            <a:off x="5059558" y="1161765"/>
            <a:ext cx="2072884" cy="2072884"/>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5116739" y="1218945"/>
            <a:ext cx="1958523" cy="1958523"/>
            <a:chOff x="5116739" y="1218945"/>
            <a:chExt cx="1958523" cy="1958523"/>
          </a:xfrm>
        </p:grpSpPr>
        <p:sp>
          <p:nvSpPr>
            <p:cNvPr id="7" name="Freeform 7"/>
            <p:cNvSpPr/>
            <p:nvPr/>
          </p:nvSpPr>
          <p:spPr>
            <a:xfrm>
              <a:off x="5116739" y="1218945"/>
              <a:ext cx="1958523" cy="1958523"/>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116739" y="1218945"/>
              <a:ext cx="1958523" cy="1958523"/>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253411" y="1355617"/>
              <a:ext cx="1685300" cy="1685300"/>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0" name="Freeform 10"/>
          <p:cNvSpPr/>
          <p:nvPr/>
        </p:nvSpPr>
        <p:spPr>
          <a:xfrm>
            <a:off x="5441229" y="1902429"/>
            <a:ext cx="1309543" cy="896478"/>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rot="-5400000">
            <a:off x="100705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5400000" flipV="1">
            <a:off x="15361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1200" y="495117"/>
            <a:ext cx="757489" cy="757489"/>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572171" y="516087"/>
            <a:ext cx="715670" cy="715670"/>
            <a:chOff x="572171" y="516087"/>
            <a:chExt cx="715670" cy="715670"/>
          </a:xfrm>
        </p:grpSpPr>
        <p:sp>
          <p:nvSpPr>
            <p:cNvPr id="4" name="Freeform 4"/>
            <p:cNvSpPr/>
            <p:nvPr/>
          </p:nvSpPr>
          <p:spPr>
            <a:xfrm>
              <a:off x="572171" y="516087"/>
              <a:ext cx="715670" cy="715670"/>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2171" y="516087"/>
              <a:ext cx="715670" cy="715670"/>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2036" y="565953"/>
              <a:ext cx="615696" cy="615696"/>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7" name="AutoShape 7"/>
          <p:cNvSpPr/>
          <p:nvPr/>
        </p:nvSpPr>
        <p:spPr>
          <a:xfrm>
            <a:off x="1490568" y="1247584"/>
            <a:ext cx="1681506" cy="766756"/>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defRPr/>
            </a:pPr>
            <a:r>
              <a:rPr lang="en-US" sz="4425" b="1">
                <a:solidFill>
                  <a:srgbClr val="FFFFFF">
                    <a:alpha val="100000"/>
                  </a:srgbClr>
                </a:solidFill>
                <a:latin typeface="黑体"/>
                <a:ea typeface="黑体"/>
                <a:cs typeface="黑体"/>
              </a:rPr>
              <a:t>目录</a:t>
            </a:r>
            <a:endParaRPr lang="en-US" sz="1100"/>
          </a:p>
        </p:txBody>
      </p:sp>
      <p:cxnSp>
        <p:nvCxnSpPr>
          <p:cNvPr id="8" name="Connector 8"/>
          <p:cNvCxnSpPr/>
          <p:nvPr/>
        </p:nvCxnSpPr>
        <p:spPr>
          <a:xfrm>
            <a:off x="4573574" y="1614170"/>
            <a:ext cx="5237390" cy="0"/>
          </a:xfrm>
          <a:prstGeom prst="line">
            <a:avLst/>
          </a:prstGeom>
          <a:ln w="9525">
            <a:solidFill>
              <a:srgbClr val="FFFFFF">
                <a:alpha val="100000"/>
              </a:srgbClr>
            </a:solidFill>
            <a:prstDash val="solid"/>
            <a:headEnd type="oval"/>
            <a:tailEnd type="none"/>
          </a:ln>
        </p:spPr>
      </p:cxnSp>
      <p:sp>
        <p:nvSpPr>
          <p:cNvPr id="9" name="TextBox 9"/>
          <p:cNvSpPr txBox="1"/>
          <p:nvPr/>
        </p:nvSpPr>
        <p:spPr>
          <a:xfrm>
            <a:off x="4596480" y="1789458"/>
            <a:ext cx="6562725"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食品安全管理体系概述</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审核与认证流程</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审核与认证要求</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关键控制点与案例分析</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审核员资质与培训</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企业内部自查与外部监管</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食品安全管理体系概述</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133886" y="1135811"/>
            <a:ext cx="1261638" cy="1261638"/>
            <a:chOff x="1133886" y="1135811"/>
            <a:chExt cx="1261638" cy="1261638"/>
          </a:xfrm>
        </p:grpSpPr>
        <p:sp>
          <p:nvSpPr>
            <p:cNvPr id="11" name="Freeform 11"/>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28883" y="1711764"/>
            <a:ext cx="4242156" cy="1454089"/>
          </a:xfrm>
          <a:prstGeom prst="roundRect">
            <a:avLst>
              <a:gd name="adj" fmla="val 2049"/>
            </a:avLst>
          </a:prstGeom>
          <a:solidFill>
            <a:schemeClr val="accent1">
              <a:alpha val="100000"/>
            </a:schemeClr>
          </a:solidFill>
          <a:ln w="25432">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996316" y="1711764"/>
            <a:ext cx="4092216" cy="1454089"/>
          </a:xfrm>
          <a:prstGeom prst="roundRect">
            <a:avLst>
              <a:gd name="adj" fmla="val 2049"/>
            </a:avLst>
          </a:prstGeom>
          <a:solidFill>
            <a:schemeClr val="accent2">
              <a:alpha val="100000"/>
            </a:schemeClr>
          </a:solidFill>
          <a:ln w="25432">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6096000" y="3660226"/>
            <a:ext cx="0" cy="2439937"/>
          </a:xfrm>
          <a:prstGeom prst="line">
            <a:avLst/>
          </a:prstGeom>
          <a:ln w="9525">
            <a:solidFill>
              <a:srgbClr val="FFFFFF">
                <a:alpha val="100000"/>
              </a:srgbClr>
            </a:solidFill>
            <a:prstDash val="solid"/>
            <a:headEnd type="none"/>
            <a:tailEnd type="none"/>
          </a:ln>
        </p:spPr>
      </p:cxnSp>
      <p:sp>
        <p:nvSpPr>
          <p:cNvPr id="5" name="AutoShape 5"/>
          <p:cNvSpPr/>
          <p:nvPr/>
        </p:nvSpPr>
        <p:spPr>
          <a:xfrm>
            <a:off x="1128883" y="3468001"/>
            <a:ext cx="4382762" cy="2756521"/>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rgbClr val="FFFFFF">
                    <a:alpha val="100000"/>
                  </a:srgbClr>
                </a:solidFill>
                <a:latin typeface="Microsoft Yahei"/>
                <a:ea typeface="Microsoft Yahei"/>
                <a:cs typeface="Microsoft Yahei"/>
              </a:rPr>
              <a:t>食品安全管理体系是指企业为保证食品生产、加工、运输、销售等各环节中食品安全所建立的一套系统性、科学性、有效性的管理方法和技术手段。</a:t>
            </a:r>
            <a:endParaRPr lang="en-US" sz="1100"/>
          </a:p>
        </p:txBody>
      </p:sp>
      <p:sp>
        <p:nvSpPr>
          <p:cNvPr id="6" name="AutoShape 6"/>
          <p:cNvSpPr/>
          <p:nvPr/>
        </p:nvSpPr>
        <p:spPr>
          <a:xfrm>
            <a:off x="6851043" y="3468001"/>
            <a:ext cx="4382762" cy="2756521"/>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rgbClr val="FFFFFF">
                    <a:alpha val="100000"/>
                  </a:srgbClr>
                </a:solidFill>
                <a:latin typeface="Microsoft Yahei"/>
                <a:ea typeface="Microsoft Yahei"/>
                <a:cs typeface="Microsoft Yahei"/>
              </a:rPr>
              <a:t>确保食品生产、加工、运输、销售等过程中的卫生和质量安全，防止食品污染和有害因素对人体健康的危害，保障消费者的合法权益。</a:t>
            </a:r>
            <a:endParaRPr lang="en-US" sz="1100"/>
          </a:p>
        </p:txBody>
      </p:sp>
      <p:sp>
        <p:nvSpPr>
          <p:cNvPr id="7" name="AutoShape 7"/>
          <p:cNvSpPr/>
          <p:nvPr/>
        </p:nvSpPr>
        <p:spPr>
          <a:xfrm>
            <a:off x="1128883" y="2489009"/>
            <a:ext cx="4242156"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定义</a:t>
            </a:r>
            <a:endParaRPr lang="en-US" sz="1100"/>
          </a:p>
        </p:txBody>
      </p:sp>
      <p:sp>
        <p:nvSpPr>
          <p:cNvPr id="8" name="AutoShape 8"/>
          <p:cNvSpPr/>
          <p:nvPr/>
        </p:nvSpPr>
        <p:spPr>
          <a:xfrm>
            <a:off x="6996316" y="2489009"/>
            <a:ext cx="4092216"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目的</a:t>
            </a:r>
            <a:endParaRPr lang="en-US" sz="1100"/>
          </a:p>
        </p:txBody>
      </p:sp>
      <p:sp>
        <p:nvSpPr>
          <p:cNvPr id="9" name="Freeform 9"/>
          <p:cNvSpPr/>
          <p:nvPr/>
        </p:nvSpPr>
        <p:spPr>
          <a:xfrm>
            <a:off x="3032529" y="2003945"/>
            <a:ext cx="434864" cy="434864"/>
          </a:xfrm>
          <a:custGeom>
            <a:rect l="l" t="t" r="r" b="b"/>
            <a:pathLst>
              <a:path w="9753600" h="9753600">
                <a:moveTo>
                  <a:pt x="8367503" y="4412961"/>
                </a:moveTo>
                <a:cubicBezTo>
                  <a:pt x="8156175" y="3938286"/>
                  <a:pt x="7853813" y="3517798"/>
                  <a:pt x="7469088" y="3164500"/>
                </a:cubicBezTo>
                <a:lnTo>
                  <a:pt x="7153722" y="2875143"/>
                </a:lnTo>
                <a:cubicBezTo>
                  <a:pt x="7107121" y="2833961"/>
                  <a:pt x="7033428" y="2852385"/>
                  <a:pt x="7012836" y="2910906"/>
                </a:cubicBezTo>
                <a:lnTo>
                  <a:pt x="6871951" y="3315139"/>
                </a:lnTo>
                <a:cubicBezTo>
                  <a:pt x="6784169" y="3568732"/>
                  <a:pt x="6622692" y="3827745"/>
                  <a:pt x="6394025" y="4082422"/>
                </a:cubicBezTo>
                <a:cubicBezTo>
                  <a:pt x="6378853" y="4098678"/>
                  <a:pt x="6361513" y="4103013"/>
                  <a:pt x="6349592" y="4104097"/>
                </a:cubicBezTo>
                <a:cubicBezTo>
                  <a:pt x="6337671" y="4105181"/>
                  <a:pt x="6319247" y="4103013"/>
                  <a:pt x="6302991" y="4087841"/>
                </a:cubicBezTo>
                <a:cubicBezTo>
                  <a:pt x="6287819" y="4074836"/>
                  <a:pt x="6280233" y="4055329"/>
                  <a:pt x="6281317" y="4035822"/>
                </a:cubicBezTo>
                <a:cubicBezTo>
                  <a:pt x="6321415" y="3383415"/>
                  <a:pt x="6126343" y="2647563"/>
                  <a:pt x="5699351" y="1846682"/>
                </a:cubicBezTo>
                <a:cubicBezTo>
                  <a:pt x="5346059" y="1181271"/>
                  <a:pt x="4855121" y="662161"/>
                  <a:pt x="4241730" y="300194"/>
                </a:cubicBezTo>
                <a:lnTo>
                  <a:pt x="3794148" y="36847"/>
                </a:lnTo>
                <a:cubicBezTo>
                  <a:pt x="3735627" y="2167"/>
                  <a:pt x="3660849" y="47684"/>
                  <a:pt x="3664101" y="115959"/>
                </a:cubicBezTo>
                <a:lnTo>
                  <a:pt x="3687943" y="636151"/>
                </a:lnTo>
                <a:cubicBezTo>
                  <a:pt x="3704199" y="991615"/>
                  <a:pt x="3663017" y="1305898"/>
                  <a:pt x="3565481" y="1567078"/>
                </a:cubicBezTo>
                <a:cubicBezTo>
                  <a:pt x="3446270" y="1886778"/>
                  <a:pt x="3275041" y="2183722"/>
                  <a:pt x="3056126" y="2450320"/>
                </a:cubicBezTo>
                <a:cubicBezTo>
                  <a:pt x="2902236" y="2636723"/>
                  <a:pt x="2729922" y="2804701"/>
                  <a:pt x="2541353" y="2949922"/>
                </a:cubicBezTo>
                <a:cubicBezTo>
                  <a:pt x="2085102" y="3299967"/>
                  <a:pt x="1709046" y="3756220"/>
                  <a:pt x="1454369" y="4266658"/>
                </a:cubicBezTo>
                <a:cubicBezTo>
                  <a:pt x="1197521" y="4782512"/>
                  <a:pt x="1062057" y="5360146"/>
                  <a:pt x="1062057" y="5938857"/>
                </a:cubicBezTo>
                <a:cubicBezTo>
                  <a:pt x="1062057" y="6450379"/>
                  <a:pt x="1162843" y="6945649"/>
                  <a:pt x="1362250" y="7412736"/>
                </a:cubicBezTo>
                <a:cubicBezTo>
                  <a:pt x="1555154" y="7862486"/>
                  <a:pt x="1830423" y="8267802"/>
                  <a:pt x="2180469" y="8614601"/>
                </a:cubicBezTo>
                <a:cubicBezTo>
                  <a:pt x="2531598" y="8961395"/>
                  <a:pt x="2939082" y="9234496"/>
                  <a:pt x="3393163" y="9424149"/>
                </a:cubicBezTo>
                <a:cubicBezTo>
                  <a:pt x="3863511" y="9621393"/>
                  <a:pt x="4362031" y="9721120"/>
                  <a:pt x="4876800" y="9721120"/>
                </a:cubicBezTo>
                <a:cubicBezTo>
                  <a:pt x="5391569" y="9721120"/>
                  <a:pt x="5890089" y="9621416"/>
                  <a:pt x="6360433" y="9425261"/>
                </a:cubicBezTo>
                <a:cubicBezTo>
                  <a:pt x="6814517" y="9235608"/>
                  <a:pt x="7223085" y="8963591"/>
                  <a:pt x="7573127" y="8615712"/>
                </a:cubicBezTo>
                <a:cubicBezTo>
                  <a:pt x="7924257" y="8268917"/>
                  <a:pt x="8199526" y="7863601"/>
                  <a:pt x="8391346" y="7413848"/>
                </a:cubicBezTo>
                <a:cubicBezTo>
                  <a:pt x="8590753" y="6946759"/>
                  <a:pt x="8691540" y="6451489"/>
                  <a:pt x="8691540" y="5939968"/>
                </a:cubicBezTo>
                <a:cubicBezTo>
                  <a:pt x="8691540" y="5411106"/>
                  <a:pt x="8583166" y="4897419"/>
                  <a:pt x="8367503" y="441298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8832836" y="2019632"/>
            <a:ext cx="419176" cy="419176"/>
          </a:xfrm>
          <a:custGeom>
            <a:rect l="l" t="t" r="r" b="b"/>
            <a:pathLst>
              <a:path w="9753600" h="9753600">
                <a:moveTo>
                  <a:pt x="9713690" y="5376882"/>
                </a:moveTo>
                <a:lnTo>
                  <a:pt x="8390668" y="876176"/>
                </a:lnTo>
                <a:cubicBezTo>
                  <a:pt x="8308131" y="628565"/>
                  <a:pt x="8110284" y="462277"/>
                  <a:pt x="7845680" y="462277"/>
                </a:cubicBezTo>
                <a:cubicBezTo>
                  <a:pt x="7581075" y="462277"/>
                  <a:pt x="7366236" y="611572"/>
                  <a:pt x="7283699" y="859184"/>
                </a:cubicBezTo>
                <a:lnTo>
                  <a:pt x="6407348" y="3473672"/>
                </a:lnTo>
                <a:lnTo>
                  <a:pt x="3349866" y="3473672"/>
                </a:lnTo>
                <a:lnTo>
                  <a:pt x="2473509" y="860398"/>
                </a:lnTo>
                <a:cubicBezTo>
                  <a:pt x="2390972" y="612787"/>
                  <a:pt x="2176133" y="463491"/>
                  <a:pt x="1911528" y="463491"/>
                </a:cubicBezTo>
                <a:cubicBezTo>
                  <a:pt x="1646924" y="463491"/>
                  <a:pt x="1432085" y="628565"/>
                  <a:pt x="1366540" y="877391"/>
                </a:cubicBezTo>
                <a:lnTo>
                  <a:pt x="44737" y="5376882"/>
                </a:lnTo>
                <a:cubicBezTo>
                  <a:pt x="-5029" y="5541956"/>
                  <a:pt x="61730" y="5724023"/>
                  <a:pt x="194031" y="5823553"/>
                </a:cubicBezTo>
                <a:lnTo>
                  <a:pt x="4871949" y="9331382"/>
                </a:lnTo>
                <a:lnTo>
                  <a:pt x="9565641" y="5823553"/>
                </a:lnTo>
                <a:cubicBezTo>
                  <a:pt x="9696730" y="5725237"/>
                  <a:pt x="9763487" y="5543169"/>
                  <a:pt x="9713722" y="5376882"/>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定义与目的</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9167" r="91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我国食品安全管理体系建设起步较晚，但近年来得到了快速发展。政府加强了对食品安全的监管力度，制定了一系列法律法规和标准，推动企业建立食品安全管理体系，并取得了显著成效。</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国内发展现状</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发达国家在食品安全管理体系建设方面起步较早，已经形成了较为完善的法律法规和标准体系。企业普遍建立了食品安全管理体系，并实现了从农田到餐桌的全过程监控和管理。</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国外发展现状</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国内外发展现状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7063" r="27063"/>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相关法规</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《中华人民共和国食品安全法》、《中华人民共和国农产品质量安全法》等。</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相关标准</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《食品安全国家标准 食品生产通用卫生规范》、《食品安全国家标准 食品添加剂使用标准》等。这些标准对食品生产、加工、运输、销售等各环节中的卫生和质量安全要求做出了明确规定，是企业建立食品安全管理体系的重要依据。</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相关法规与标准</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审核与认证流程</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133886" y="1135811"/>
            <a:ext cx="1261638" cy="1261638"/>
            <a:chOff x="1133886" y="1135811"/>
            <a:chExt cx="1261638" cy="1261638"/>
          </a:xfrm>
        </p:grpSpPr>
        <p:sp>
          <p:nvSpPr>
            <p:cNvPr id="11" name="Freeform 11"/>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申请者需具备合法经营资质，建立并实施食品安全管理体系，且运行满3个月。</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申请条件</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22417" r="2241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申请材料</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4667" r="14667"/>
          <a:stretch>
            <a:fillRect/>
          </a:stretch>
        </p:blipFill>
        <p:spPr>
          <a:xfrm>
            <a:off x="8741655"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受理程序</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208" r="1208"/>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包括申请书、营业执照、食品安全管理体系文件等。</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认证机构在收到申请材料后，应在5个工作日内完成受理，并告知申请者。</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申请与受理</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审核计划</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认证机构应制定详细的审核计划，明确审核范围、时间、人员等安排。</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审核组组建</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根据审核计划，组建具备相应专业能力和经验的审核组。</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文件评审</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对申请者提交的食品安全管理体系文件进行评审，确认其符合相关标准和要求。</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审核准备</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审核组与申请者召开首次会议，明确审核目的、范围、方法等。</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首次会议</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审核组对申请者的现场环境、设备设施、人员操作等进行全面检查。</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现场检查</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针对发现的不符合项，审核组应出具不符合项报告，并要求申请者在规定时间内完成整改。</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不符合项报告</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现场审核</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审核报告编制</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审核组在完成现场审核后，应编制详细的审核报告，对申请者的食品安全管理体系进行全面评价。</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证书颁发条件</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申请者需在规定时间内完成不符合项的整改，并经审核组验证合格。</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证书有效期及监督管理</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食品安全管理体系认证证书有效期为3年，期间认证机构应对获证组织进行定期监督审核，确保其持续符合相关标准和要求。</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审核报告与证书颁发</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审核与认证要求</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133886" y="1135811"/>
            <a:ext cx="1261638" cy="1261638"/>
            <a:chOff x="1133886" y="1135811"/>
            <a:chExt cx="1261638" cy="1261638"/>
          </a:xfrm>
        </p:grpSpPr>
        <p:sp>
          <p:nvSpPr>
            <p:cNvPr id="11" name="Freeform 11"/>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3792" r="13792"/>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建立食品安全委员会</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大型企业或集团公司可建立食品安全委员会，统筹协调食品安全管理工作。</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明确食品安全管理组织架构</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企业应建立食品安全管理组织架构，明确各级职责和权限，确保食品安全管理工作的有效实施。</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指定食品安全管理人员</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企业应指定专门的食品安全管理人员，负责食品安全管理体系的建立、实施和保持。</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组织架构与职责</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基础设施</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企业应提供与食品生产、加工、储存等相适应的厂房、设施和设备，确保食品生产环境的卫生和安全。</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财力资源</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企业应确保食品安全管理体系的建立、实施和保持所需的资金投入，包括设备购置、人员培训、检测费用等。</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人力资源</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企业应配备足够数量且具备相应能力的食品安全管理人员和食品从业人员，确保食品安全工作的顺利开展。</a:t>
            </a:r>
          </a:p>
        </p:txBody>
      </p:sp>
      <p:pic>
        <p:nvPicPr>
          <p:cNvPr id="10" name="Picture 10"/>
          <p:cNvPicPr>
            <a:picLocks noChangeAspect="1"/>
          </p:cNvPicPr>
          <p:nvPr/>
        </p:nvPicPr>
        <p:blipFill>
          <a:blip r:embed="rId2"/>
          <a:srcRect l="14042" r="14042"/>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资源管理</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67" r="16667"/>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企业应建立食品原料采购、验收、储存和使用等控制程序，确保原料的安全和质量。</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食品原料控制</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企业应建立生产过程控制程序，包括生产工艺流程、设备清洗消毒、人员卫生等方面的规定，确保生产过程的卫生和安全。</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生产过程控制</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企业应建立食品检验控制程序，对原料、半成品和成品进行检验和监测，确保食品的质量和安全。</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食品检验控制</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过程控制</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710961" y="2341885"/>
            <a:ext cx="2777010" cy="508827"/>
          </a:xfrm>
          <a:prstGeom prst="parallelogram">
            <a:avLst>
              <a:gd name="adj" fmla="val 173829"/>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10962" y="3323311"/>
            <a:ext cx="2777011" cy="508365"/>
          </a:xfrm>
          <a:prstGeom prst="parallelogram">
            <a:avLst>
              <a:gd name="adj" fmla="val 175043"/>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710962" y="4305090"/>
            <a:ext cx="2777011" cy="512001"/>
          </a:xfrm>
          <a:prstGeom prst="parallelogram">
            <a:avLst>
              <a:gd name="adj" fmla="val 173641"/>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flipH="1">
            <a:off x="4504183" y="1872458"/>
            <a:ext cx="2983790" cy="469888"/>
          </a:xfrm>
          <a:custGeom>
            <a:rect l="l" t="t" r="r" b="b"/>
            <a:pathLst>
              <a:path w="3663132" h="576871">
                <a:moveTo>
                  <a:pt x="3374697" y="0"/>
                </a:moveTo>
                <a:lnTo>
                  <a:pt x="584833" y="0"/>
                </a:lnTo>
                <a:lnTo>
                  <a:pt x="0" y="576871"/>
                </a:lnTo>
                <a:lnTo>
                  <a:pt x="3374697" y="576871"/>
                </a:lnTo>
                <a:lnTo>
                  <a:pt x="3663132" y="28843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4710962" y="2854349"/>
            <a:ext cx="2777011" cy="468963"/>
          </a:xfrm>
          <a:custGeom>
            <a:rect l="l" t="t" r="r" b="b"/>
            <a:pathLst>
              <a:path w="3409274" h="575735">
                <a:moveTo>
                  <a:pt x="0" y="0"/>
                </a:moveTo>
                <a:lnTo>
                  <a:pt x="2825593" y="0"/>
                </a:lnTo>
                <a:lnTo>
                  <a:pt x="3409274" y="575735"/>
                </a:lnTo>
                <a:lnTo>
                  <a:pt x="583682" y="5757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4710962" y="3835313"/>
            <a:ext cx="2777011" cy="468963"/>
          </a:xfrm>
          <a:custGeom>
            <a:rect l="l" t="t" r="r" b="b"/>
            <a:pathLst>
              <a:path w="3409274" h="575735">
                <a:moveTo>
                  <a:pt x="0" y="0"/>
                </a:moveTo>
                <a:lnTo>
                  <a:pt x="2825593" y="0"/>
                </a:lnTo>
                <a:lnTo>
                  <a:pt x="3409274" y="575735"/>
                </a:lnTo>
                <a:lnTo>
                  <a:pt x="583682" y="57573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4710962" y="4816276"/>
            <a:ext cx="2777011" cy="468963"/>
          </a:xfrm>
          <a:custGeom>
            <a:rect l="l" t="t" r="r" b="b"/>
            <a:pathLst>
              <a:path w="3409274" h="575735">
                <a:moveTo>
                  <a:pt x="0" y="0"/>
                </a:moveTo>
                <a:lnTo>
                  <a:pt x="2825593" y="0"/>
                </a:lnTo>
                <a:lnTo>
                  <a:pt x="3409274" y="575735"/>
                </a:lnTo>
                <a:lnTo>
                  <a:pt x="583682" y="5757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411224" y="4511544"/>
            <a:ext cx="2926080" cy="158496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企业应不断寻求改进的机会，对食品安全管理体系进行持续改进，提高食品安全管理水平。</a:t>
            </a:r>
            <a:endParaRPr lang="en-US" sz="1100"/>
          </a:p>
        </p:txBody>
      </p:sp>
      <p:sp>
        <p:nvSpPr>
          <p:cNvPr id="10" name="AutoShape 10"/>
          <p:cNvSpPr/>
          <p:nvPr/>
        </p:nvSpPr>
        <p:spPr>
          <a:xfrm>
            <a:off x="1411224" y="2644137"/>
            <a:ext cx="2926080" cy="158496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企业最高管理者应定期组织对食品安全管理体系的评审，确保其持续适宜性、充分性和有效性。</a:t>
            </a:r>
            <a:endParaRPr lang="en-US" sz="1100"/>
          </a:p>
        </p:txBody>
      </p:sp>
      <p:sp>
        <p:nvSpPr>
          <p:cNvPr id="11" name="AutoShape 11"/>
          <p:cNvSpPr/>
          <p:nvPr/>
        </p:nvSpPr>
        <p:spPr>
          <a:xfrm>
            <a:off x="7965938" y="1476145"/>
            <a:ext cx="2926080" cy="158496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企业应定期进行内部审核，评估食品安全管理体系的符合性和有效性，及时发现并改进存在的问题。</a:t>
            </a:r>
            <a:endParaRPr lang="en-US" sz="1100"/>
          </a:p>
        </p:txBody>
      </p:sp>
      <p:sp>
        <p:nvSpPr>
          <p:cNvPr id="12" name="AutoShape 12"/>
          <p:cNvSpPr/>
          <p:nvPr/>
        </p:nvSpPr>
        <p:spPr>
          <a:xfrm>
            <a:off x="8078669" y="3640986"/>
            <a:ext cx="2926080" cy="158496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企业应建立预防措施机制，通过对潜在问题的分析和预测，采取相应措施防止问题的发生。</a:t>
            </a:r>
            <a:endParaRPr lang="en-US" sz="1100"/>
          </a:p>
        </p:txBody>
      </p:sp>
      <p:sp>
        <p:nvSpPr>
          <p:cNvPr id="13" name="AutoShape 13"/>
          <p:cNvSpPr/>
          <p:nvPr/>
        </p:nvSpPr>
        <p:spPr>
          <a:xfrm>
            <a:off x="5078274" y="2850712"/>
            <a:ext cx="2048256" cy="438912"/>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管理评审</a:t>
            </a:r>
            <a:endParaRPr lang="en-US" sz="1100"/>
          </a:p>
        </p:txBody>
      </p:sp>
      <p:sp>
        <p:nvSpPr>
          <p:cNvPr id="14" name="AutoShape 14"/>
          <p:cNvSpPr/>
          <p:nvPr/>
        </p:nvSpPr>
        <p:spPr>
          <a:xfrm>
            <a:off x="4799914" y="1872460"/>
            <a:ext cx="2253828" cy="438912"/>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内部审核</a:t>
            </a:r>
            <a:endParaRPr lang="en-US" sz="1100"/>
          </a:p>
        </p:txBody>
      </p:sp>
      <p:sp>
        <p:nvSpPr>
          <p:cNvPr id="15" name="AutoShape 15"/>
          <p:cNvSpPr/>
          <p:nvPr/>
        </p:nvSpPr>
        <p:spPr>
          <a:xfrm>
            <a:off x="5070960" y="3831676"/>
            <a:ext cx="2050081"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预防措施</a:t>
            </a:r>
            <a:endParaRPr lang="en-US" sz="1100"/>
          </a:p>
        </p:txBody>
      </p:sp>
      <p:sp>
        <p:nvSpPr>
          <p:cNvPr id="16" name="AutoShape 16"/>
          <p:cNvSpPr/>
          <p:nvPr/>
        </p:nvSpPr>
        <p:spPr>
          <a:xfrm>
            <a:off x="5070960" y="4817092"/>
            <a:ext cx="2050081"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持续改进</a:t>
            </a:r>
            <a:endParaRPr lang="en-US" sz="1100"/>
          </a:p>
        </p:txBody>
      </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持续改进</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https://d.book118.com/838057140057006030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103</Paragraphs>
  <Slides>17</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17</vt:i4>
      </vt:variant>
    </vt:vector>
  </HeadingPairs>
  <TitlesOfParts>
    <vt:vector baseType="lpstr" size="22">
      <vt:lpstr>Arial</vt:lpstr>
      <vt:lpstr>Calibri</vt:lpstr>
      <vt:lpstr>Microsoft Yahei</vt:lpstr>
      <vt:lpstr>黑体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2024-09-06T21:03:29.368</cp:lastPrinted>
  <dcterms:created xsi:type="dcterms:W3CDTF">2024-09-06T13:03:29Z</dcterms:created>
  <dcterms:modified xsi:type="dcterms:W3CDTF">2024-09-06T13:03:31Z</dcterms:modified>
</cp:coreProperties>
</file>