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74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247.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9B6297-8F8A-4544-AA4C-756E9FFA1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6C0AAC-E5A1-485C-B53F-8947694D4D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6D841B-BD35-4034-B778-937C5F295F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8262F5-D49D-4195-A323-B06ECE8F4A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B5B186-E98E-4317-8C58-5E7DB18494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95B6AF-C625-4D94-B5D1-9190F4DE67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37231B-2947-4674-803C-3364D61B6F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A7E15B-A884-46AF-8C6C-969FC6347F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E8EAF8-4571-4FDD-A2C6-90D560138E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6060E3-2F44-4B0D-8E6C-02ADECEC27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74386D-2436-4AAC-A756-A8592521BB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87462" r:id="rId2"/>
    <p:sldLayoutId id="2147487463" r:id="rId3"/>
    <p:sldLayoutId id="2147487464" r:id="rId4"/>
    <p:sldLayoutId id="2147487465" r:id="rId5"/>
    <p:sldLayoutId id="2147487466" r:id="rId6"/>
    <p:sldLayoutId id="2147487467" r:id="rId7"/>
    <p:sldLayoutId id="2147487468" r:id="rId8"/>
    <p:sldLayoutId id="2147487469" r:id="rId9"/>
    <p:sldLayoutId id="2147487470" r:id="rId10"/>
    <p:sldLayoutId id="2147487471"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14" Type="http://schemas.openxmlformats.org/officeDocument/2006/relationships/tags" Target="../tags/tag143.xml" /><Relationship Id="rId15" Type="http://schemas.openxmlformats.org/officeDocument/2006/relationships/tags" Target="../tags/tag144.xml" /><Relationship Id="rId16" Type="http://schemas.openxmlformats.org/officeDocument/2006/relationships/tags" Target="../tags/tag145.xml" /><Relationship Id="rId17" Type="http://schemas.openxmlformats.org/officeDocument/2006/relationships/tags" Target="../tags/tag146.xml" /><Relationship Id="rId18" Type="http://schemas.openxmlformats.org/officeDocument/2006/relationships/tags" Target="../tags/tag147.xml" /><Relationship Id="rId19" Type="http://schemas.openxmlformats.org/officeDocument/2006/relationships/tags" Target="../tags/tag148.xml" /><Relationship Id="rId2" Type="http://schemas.openxmlformats.org/officeDocument/2006/relationships/tags" Target="../tags/tag131.xml" /><Relationship Id="rId20" Type="http://schemas.openxmlformats.org/officeDocument/2006/relationships/tags" Target="../tags/tag149.xml" /><Relationship Id="rId21" Type="http://schemas.openxmlformats.org/officeDocument/2006/relationships/tags" Target="../tags/tag150.xml" /><Relationship Id="rId22" Type="http://schemas.openxmlformats.org/officeDocument/2006/relationships/tags" Target="../tags/tag151.xml" /><Relationship Id="rId23" Type="http://schemas.openxmlformats.org/officeDocument/2006/relationships/tags" Target="../tags/tag152.xml" /><Relationship Id="rId24" Type="http://schemas.openxmlformats.org/officeDocument/2006/relationships/tags" Target="../tags/tag153.xml" /><Relationship Id="rId25" Type="http://schemas.openxmlformats.org/officeDocument/2006/relationships/tags" Target="../tags/tag154.xml" /><Relationship Id="rId26" Type="http://schemas.openxmlformats.org/officeDocument/2006/relationships/tags" Target="../tags/tag155.xml" /><Relationship Id="rId27" Type="http://schemas.openxmlformats.org/officeDocument/2006/relationships/tags" Target="../tags/tag156.xml" /><Relationship Id="rId28" Type="http://schemas.openxmlformats.org/officeDocument/2006/relationships/tags" Target="../tags/tag157.xml" /><Relationship Id="rId29" Type="http://schemas.openxmlformats.org/officeDocument/2006/relationships/tags" Target="../tags/tag158.xml" /><Relationship Id="rId3" Type="http://schemas.openxmlformats.org/officeDocument/2006/relationships/tags" Target="../tags/tag132.xml" /><Relationship Id="rId30" Type="http://schemas.openxmlformats.org/officeDocument/2006/relationships/tags" Target="../tags/tag159.xml" /><Relationship Id="rId31" Type="http://schemas.openxmlformats.org/officeDocument/2006/relationships/tags" Target="../tags/tag160.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8.xml" /><Relationship Id="rId11" Type="http://schemas.openxmlformats.org/officeDocument/2006/relationships/tags" Target="../tags/tag179.xml" /><Relationship Id="rId12" Type="http://schemas.openxmlformats.org/officeDocument/2006/relationships/tags" Target="../tags/tag180.xml" /><Relationship Id="rId13" Type="http://schemas.openxmlformats.org/officeDocument/2006/relationships/tags" Target="../tags/tag181.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tags" Target="../tags/tag209.xml" /><Relationship Id="rId14" Type="http://schemas.openxmlformats.org/officeDocument/2006/relationships/tags" Target="../tags/tag210.xml" /><Relationship Id="rId15" Type="http://schemas.openxmlformats.org/officeDocument/2006/relationships/tags" Target="../tags/tag211.xml" /><Relationship Id="rId16" Type="http://schemas.openxmlformats.org/officeDocument/2006/relationships/tags" Target="../tags/tag212.xml" /><Relationship Id="rId17" Type="http://schemas.openxmlformats.org/officeDocument/2006/relationships/tags" Target="../tags/tag213.xml" /><Relationship Id="rId18" Type="http://schemas.openxmlformats.org/officeDocument/2006/relationships/tags" Target="../tags/tag214.xml" /><Relationship Id="rId19" Type="http://schemas.openxmlformats.org/officeDocument/2006/relationships/tags" Target="../tags/tag215.xml" /><Relationship Id="rId2" Type="http://schemas.openxmlformats.org/officeDocument/2006/relationships/tags" Target="../tags/tag198.xml" /><Relationship Id="rId20" Type="http://schemas.openxmlformats.org/officeDocument/2006/relationships/tags" Target="../tags/tag216.xml" /><Relationship Id="rId21" Type="http://schemas.openxmlformats.org/officeDocument/2006/relationships/tags" Target="../tags/tag217.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6.xml" /><Relationship Id="rId11" Type="http://schemas.openxmlformats.org/officeDocument/2006/relationships/tags" Target="../tags/tag227.xml" /><Relationship Id="rId12" Type="http://schemas.openxmlformats.org/officeDocument/2006/relationships/tags" Target="../tags/tag228.xml" /><Relationship Id="rId13" Type="http://schemas.openxmlformats.org/officeDocument/2006/relationships/tags" Target="../tags/tag229.xml" /><Relationship Id="rId14" Type="http://schemas.openxmlformats.org/officeDocument/2006/relationships/tags" Target="../tags/tag230.xml" /><Relationship Id="rId15" Type="http://schemas.openxmlformats.org/officeDocument/2006/relationships/tags" Target="../tags/tag231.xml" /><Relationship Id="rId16" Type="http://schemas.openxmlformats.org/officeDocument/2006/relationships/tags" Target="../tags/tag232.xml" /><Relationship Id="rId17" Type="http://schemas.openxmlformats.org/officeDocument/2006/relationships/tags" Target="../tags/tag233.xml" /><Relationship Id="rId18" Type="http://schemas.openxmlformats.org/officeDocument/2006/relationships/tags" Target="../tags/tag234.xml" /><Relationship Id="rId19" Type="http://schemas.openxmlformats.org/officeDocument/2006/relationships/tags" Target="../tags/tag235.xml" /><Relationship Id="rId2" Type="http://schemas.openxmlformats.org/officeDocument/2006/relationships/tags" Target="../tags/tag218.xml" /><Relationship Id="rId20" Type="http://schemas.openxmlformats.org/officeDocument/2006/relationships/tags" Target="../tags/tag236.xml" /><Relationship Id="rId21" Type="http://schemas.openxmlformats.org/officeDocument/2006/relationships/tags" Target="../tags/tag237.xml" /><Relationship Id="rId22" Type="http://schemas.openxmlformats.org/officeDocument/2006/relationships/tags" Target="../tags/tag238.xml" /><Relationship Id="rId23" Type="http://schemas.openxmlformats.org/officeDocument/2006/relationships/tags" Target="../tags/tag239.xml" /><Relationship Id="rId24" Type="http://schemas.openxmlformats.org/officeDocument/2006/relationships/tags" Target="../tags/tag240.xml" /><Relationship Id="rId25" Type="http://schemas.openxmlformats.org/officeDocument/2006/relationships/tags" Target="../tags/tag241.xml" /><Relationship Id="rId26" Type="http://schemas.openxmlformats.org/officeDocument/2006/relationships/tags" Target="../tags/tag242.xml" /><Relationship Id="rId27" Type="http://schemas.openxmlformats.org/officeDocument/2006/relationships/tags" Target="../tags/tag243.xml" /><Relationship Id="rId28" Type="http://schemas.openxmlformats.org/officeDocument/2006/relationships/tags" Target="../tags/tag244.xml" /><Relationship Id="rId29" Type="http://schemas.openxmlformats.org/officeDocument/2006/relationships/tags" Target="../tags/tag245.xml" /><Relationship Id="rId3" Type="http://schemas.openxmlformats.org/officeDocument/2006/relationships/tags" Target="../tags/tag219.xml" /><Relationship Id="rId30" Type="http://schemas.openxmlformats.org/officeDocument/2006/relationships/tags" Target="../tags/tag246.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tags" Target="../tags/tag223.xml" /><Relationship Id="rId8" Type="http://schemas.openxmlformats.org/officeDocument/2006/relationships/tags" Target="../tags/tag224.xml" /><Relationship Id="rId9" Type="http://schemas.openxmlformats.org/officeDocument/2006/relationships/tags" Target="../tags/tag22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60074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    </a:t>
            </a:r>
            <a:endParaRPr lang="zh-CN" altLang="en-US"/>
          </a:p>
        </p:txBody>
      </p:sp>
      <p:sp>
        <p:nvSpPr>
          <p:cNvPr id="1048650" name="标题 6"/>
          <p:cNvSpPr>
            <a:spLocks noGrp="1"/>
          </p:cNvSpPr>
          <p:nvPr>
            <p:ph type="title" idx="2"/>
            <p:custDataLst>
              <p:tags r:id="rId4"/>
            </p:custDataLst>
          </p:nvPr>
        </p:nvSpPr>
        <p:spPr/>
        <p:txBody>
          <a:bodyPr/>
          <a:lstStyle/>
          <a:p>
            <a:r>
              <a:rPr lang="zh-CN" altLang="en-US"/>
              <a:t>发电厂主凝结水系统</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029075" y="55435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036695" y="56134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105275" y="63817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187950" y="55435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394835" y="156464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02455" y="157162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471035" y="164846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553710" y="156464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发电厂主凝结水系统的概述</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394835" y="459549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402455" y="460248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471035" y="467931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553710" y="459549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发电厂主凝结水系统的节能和优化</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029075" y="560578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4036695" y="561276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105275" y="568960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6</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187950" y="560578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发电厂主凝结水系统的安全和环保</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612005" y="257492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4619625" y="258191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688205" y="265874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770880" y="257492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发电厂主凝结水系统的设备</a:t>
            </a:r>
            <a:endParaRPr lang="zh-CN" altLang="en-US" sz="2000" b="1">
              <a:solidFill>
                <a:schemeClr val="tx1">
                  <a:lumMod val="75000"/>
                  <a:lumOff val="25000"/>
                </a:schemeClr>
              </a:solidFill>
              <a:cs typeface="微软雅黑" panose="020b0503020204020204" charset="-122"/>
              <a:sym typeface="+mn-ea"/>
            </a:endParaRPr>
          </a:p>
        </p:txBody>
      </p:sp>
      <p:sp>
        <p:nvSpPr>
          <p:cNvPr id="1048900" name="矩形: 圆角 2"/>
          <p:cNvSpPr/>
          <p:nvPr>
            <p:custDataLst>
              <p:tags r:id="rId27"/>
            </p:custDataLst>
          </p:nvPr>
        </p:nvSpPr>
        <p:spPr>
          <a:xfrm>
            <a:off x="4612005" y="358521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4619625" y="359219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4688205" y="366903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906" name="标题"/>
          <p:cNvSpPr txBox="1"/>
          <p:nvPr>
            <p:custDataLst>
              <p:tags r:id="rId30"/>
            </p:custDataLst>
          </p:nvPr>
        </p:nvSpPr>
        <p:spPr>
          <a:xfrm>
            <a:off x="5770880" y="358521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发电厂主凝结水系统的运行和维护</a:t>
            </a:r>
            <a:endParaRPr lang="zh-CN" altLang="en-US" sz="2000" b="1">
              <a:solidFill>
                <a:schemeClr val="tx1">
                  <a:lumMod val="75000"/>
                  <a:lumOff val="25000"/>
                </a:schemeClr>
              </a:solidFill>
              <a:cs typeface="微软雅黑" panose="020b0503020204020204" charset="-122"/>
              <a:sym typeface="+mn-ea"/>
            </a:endParaRPr>
          </a:p>
        </p:txBody>
      </p:sp>
    </p:spTree>
    <p:custDataLst>
      <p:tags r:id="rId3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54"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10" name="标题 4"/>
          <p:cNvSpPr>
            <a:spLocks noGrp="1"/>
          </p:cNvSpPr>
          <p:nvPr>
            <p:ph type="title" idx="1"/>
            <p:custDataLst>
              <p:tags r:id="rId3"/>
            </p:custDataLst>
          </p:nvPr>
        </p:nvSpPr>
        <p:spPr/>
        <p:txBody>
          <a:bodyPr/>
          <a:lstStyle/>
          <a:p>
            <a:r>
              <a:rPr lang="zh-CN" altLang="en-US"/>
              <a:t>发电厂主凝结水系统的概述</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64" name="标题 2"/>
          <p:cNvSpPr>
            <a:spLocks noGrp="1"/>
          </p:cNvSpPr>
          <p:nvPr>
            <p:ph type="title" idx="1"/>
          </p:nvPr>
        </p:nvSpPr>
        <p:spPr/>
        <p:txBody>
          <a:bodyPr/>
          <a:lstStyle/>
          <a:p>
            <a:r>
              <a:rPr lang="zh-CN" altLang="en-US"/>
              <a:t>凝结水系统的定义和作用</a:t>
            </a:r>
            <a:endParaRPr lang="zh-CN" altLang="en-US"/>
          </a:p>
        </p:txBody>
      </p:sp>
      <p:sp>
        <p:nvSpPr>
          <p:cNvPr id="104906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06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07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07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07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2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7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07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08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8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8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08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08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9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9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9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9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9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0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0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定义：凝结水系统是发电厂中用于回收和利用蒸汽冷凝水的系统。</a:t>
            </a:r>
            <a:endParaRPr lang="zh-CN" altLang="en-US" sz="1200" spc="150">
              <a:solidFill>
                <a:schemeClr val="tx1">
                  <a:lumMod val="65000"/>
                  <a:lumOff val="35000"/>
                </a:schemeClr>
              </a:solidFill>
              <a:latin typeface="+mn-ea"/>
              <a:sym typeface="+mn-ea"/>
            </a:endParaRPr>
          </a:p>
        </p:txBody>
      </p:sp>
      <p:sp>
        <p:nvSpPr>
          <p:cNvPr id="104910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减少环境污染：减少冷凝水的排放降低对环境的污染。</a:t>
            </a:r>
            <a:endParaRPr lang="zh-CN" altLang="en-US" sz="1200" spc="150">
              <a:solidFill>
                <a:schemeClr val="tx1">
                  <a:lumMod val="65000"/>
                  <a:lumOff val="35000"/>
                </a:schemeClr>
              </a:solidFill>
              <a:latin typeface="+mn-ea"/>
              <a:sym typeface="+mn-ea"/>
            </a:endParaRPr>
          </a:p>
        </p:txBody>
      </p:sp>
      <p:sp>
        <p:nvSpPr>
          <p:cNvPr id="1049106" name="正文"/>
          <p:cNvSpPr txBox="1"/>
          <p:nvPr>
            <p:custDataLst>
              <p:tags r:id="rId29"/>
            </p:custDataLst>
          </p:nvPr>
        </p:nvSpPr>
        <p:spPr>
          <a:xfrm>
            <a:off x="7890265" y="2538063"/>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提高锅炉效率：通过回收冷凝水提高锅炉的热效率降低能耗。</a:t>
            </a:r>
            <a:endParaRPr lang="zh-CN" altLang="en-US" sz="1200" spc="150">
              <a:solidFill>
                <a:schemeClr val="tx1">
                  <a:lumMod val="65000"/>
                  <a:lumOff val="35000"/>
                </a:schemeClr>
              </a:solidFill>
              <a:latin typeface="+mn-ea"/>
              <a:sym typeface="+mn-ea"/>
            </a:endParaRPr>
          </a:p>
        </p:txBody>
      </p:sp>
      <p:sp>
        <p:nvSpPr>
          <p:cNvPr id="1049108" name="正文"/>
          <p:cNvSpPr txBox="1"/>
          <p:nvPr>
            <p:custDataLst>
              <p:tags r:id="rId30"/>
            </p:custDataLst>
          </p:nvPr>
        </p:nvSpPr>
        <p:spPr>
          <a:xfrm>
            <a:off x="2136402" y="2538063"/>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作用：提高能源利用效率减少能源消耗。</a:t>
            </a:r>
            <a:endParaRPr lang="zh-CN" altLang="en-US" sz="1200" spc="150">
              <a:solidFill>
                <a:schemeClr val="tx1">
                  <a:lumMod val="65000"/>
                  <a:lumOff val="35000"/>
                </a:schemeClr>
              </a:solidFill>
              <a:latin typeface="+mn-ea"/>
              <a:sym typeface="+mn-ea"/>
            </a:endParaRPr>
          </a:p>
        </p:txBody>
      </p:sp>
      <p:sp>
        <p:nvSpPr>
          <p:cNvPr id="1049110" name="正文"/>
          <p:cNvSpPr txBox="1"/>
          <p:nvPr>
            <p:custDataLst>
              <p:tags r:id="rId31"/>
            </p:custDataLst>
          </p:nvPr>
        </p:nvSpPr>
        <p:spPr>
          <a:xfrm>
            <a:off x="5013987"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回收冷凝水：将蒸汽冷凝水回收用于锅炉补水或工艺用水。</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56" name="标题 2"/>
          <p:cNvSpPr>
            <a:spLocks noGrp="1"/>
          </p:cNvSpPr>
          <p:nvPr>
            <p:ph type="title" idx="1"/>
          </p:nvPr>
        </p:nvSpPr>
        <p:spPr/>
        <p:txBody>
          <a:bodyPr/>
          <a:lstStyle/>
          <a:p>
            <a:r>
              <a:rPr lang="zh-CN" altLang="en-US"/>
              <a:t>凝结水系统的组成和流程</a:t>
            </a:r>
            <a:endParaRPr lang="zh-CN" altLang="en-US"/>
          </a:p>
        </p:txBody>
      </p:sp>
      <p:sp>
        <p:nvSpPr>
          <p:cNvPr id="1049158" name="矩形 31"/>
          <p:cNvSpPr/>
          <p:nvPr>
            <p:custDataLst>
              <p:tags r:id="rId2"/>
            </p:custDataLst>
          </p:nvPr>
        </p:nvSpPr>
        <p:spPr>
          <a:xfrm>
            <a:off x="3844518" y="1490400"/>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凝结水泵：将凝结水从低压区输送到高压区</a:t>
            </a:r>
            <a:endParaRPr lang="zh-CN" altLang="en-US" sz="1200" spc="150">
              <a:solidFill>
                <a:schemeClr val="tx1">
                  <a:lumMod val="65000"/>
                  <a:lumOff val="35000"/>
                </a:schemeClr>
              </a:solidFill>
              <a:latin typeface="+mn-ea"/>
              <a:sym typeface="+mn-ea"/>
            </a:endParaRPr>
          </a:p>
        </p:txBody>
      </p:sp>
      <p:sp>
        <p:nvSpPr>
          <p:cNvPr id="1049160" name="矩形 4"/>
          <p:cNvSpPr/>
          <p:nvPr>
            <p:custDataLst>
              <p:tags r:id="rId3"/>
            </p:custDataLst>
          </p:nvPr>
        </p:nvSpPr>
        <p:spPr>
          <a:xfrm>
            <a:off x="3844518" y="2303526"/>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凝结水箱：储存凝结水调节水量和水压</a:t>
            </a:r>
            <a:endParaRPr lang="zh-CN" altLang="en-US" sz="1200" spc="150">
              <a:solidFill>
                <a:schemeClr val="tx1">
                  <a:lumMod val="65000"/>
                  <a:lumOff val="35000"/>
                </a:schemeClr>
              </a:solidFill>
              <a:latin typeface="+mn-ea"/>
              <a:sym typeface="+mn-ea"/>
            </a:endParaRPr>
          </a:p>
        </p:txBody>
      </p:sp>
      <p:sp>
        <p:nvSpPr>
          <p:cNvPr id="1049162" name="矩形 5"/>
          <p:cNvSpPr/>
          <p:nvPr>
            <p:custDataLst>
              <p:tags r:id="rId4"/>
            </p:custDataLst>
          </p:nvPr>
        </p:nvSpPr>
        <p:spPr>
          <a:xfrm>
            <a:off x="3844518" y="3116653"/>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凝结水冷却器：冷却凝结水降低温度</a:t>
            </a:r>
            <a:endParaRPr lang="zh-CN" altLang="en-US" sz="1200" spc="150">
              <a:solidFill>
                <a:schemeClr val="tx1">
                  <a:lumMod val="65000"/>
                  <a:lumOff val="35000"/>
                </a:schemeClr>
              </a:solidFill>
              <a:latin typeface="+mn-ea"/>
              <a:sym typeface="+mn-ea"/>
            </a:endParaRPr>
          </a:p>
        </p:txBody>
      </p:sp>
      <p:sp>
        <p:nvSpPr>
          <p:cNvPr id="1049164" name="矩形 7"/>
          <p:cNvSpPr/>
          <p:nvPr>
            <p:custDataLst>
              <p:tags r:id="rId5"/>
            </p:custDataLst>
          </p:nvPr>
        </p:nvSpPr>
        <p:spPr>
          <a:xfrm>
            <a:off x="3844518" y="3929779"/>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凝结水过滤器：去除凝结水中的杂质保证水质</a:t>
            </a:r>
            <a:endParaRPr lang="zh-CN" altLang="en-US" sz="1200" spc="150">
              <a:solidFill>
                <a:schemeClr val="tx1">
                  <a:lumMod val="65000"/>
                  <a:lumOff val="35000"/>
                </a:schemeClr>
              </a:solidFill>
              <a:latin typeface="+mn-ea"/>
              <a:sym typeface="+mn-ea"/>
            </a:endParaRPr>
          </a:p>
        </p:txBody>
      </p:sp>
      <p:sp>
        <p:nvSpPr>
          <p:cNvPr id="1049166" name="矩形 3"/>
          <p:cNvSpPr/>
          <p:nvPr>
            <p:custDataLst>
              <p:tags r:id="rId6"/>
            </p:custDataLst>
          </p:nvPr>
        </p:nvSpPr>
        <p:spPr>
          <a:xfrm>
            <a:off x="3844518" y="4742905"/>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凝结水输送管道：将凝结水输送到各用水点</a:t>
            </a:r>
            <a:endParaRPr lang="zh-CN" altLang="en-US" sz="1200" spc="150">
              <a:solidFill>
                <a:schemeClr val="tx1">
                  <a:lumMod val="65000"/>
                  <a:lumOff val="35000"/>
                </a:schemeClr>
              </a:solidFill>
              <a:latin typeface="+mn-ea"/>
              <a:sym typeface="+mn-ea"/>
            </a:endParaRPr>
          </a:p>
        </p:txBody>
      </p:sp>
      <p:sp>
        <p:nvSpPr>
          <p:cNvPr id="1049168" name="矩形 6"/>
          <p:cNvSpPr/>
          <p:nvPr>
            <p:custDataLst>
              <p:tags r:id="rId7"/>
            </p:custDataLst>
          </p:nvPr>
        </p:nvSpPr>
        <p:spPr>
          <a:xfrm>
            <a:off x="3844518" y="5556032"/>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凝结水控制系统：监控和调节凝结水系统的运行状态</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14"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216" name="标题 4"/>
          <p:cNvSpPr>
            <a:spLocks noGrp="1"/>
          </p:cNvSpPr>
          <p:nvPr>
            <p:ph type="title" idx="1"/>
            <p:custDataLst>
              <p:tags r:id="rId3"/>
            </p:custDataLst>
          </p:nvPr>
        </p:nvSpPr>
        <p:spPr/>
        <p:txBody>
          <a:bodyPr/>
          <a:lstStyle/>
          <a:p>
            <a:r>
              <a:rPr lang="zh-CN" altLang="en-US"/>
              <a:t>发电厂主凝结水系统的设备</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70" name="标题 2"/>
          <p:cNvSpPr>
            <a:spLocks noGrp="1"/>
          </p:cNvSpPr>
          <p:nvPr>
            <p:ph type="title" idx="1"/>
          </p:nvPr>
        </p:nvSpPr>
        <p:spPr/>
        <p:txBody>
          <a:bodyPr/>
          <a:lstStyle/>
          <a:p>
            <a:r>
              <a:rPr lang="zh-CN" altLang="en-US"/>
              <a:t>凝汽器</a:t>
            </a:r>
            <a:endParaRPr lang="zh-CN" altLang="en-US"/>
          </a:p>
        </p:txBody>
      </p:sp>
      <p:sp>
        <p:nvSpPr>
          <p:cNvPr id="1049272"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74"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7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78"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8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82"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84"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86"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8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工作原理：蒸汽在管束内流动冷却水在管外流动蒸汽冷凝成水热量传递给冷却水</a:t>
            </a:r>
            <a:endParaRPr lang="zh-CN" altLang="en-US" sz="2400">
              <a:latin typeface="+mn-ea"/>
              <a:ea typeface="+mn-ea"/>
            </a:endParaRPr>
          </a:p>
        </p:txBody>
      </p:sp>
      <p:sp>
        <p:nvSpPr>
          <p:cNvPr id="1049290"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应用：广泛应用于火力发电厂、核电站等发电厂主凝结水系统中</a:t>
            </a:r>
            <a:endParaRPr lang="zh-CN" altLang="en-US" sz="2400">
              <a:latin typeface="+mn-ea"/>
              <a:ea typeface="+mn-ea"/>
            </a:endParaRPr>
          </a:p>
        </p:txBody>
      </p:sp>
      <p:sp>
        <p:nvSpPr>
          <p:cNvPr id="1049292"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作用：将汽轮机排出的蒸汽冷凝成水回收热量</a:t>
            </a:r>
            <a:endParaRPr lang="zh-CN" altLang="en-US" sz="2400">
              <a:latin typeface="+mn-ea"/>
              <a:ea typeface="+mn-ea"/>
            </a:endParaRPr>
          </a:p>
        </p:txBody>
      </p:sp>
      <p:sp>
        <p:nvSpPr>
          <p:cNvPr id="1049294"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结构：主要由壳体、管束、冷却水管、冷凝水出口等组成</a:t>
            </a:r>
            <a:endParaRPr lang="zh-CN" altLang="en-US" sz="2400">
              <a:latin typeface="+mn-ea"/>
              <a:ea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40" name="标题 2"/>
          <p:cNvSpPr>
            <a:spLocks noGrp="1"/>
          </p:cNvSpPr>
          <p:nvPr>
            <p:ph type="title" idx="1"/>
          </p:nvPr>
        </p:nvSpPr>
        <p:spPr/>
        <p:txBody>
          <a:bodyPr/>
          <a:lstStyle/>
          <a:p>
            <a:r>
              <a:rPr lang="zh-CN" altLang="en-US"/>
              <a:t>凝结水泵</a:t>
            </a:r>
            <a:endParaRPr lang="zh-CN" altLang="en-US"/>
          </a:p>
        </p:txBody>
      </p:sp>
      <p:sp>
        <p:nvSpPr>
          <p:cNvPr id="1049342"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44"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46"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功能：将凝结水从低压区输送到高压区</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348"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50"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52"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结构：包括泵体、叶轮、轴、轴承等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354"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56"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58"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工作原理：通过叶轮的旋转将凝结水从低压区输送到高压区</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360"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62"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64" name="TextBox 2"/>
          <p:cNvSpPr txBox="1"/>
          <p:nvPr>
            <p:custDataLst>
              <p:tags r:id="rId13"/>
            </p:custDataLst>
          </p:nvPr>
        </p:nvSpPr>
        <p:spPr>
          <a:xfrm>
            <a:off x="914446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应用：广泛应用于发电厂、化工厂等需要输送凝结水的场合</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10" name="标题 2"/>
          <p:cNvSpPr>
            <a:spLocks noGrp="1"/>
          </p:cNvSpPr>
          <p:nvPr>
            <p:ph type="title" idx="1"/>
          </p:nvPr>
        </p:nvSpPr>
        <p:spPr/>
        <p:txBody>
          <a:bodyPr/>
          <a:lstStyle/>
          <a:p>
            <a:r>
              <a:rPr lang="zh-CN" altLang="en-US"/>
              <a:t>轴封加热器</a:t>
            </a:r>
            <a:endParaRPr lang="zh-CN" altLang="en-US"/>
          </a:p>
        </p:txBody>
      </p:sp>
      <p:sp>
        <p:nvSpPr>
          <p:cNvPr id="1049412"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作用：防止蒸汽泄漏提高蒸汽利用率</a:t>
            </a:r>
            <a:endParaRPr lang="zh-CN" altLang="en-US" sz="1200" spc="150">
              <a:solidFill>
                <a:schemeClr val="tx1">
                  <a:lumMod val="65000"/>
                  <a:lumOff val="35000"/>
                </a:schemeClr>
              </a:solidFill>
              <a:latin typeface="+mn-ea"/>
              <a:sym typeface="+mn-ea"/>
            </a:endParaRPr>
          </a:p>
        </p:txBody>
      </p:sp>
      <p:sp>
        <p:nvSpPr>
          <p:cNvPr id="1049414"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结构：由壳体、管束、轴封等组成</a:t>
            </a:r>
            <a:endParaRPr lang="zh-CN" altLang="en-US" sz="1200" spc="150">
              <a:solidFill>
                <a:schemeClr val="tx1">
                  <a:lumMod val="65000"/>
                  <a:lumOff val="35000"/>
                </a:schemeClr>
              </a:solidFill>
              <a:latin typeface="+mn-ea"/>
              <a:sym typeface="+mn-ea"/>
            </a:endParaRPr>
          </a:p>
        </p:txBody>
      </p:sp>
      <p:sp>
        <p:nvSpPr>
          <p:cNvPr id="1049416"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工作原理：通过蒸汽加热使轴封温度升高防止蒸汽泄漏</a:t>
            </a:r>
            <a:endParaRPr lang="zh-CN" altLang="en-US" sz="1200" spc="150">
              <a:solidFill>
                <a:schemeClr val="tx1">
                  <a:lumMod val="65000"/>
                  <a:lumOff val="35000"/>
                </a:schemeClr>
              </a:solidFill>
              <a:latin typeface="+mn-ea"/>
              <a:sym typeface="+mn-ea"/>
            </a:endParaRPr>
          </a:p>
        </p:txBody>
      </p:sp>
      <p:sp>
        <p:nvSpPr>
          <p:cNvPr id="1049418"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应用：广泛应用于发电厂主凝结水系统中提高系统效率和可靠性。</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64" name="标题 2"/>
          <p:cNvSpPr>
            <a:spLocks noGrp="1"/>
          </p:cNvSpPr>
          <p:nvPr>
            <p:ph type="title" idx="1"/>
          </p:nvPr>
        </p:nvSpPr>
        <p:spPr/>
        <p:txBody>
          <a:bodyPr/>
          <a:lstStyle/>
          <a:p>
            <a:r>
              <a:rPr lang="zh-CN" altLang="en-US"/>
              <a:t>低压加热器</a:t>
            </a:r>
            <a:endParaRPr lang="zh-CN" altLang="en-US"/>
          </a:p>
        </p:txBody>
      </p:sp>
      <p:sp>
        <p:nvSpPr>
          <p:cNvPr id="104946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功能：提高凝结水温度降低汽轮机背压</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48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工作原理：利用汽轮机抽汽加热凝结水提高凝结水温度</a:t>
            </a:r>
            <a:endParaRPr sz="2000" err="1">
              <a:solidFill>
                <a:schemeClr val="tx1">
                  <a:lumMod val="75000"/>
                  <a:lumOff val="25000"/>
                </a:schemeClr>
              </a:solidFill>
              <a:latin typeface="+mn-ea"/>
              <a:ea typeface="+mn-ea"/>
              <a:cs typeface="+mn-ea"/>
              <a:sym typeface="+mn-lt"/>
            </a:endParaRPr>
          </a:p>
        </p:txBody>
      </p:sp>
      <p:sp>
        <p:nvSpPr>
          <p:cNvPr id="104948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49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应用：广泛应用于火力发电厂、核电站等各类发电厂</a:t>
            </a:r>
            <a:endParaRPr sz="2000" err="1">
              <a:solidFill>
                <a:schemeClr val="tx1">
                  <a:lumMod val="75000"/>
                  <a:lumOff val="25000"/>
                </a:schemeClr>
              </a:solidFill>
              <a:latin typeface="+mn-ea"/>
              <a:ea typeface="+mn-ea"/>
              <a:cs typeface="+mn-ea"/>
              <a:sym typeface="+mn-lt"/>
            </a:endParaRPr>
          </a:p>
        </p:txBody>
      </p:sp>
      <p:sp>
        <p:nvSpPr>
          <p:cNvPr id="10495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结构：由壳体、管束、管板、封头、支撑等组成</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50" name="标题 2"/>
          <p:cNvSpPr>
            <a:spLocks noGrp="1"/>
          </p:cNvSpPr>
          <p:nvPr>
            <p:ph type="title" idx="1"/>
          </p:nvPr>
        </p:nvSpPr>
        <p:spPr/>
        <p:txBody>
          <a:bodyPr/>
          <a:lstStyle/>
          <a:p>
            <a:r>
              <a:rPr lang="zh-CN" altLang="en-US"/>
              <a:t>高压加热器</a:t>
            </a:r>
            <a:endParaRPr lang="zh-CN" altLang="en-US"/>
          </a:p>
        </p:txBody>
      </p:sp>
      <p:sp>
        <p:nvSpPr>
          <p:cNvPr id="1049552"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54"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56"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58"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60"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3"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62"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64"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66"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5"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68"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7"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9"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70"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72"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74"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51"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76"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53"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78"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55"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80"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82"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84"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86"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88"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功能：提高凝结水温度提高发电效率</a:t>
            </a:r>
            <a:endParaRPr lang="zh-CN" altLang="en-US" sz="1200" spc="150">
              <a:solidFill>
                <a:schemeClr val="tx1">
                  <a:lumMod val="65000"/>
                  <a:lumOff val="35000"/>
                </a:schemeClr>
              </a:solidFill>
              <a:latin typeface="+mn-ea"/>
              <a:sym typeface="+mn-ea"/>
            </a:endParaRPr>
          </a:p>
        </p:txBody>
      </p:sp>
      <p:sp>
        <p:nvSpPr>
          <p:cNvPr id="1049590"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应用：广泛应用于火力发电厂、核电站等</a:t>
            </a:r>
            <a:endParaRPr lang="zh-CN" altLang="en-US" sz="1200" spc="150">
              <a:solidFill>
                <a:schemeClr val="tx1">
                  <a:lumMod val="65000"/>
                  <a:lumOff val="35000"/>
                </a:schemeClr>
              </a:solidFill>
              <a:latin typeface="+mn-ea"/>
              <a:sym typeface="+mn-ea"/>
            </a:endParaRPr>
          </a:p>
        </p:txBody>
      </p:sp>
      <p:sp>
        <p:nvSpPr>
          <p:cNvPr id="104959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工作原理：利用蒸汽加热凝结水提高水温</a:t>
            </a:r>
            <a:endParaRPr lang="zh-CN" altLang="en-US" sz="1200" spc="150">
              <a:solidFill>
                <a:schemeClr val="tx1">
                  <a:lumMod val="65000"/>
                  <a:lumOff val="35000"/>
                </a:schemeClr>
              </a:solidFill>
              <a:latin typeface="+mn-ea"/>
              <a:sym typeface="+mn-ea"/>
            </a:endParaRPr>
          </a:p>
        </p:txBody>
      </p:sp>
      <p:sp>
        <p:nvSpPr>
          <p:cNvPr id="1049594"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结构：由壳体、管束、管板等组成</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https://d.book118.com/838060074130006033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1"/>
  <p:tag name="KSO_WM_UNIT_INDEX" val="1_1"/>
  <p:tag name="KSO_WM_UNIT_LAYERLEVEL" val="1_1"/>
  <p:tag name="KSO_WM_UNIT_TYPE" val="l_i"/>
</p:tagLst>
</file>

<file path=ppt/tags/tag1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2"/>
  <p:tag name="KSO_WM_UNIT_INDEX" val="1_2"/>
  <p:tag name="KSO_WM_UNIT_LAYERLEVEL" val="1_1"/>
  <p:tag name="KSO_WM_UNIT_LINE_FORE_SCHEMECOLOR_INDEX" val="5"/>
  <p:tag name="KSO_WM_UNIT_TYPE" val="l_i"/>
</p:tagLst>
</file>

<file path=ppt/tags/tag1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3"/>
  <p:tag name="KSO_WM_UNIT_INDEX" val="1_3"/>
  <p:tag name="KSO_WM_UNIT_LAYERLEVEL" val="1_1"/>
  <p:tag name="KSO_WM_UNIT_TYPE" val="l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4"/>
  <p:tag name="KSO_WM_UNIT_INDEX" val="1_4"/>
  <p:tag name="KSO_WM_UNIT_LAYERLEVEL" val="1_1"/>
  <p:tag name="KSO_WM_UNIT_LINE_FORE_SCHEMECOLOR_INDEX" val="5"/>
  <p:tag name="KSO_WM_UNIT_TYPE" val="l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5"/>
  <p:tag name="KSO_WM_UNIT_INDEX" val="1_5"/>
  <p:tag name="KSO_WM_UNIT_LAYERLEVEL" val="1_1"/>
  <p:tag name="KSO_WM_UNIT_TYPE" val="l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6"/>
  <p:tag name="KSO_WM_UNIT_INDEX" val="1_6"/>
  <p:tag name="KSO_WM_UNIT_LAYERLEVEL" val="1_1"/>
  <p:tag name="KSO_WM_UNIT_TYPE" val="l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7"/>
  <p:tag name="KSO_WM_UNIT_INDEX" val="1_7"/>
  <p:tag name="KSO_WM_UNIT_LAYERLEVEL" val="1_1"/>
  <p:tag name="KSO_WM_UNIT_LINE_FORE_SCHEMECOLOR_INDEX" val="5"/>
  <p:tag name="KSO_WM_UNIT_TYPE" val="l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8"/>
  <p:tag name="KSO_WM_UNIT_INDEX" val="1_8"/>
  <p:tag name="KSO_WM_UNIT_LAYERLEVEL" val="1_1"/>
  <p:tag name="KSO_WM_UNIT_LINE_FORE_SCHEMECOLOR_INDEX" val="5"/>
  <p:tag name="KSO_WM_UNIT_TYPE" val="l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9"/>
  <p:tag name="KSO_WM_UNIT_INDEX" val="1_9"/>
  <p:tag name="KSO_WM_UNIT_LAYERLEVEL" val="1_1"/>
  <p:tag name="KSO_WM_UNIT_LINE_FORE_SCHEMECOLOR_INDEX" val="5"/>
  <p:tag name="KSO_WM_UNIT_TYPE" val="l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0"/>
  <p:tag name="KSO_WM_UNIT_INDEX" val="1_10"/>
  <p:tag name="KSO_WM_UNIT_LAYERLEVEL" val="1_1"/>
  <p:tag name="KSO_WM_UNIT_TYPE" val="l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11"/>
  <p:tag name="KSO_WM_UNIT_INDEX" val="1_11"/>
  <p:tag name="KSO_WM_UNIT_LAYERLEVEL" val="1_1"/>
  <p:tag name="KSO_WM_UNIT_LINE_FORE_SCHEMECOLOR_INDEX" val="5"/>
  <p:tag name="KSO_WM_UNIT_TYPE" val="l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2"/>
  <p:tag name="KSO_WM_UNIT_INDEX" val="1_12"/>
  <p:tag name="KSO_WM_UNIT_LAYERLEVEL" val="1_1"/>
  <p:tag name="KSO_WM_UNIT_TYPE" val="l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3"/>
  <p:tag name="KSO_WM_UNIT_INDEX" val="1_13"/>
  <p:tag name="KSO_WM_UNIT_LAYERLEVEL" val="1_1"/>
  <p:tag name="KSO_WM_UNIT_TYPE" val="l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4"/>
  <p:tag name="KSO_WM_UNIT_INDEX" val="1_14"/>
  <p:tag name="KSO_WM_UNIT_LAYERLEVEL" val="1_1"/>
  <p:tag name="KSO_WM_UNIT_LINE_FORE_SCHEMECOLOR_INDEX" val="5"/>
  <p:tag name="KSO_WM_UNIT_TYPE" val="l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15"/>
  <p:tag name="KSO_WM_UNIT_INDEX" val="1_15"/>
  <p:tag name="KSO_WM_UNIT_LAYERLEVEL" val="1_1"/>
  <p:tag name="KSO_WM_UNIT_LINE_FORE_SCHEMECOLOR_INDEX" val="5"/>
  <p:tag name="KSO_WM_UNIT_TYPE" val="l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6"/>
  <p:tag name="KSO_WM_UNIT_INDEX" val="1_16"/>
  <p:tag name="KSO_WM_UNIT_LAYERLEVEL" val="1_1"/>
  <p:tag name="KSO_WM_UNIT_LINE_FORE_SCHEMECOLOR_INDEX" val="5"/>
  <p:tag name="KSO_WM_UNIT_TYPE" val="l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7"/>
  <p:tag name="KSO_WM_UNIT_INDEX" val="1_17"/>
  <p:tag name="KSO_WM_UNIT_LAYERLEVEL" val="1_1"/>
  <p:tag name="KSO_WM_UNIT_TYPE" val="l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18"/>
  <p:tag name="KSO_WM_UNIT_INDEX" val="1_18"/>
  <p:tag name="KSO_WM_UNIT_LAYERLEVEL" val="1_1"/>
  <p:tag name="KSO_WM_UNIT_LINE_FORE_SCHEMECOLOR_INDEX" val="5"/>
  <p:tag name="KSO_WM_UNIT_TYPE" val="l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9"/>
  <p:tag name="KSO_WM_UNIT_INDEX" val="1_19"/>
  <p:tag name="KSO_WM_UNIT_LAYERLEVEL" val="1_1"/>
  <p:tag name="KSO_WM_UNIT_TYPE" val="l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20"/>
  <p:tag name="KSO_WM_UNIT_INDEX" val="1_20"/>
  <p:tag name="KSO_WM_UNIT_LAYERLEVEL" val="1_1"/>
  <p:tag name="KSO_WM_UNIT_LINE_FORE_SCHEMECOLOR_INDEX" val="5"/>
  <p:tag name="KSO_WM_UNIT_TYPE" val="l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21"/>
  <p:tag name="KSO_WM_UNIT_INDEX" val="1_21"/>
  <p:tag name="KSO_WM_UNIT_LAYERLEVEL" val="1_1"/>
  <p:tag name="KSO_WM_UNIT_TYPE" val="l_i"/>
</p:tagLst>
</file>

<file path=ppt/tags/tag15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22"/>
  <p:tag name="KSO_WM_UNIT_INDEX" val="1_22"/>
  <p:tag name="KSO_WM_UNIT_LAYERLEVEL" val="1_1"/>
  <p:tag name="KSO_WM_UNIT_TYPE" val="l_i"/>
</p:tagLst>
</file>

<file path=ppt/tags/tag15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23"/>
  <p:tag name="KSO_WM_UNIT_INDEX" val="1_23"/>
  <p:tag name="KSO_WM_UNIT_LAYERLEVEL" val="1_1"/>
  <p:tag name="KSO_WM_UNIT_TYPE" val="l_i"/>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24"/>
  <p:tag name="KSO_WM_UNIT_INDEX" val="1_24"/>
  <p:tag name="KSO_WM_UNIT_LAYERLEVEL" val="1_1"/>
  <p:tag name="KSO_WM_UNIT_TYPE" val="l_i"/>
</p:tagLst>
</file>

<file path=ppt/tags/tag15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25"/>
  <p:tag name="KSO_WM_UNIT_INDEX" val="1_25"/>
  <p:tag name="KSO_WM_UNIT_LAYERLEVEL" val="1_1"/>
  <p:tag name="KSO_WM_UNIT_TYPE" val="l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h_f*1_5_1"/>
  <p:tag name="KSO_WM_UNIT_INDEX" val="1_5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6_1"/>
  <p:tag name="KSO_WM_UNIT_INDEX" val="1_6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7.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16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69.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3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4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4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4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13</vt:i4>
      </vt:variant>
    </vt:vector>
  </HeadingPairs>
  <TitlesOfParts>
    <vt:vector baseType="lpstr" size="20">
      <vt:lpstr>Arial</vt:lpstr>
      <vt:lpstr>Calibri</vt:lpstr>
      <vt:lpstr>微软雅黑</vt:lpstr>
      <vt:lpstr>Wingdings</vt:lpstr>
      <vt:lpstr>Calibri Light</vt:lpstr>
      <vt:lpstr>宋体</vt:lpstr>
      <vt:lpstr>Office Theme</vt:lpstr>
      <vt:lpstr>发电厂主凝结水系统</vt:lpstr>
      <vt:lpstr>目录</vt:lpstr>
      <vt:lpstr>单击添加章节标题</vt:lpstr>
      <vt:lpstr>发电厂主凝结水系统的概述</vt:lpstr>
      <vt:lpstr>凝结水系统的定义和作用</vt:lpstr>
      <vt:lpstr>凝结水系统的组成和流程</vt:lpstr>
      <vt:lpstr>发电厂主凝结水系统的设备</vt:lpstr>
      <vt:lpstr>凝汽器</vt:lpstr>
      <vt:lpstr>凝结水泵</vt:lpstr>
      <vt:lpstr>轴封加热器</vt:lpstr>
      <vt:lpstr>低压加热器</vt:lpstr>
      <vt:lpstr>高压加热器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2024-09-11T23:00:06.012</cp:lastPrinted>
  <dcterms:created xsi:type="dcterms:W3CDTF">2024-09-11T15:00:06Z</dcterms:created>
  <dcterms:modified xsi:type="dcterms:W3CDTF">2024-09-11T15:00:08Z</dcterms:modified>
</cp:coreProperties>
</file>