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BGFUJJ+BMQFDR+MicrosoftYaHei-Bold"/>
      <p:regular r:id="rId16"/>
    </p:embeddedFont>
    <p:embeddedFont>
      <p:font typeface="SFHGEN+EIWUVB+MicrosoftYaHei"/>
      <p:regular r:id="rId17"/>
    </p:embeddedFont>
    <p:embeddedFont>
      <p:font typeface="GHDSBG+MS-UIGothic"/>
      <p:regular r:id="rId18"/>
    </p:embeddedFont>
    <p:embeddedFont>
      <p:font typeface="KHCSEM+UAMFMR+ArialMT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302A0-F446-43D2-96D6-87CF93E88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18B0D-B046-4326-AF93-797680750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A9784-3055-4E3F-ADF4-D514FAD76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03EDE-F5F3-4007-9D63-C215FA9F7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30EB6-7661-47A7-B5EB-96CF627AE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D84B0-00BB-4A7D-BCC1-936CD83F2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649AE-C09C-44E8-8282-386DB4AFD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09E4B-F88E-4CC0-BEFC-B28E1938D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BB402-64BA-4CD2-9246-687F10A18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79BE7-4B7B-462A-B01F-8F8C29F8C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10915-59CB-4755-BC09-8ABB9520B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0003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FHGEN+EIWUVB+MicrosoftYaHei"/>
                <a:cs typeface="SFHGEN+EIWUVB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788162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GHDSBG+MS-UIGothic"/>
                <a:cs typeface="GHDSBG+MS-UIGothic"/>
              </a:rPr>
              <a:t>病理学</a:t>
            </a:r>
            <a:r>
              <a:rPr sz="4950" spc="23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131516"/>
                </a:solidFill>
                <a:latin typeface="GHDSBG+MS-UIGothic"/>
                <a:cs typeface="GHDSBG+MS-UIGothic"/>
              </a:rPr>
              <a:t>呼吸系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统</a:t>
            </a:r>
            <a:r>
              <a:rPr sz="4950">
                <a:solidFill>
                  <a:srgbClr val="131516"/>
                </a:solidFill>
                <a:latin typeface="GHDSBG+MS-UIGothic"/>
                <a:cs typeface="GHDSBG+MS-UIGothic"/>
              </a:rPr>
              <a:t>疾病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GHDSBG+MS-UIGothic"/>
                <a:cs typeface="GHDSBG+MS-UIGothic"/>
              </a:rPr>
              <a:t>肺炎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131516"/>
                </a:solidFill>
                <a:latin typeface="GHDSBG+MS-UIGothic"/>
                <a:cs typeface="GHDSBG+MS-UIGothic"/>
              </a:rPr>
              <a:t>理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GHDSBG+MS-UIGothic"/>
                <a:cs typeface="GHDSB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KHCSEM+UAMFMR+ArialMT"/>
                <a:cs typeface="KHCSEM+UAMFMR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肺炎概述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1908365"/>
            <a:ext cx="3738821" cy="23210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KHCSEM+UAMFMR+ArialMT"/>
                <a:cs typeface="KHCSEM+UAMFMR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肺炎的病理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KHCSEM+UAMFMR+ArialMT"/>
                <a:cs typeface="KHCSEM+UAMFMR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肺炎的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断与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鉴别诊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断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KHCSEM+UAMFMR+ArialMT"/>
                <a:cs typeface="KHCSEM+UAMFMR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肺炎的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理与治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KHCSEM+UAMFMR+ArialMT"/>
                <a:cs typeface="KHCSEM+UAMFMR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肺炎的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131516"/>
                </a:solidFill>
                <a:latin typeface="GHDSBG+MS-UIGothic"/>
                <a:cs typeface="GHDSBG+MS-UIGothic"/>
              </a:rPr>
              <a:t>防与康复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FHGEN+EIWUVB+MicrosoftYaHei"/>
                <a:cs typeface="SFHGEN+EIWUVB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GHDSBG+MS-UIGothic"/>
                <a:cs typeface="GHDSBG+MS-UIGothic"/>
              </a:rPr>
              <a:t>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HDSBG+MS-UIGothic"/>
                <a:cs typeface="GHDSBG+MS-UIGothic"/>
              </a:rPr>
              <a:t>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283F2"/>
                </a:solidFill>
                <a:latin typeface="GHDSBG+MS-UIGothic"/>
                <a:cs typeface="GHDSBG+MS-UIGothic"/>
              </a:rPr>
              <a:t>与分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GHDSBG+MS-UIGothic"/>
                <a:cs typeface="GHDSBG+MS-UIGothic"/>
              </a:rPr>
              <a:t>定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DSBG+MS-UIGothic"/>
                <a:cs typeface="GHDSBG+MS-UIGothic"/>
              </a:rPr>
              <a:t>肺炎是指肺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实质</a:t>
            </a:r>
            <a:r>
              <a:rPr sz="1350">
                <a:solidFill>
                  <a:srgbClr val="000000"/>
                </a:solidFill>
                <a:latin typeface="GHDSBG+MS-UIGothic"/>
                <a:cs typeface="GHDSBG+MS-UIGothic"/>
              </a:rPr>
              <a:t>的炎症，通常由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GHDSBG+MS-UIGothic"/>
                <a:cs typeface="GHDSBG+MS-UIGothic"/>
              </a:rPr>
              <a:t>菌、病毒或其他微生物引起。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GHDSBG+MS-UIGothic"/>
                <a:cs typeface="GHDSBG+MS-UIGothic"/>
              </a:rPr>
              <a:t>分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2787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DSBG+MS-UIGothic"/>
                <a:cs typeface="GHDSBG+MS-UIGothic"/>
              </a:rPr>
              <a:t>根据病因、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GHDSBG+MS-UIGothic"/>
                <a:cs typeface="GHDSBG+MS-UIGothic"/>
              </a:rPr>
              <a:t>病部位、病程等因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HDSBG+MS-UIGothic"/>
                <a:cs typeface="GHDSBG+MS-UIGothic"/>
              </a:rPr>
              <a:t>素，肺炎有多种分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GHDSBG+MS-UIGothic"/>
                <a:cs typeface="GHDSBG+MS-UIGothic"/>
              </a:rPr>
              <a:t>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283F2"/>
                </a:solidFill>
                <a:latin typeface="GHDSBG+MS-UIGothic"/>
                <a:cs typeface="GHDSBG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GFUJJ+BMQFDR+MicrosoftYaHei-Bold"/>
                <a:cs typeface="BGFUJJ+BMQFD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GFUJJ+BMQFDR+MicrosoftYaHei-Bold"/>
                <a:cs typeface="BGFUJJ+BMQFD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GFUJJ+BMQFDR+MicrosoftYaHei-Bold"/>
                <a:cs typeface="BGFUJJ+BMQFD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GHDSBG+MS-UIGothic"/>
                <a:cs typeface="GHDSBG+MS-UIGothic"/>
              </a:rPr>
              <a:t>感染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GHDSBG+MS-UIGothic"/>
                <a:cs typeface="GHDSBG+MS-UIGothic"/>
              </a:rPr>
              <a:t>免疫反</a:t>
            </a:r>
            <a:r>
              <a:rPr sz="2000">
                <a:solidFill>
                  <a:srgbClr val="4283F2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GHDSBG+MS-UIGothic"/>
                <a:cs typeface="GHDSBG+MS-UIGothic"/>
              </a:rPr>
              <a:t>并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4283F2"/>
                </a:solidFill>
                <a:latin typeface="GHDSBG+MS-UIGothic"/>
                <a:cs typeface="GHDSBG+MS-UIGothic"/>
              </a:rPr>
              <a:t>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肺炎通常由感染引起，病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原体通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呼吸道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入肺部，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在抵抗病原体入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侵的同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，也可能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肺炎可能引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其他并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症，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如心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疾病、感染性休克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4283F2"/>
                </a:solidFill>
                <a:latin typeface="GHDSBG+MS-UIGothic"/>
                <a:cs typeface="GHDSBG+MS-UIGothic"/>
              </a:rPr>
              <a:t>床表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GHDSBG+MS-UIGothic"/>
                <a:cs typeface="GHDSBG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GHDSBG+MS-UIGothic"/>
                <a:cs typeface="GHDSBG+MS-UIGothic"/>
              </a:rPr>
              <a:t>体征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GHDSBG+MS-UIGothic"/>
                <a:cs typeface="GHDSBG+MS-UIGothic"/>
              </a:rPr>
              <a:t>病程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18926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、咳嗽、气促、呼吸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肺部听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闻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及湿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啰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音，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肺炎的病程因病原体和个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体差异而异，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症患者可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在数周内痊愈，重症患者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可能危及生命。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可出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绀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和三凹征。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FHGEN+EIWUVB+MicrosoftYaHei"/>
                <a:cs typeface="SFHGEN+EIWUVB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GHDSBG+MS-UIGothic"/>
                <a:cs typeface="GHDSBG+MS-UIGothic"/>
              </a:rPr>
              <a:t>肺炎的病理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变</a:t>
            </a:r>
            <a:r>
              <a:rPr sz="4500">
                <a:solidFill>
                  <a:srgbClr val="131516"/>
                </a:solidFill>
                <a:latin typeface="GHDSBG+MS-UIGothic"/>
                <a:cs typeface="GHDSBG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HDSBG+MS-UIGothic"/>
                <a:cs typeface="GHDSBG+MS-UIGothic"/>
              </a:rPr>
              <a:t>炎症反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 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HDSBG+MS-UIGothic"/>
                <a:cs typeface="GHDSBG+MS-UIGothic"/>
              </a:rPr>
              <a:t>炎症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FFFDFD"/>
                </a:solidFill>
                <a:latin typeface="GHDSBG+MS-UIGothic"/>
                <a:cs typeface="GHDSBG+MS-UIGothic"/>
              </a:rPr>
              <a:t>胞浸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HDSBG+MS-UIGothic"/>
                <a:cs typeface="GHDSBG+MS-UIGothic"/>
              </a:rPr>
              <a:t>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2000" spc="23">
                <a:solidFill>
                  <a:srgbClr val="FFFDFD"/>
                </a:solidFill>
                <a:latin typeface="GHDSBG+MS-UIGothic"/>
                <a:cs typeface="GHDSBG+MS-UIGothic"/>
              </a:rPr>
              <a:t>水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肺炎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，炎症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胞如中性粒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胞、巨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胞等会浸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到肺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中，引起炎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症反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炎症反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致肺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，使肺的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通气和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气功能受到限制。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HDSBG+MS-UIGothic"/>
                <a:cs typeface="GHDSBG+MS-UIGothic"/>
              </a:rPr>
              <a:t>血管通透性增加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肺炎会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致肺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血管的通透性增加，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使炎症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胞更容易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入肺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GHDSBG+MS-UIGothic"/>
                <a:cs typeface="GHDSB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HDSBG+MS-UIGothic"/>
                <a:cs typeface="GHDSBG+MS-UIGothic"/>
              </a:rPr>
              <a:t>肺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4283F2"/>
                </a:solidFill>
                <a:latin typeface="GHDSBG+MS-UIGothic"/>
                <a:cs typeface="GHDSBG+MS-UIGothic"/>
              </a:rPr>
              <a:t>构改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GHDSBG+MS-UIGothic"/>
                <a:cs typeface="GHDSBG+MS-UIGothic"/>
              </a:rPr>
              <a:t>肺泡壁增厚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致肺泡壁增厚，影响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氧气和二氧化碳的交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GHDSBG+MS-UIGothic"/>
                <a:cs typeface="GHDSBG+MS-UIGothic"/>
              </a:rPr>
              <a:t>肺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组织</a:t>
            </a:r>
            <a:r>
              <a:rPr sz="2300" spc="23">
                <a:solidFill>
                  <a:srgbClr val="4283F2"/>
                </a:solidFill>
                <a:latin typeface="GHDSBG+MS-UIGothic"/>
                <a:cs typeface="GHDSBG+MS-UIGothic"/>
              </a:rPr>
              <a:t>萎陷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，由于炎症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胞的浸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，会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致肺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萎陷。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GHDSBG+MS-UIGothic"/>
                <a:cs typeface="GHDSBG+MS-UIGothic"/>
              </a:rPr>
              <a:t>肺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纤维</a:t>
            </a:r>
            <a:r>
              <a:rPr sz="2300">
                <a:solidFill>
                  <a:srgbClr val="4283F2"/>
                </a:solidFill>
                <a:latin typeface="GHDSBG+MS-UIGothic"/>
                <a:cs typeface="GHDSBG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期反复的炎症反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致肺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化，使肺的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性降低。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HDSBG+MS-UIGothic"/>
                <a:cs typeface="GHDSBG+MS-UIGothic"/>
              </a:rPr>
              <a:t>免疫反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 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GHDSBG+MS-UIGothic"/>
                <a:cs typeface="GHDSBG+MS-UIGothic"/>
              </a:rPr>
              <a:t>免疫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4283F2"/>
                </a:solidFill>
                <a:latin typeface="GHDSBG+MS-UIGothic"/>
                <a:cs typeface="GHDSBG+MS-UIGothic"/>
              </a:rPr>
              <a:t>答失</a:t>
            </a:r>
            <a:r>
              <a:rPr sz="2000">
                <a:solidFill>
                  <a:srgbClr val="4283F2"/>
                </a:solidFill>
                <a:latin typeface="SimSun"/>
                <a:cs typeface="SimSun"/>
              </a:rPr>
              <a:t>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283F2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4283F2"/>
                </a:solidFill>
                <a:latin typeface="GHDSBG+MS-UIGothic"/>
                <a:cs typeface="GHDSBG+MS-UIGothic"/>
              </a:rPr>
              <a:t>胞因子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释</a:t>
            </a:r>
            <a:r>
              <a:rPr sz="2000">
                <a:solidFill>
                  <a:srgbClr val="4283F2"/>
                </a:solidFill>
                <a:latin typeface="GHDSBG+MS-UIGothic"/>
                <a:cs typeface="GHDSBG+MS-UIGothic"/>
              </a:rPr>
              <a:t>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283F2"/>
                </a:solidFill>
                <a:latin typeface="GHDSBG+MS-UIGothic"/>
                <a:cs typeface="GHDSBG+MS-UIGothic"/>
              </a:rPr>
              <a:t>免疫</a:t>
            </a:r>
            <a:r>
              <a:rPr sz="2000" spc="25">
                <a:solidFill>
                  <a:srgbClr val="4283F2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4283F2"/>
                </a:solidFill>
                <a:latin typeface="GHDSBG+MS-UIGothic"/>
                <a:cs typeface="GHDSBG+MS-UIGothic"/>
              </a:rPr>
              <a:t>胞激活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，免疫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答可能会失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7658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，各种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胞因子会被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放，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瘤坏死因子、白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胞介素等，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胞因子在炎症反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和免疫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答中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重要作用。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4663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肺炎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，免疫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胞如巨噬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胞、</a:t>
            </a:r>
          </a:p>
          <a:p>
            <a:pPr marL="4063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FHGEN+EIWUVB+MicrosoftYaHei"/>
                <a:cs typeface="SFHGEN+EIWUVB+MicrosoftYaHei"/>
              </a:rPr>
              <a:t>T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淋巴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胞等会被激活，参与炎</a:t>
            </a:r>
          </a:p>
          <a:p>
            <a:pPr marL="476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和免疫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答。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2175" y="430630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度的炎症反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HDSBG+MS-UIGothic"/>
                <a:cs typeface="GHDSBG+MS-UIGothic"/>
              </a:rPr>
              <a:t>或免疫抑制。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FHGEN+EIWUVB+MicrosoftYaHei"/>
                <a:cs typeface="SFHGEN+EIWUVB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BGFUJJ+BMQFDR+MicrosoftYaHei-Bold"/>
                <a:cs typeface="BGFUJJ+BMQFDR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GHDSBG+MS-UIGothic"/>
                <a:cs typeface="GHDSBG+MS-UIGothic"/>
              </a:rPr>
              <a:t>肺炎的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诊</a:t>
            </a:r>
            <a:r>
              <a:rPr sz="4500">
                <a:solidFill>
                  <a:srgbClr val="131516"/>
                </a:solidFill>
                <a:latin typeface="GHDSBG+MS-UIGothic"/>
                <a:cs typeface="GHDSBG+MS-UIGothic"/>
              </a:rPr>
              <a:t>断与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鉴别诊</a:t>
            </a:r>
            <a:r>
              <a:rPr sz="4500">
                <a:solidFill>
                  <a:srgbClr val="131516"/>
                </a:solidFill>
                <a:latin typeface="GHDSBG+MS-UIGothic"/>
                <a:cs typeface="GHDSBG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https://d.book118.com/838070003070006042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BGFUJJ+BMQFDR+MicrosoftYaHei-Bold</vt:lpstr>
      <vt:lpstr>SFHGEN+EIWUVB+MicrosoftYaHei</vt:lpstr>
      <vt:lpstr>GHDSBG+MS-UIGothic</vt:lpstr>
      <vt:lpstr>Times New Roman</vt:lpstr>
      <vt:lpstr>SimSun</vt:lpstr>
      <vt:lpstr>KHCSEM+UAMFMR+ArialMT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2024-09-21T16:34:53.309</cp:lastPrinted>
  <dcterms:created xsi:type="dcterms:W3CDTF">2024-09-21T08:34:53Z</dcterms:created>
  <dcterms:modified xsi:type="dcterms:W3CDTF">2024-09-21T08:34:54Z</dcterms:modified>
</cp:coreProperties>
</file>