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1"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tags" Target="tags/tag11.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1.xml" /><Relationship Id="rId40"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B053A8-C9B1-40A4-83ED-FBC44A4FDED1}" type="datetimeFigureOut">
              <a:rPr lang="zh-CN" altLang="en-US" smtClean="0"/>
              <a:t>2024/2/11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94DE6B-EAF6-4B2C-B1F1-5943506849C2}" type="slidenum">
              <a:rPr lang="zh-CN" altLang="en-US" smtClean="0"/>
              <a:t>‹#›</a:t>
            </a:fld>
            <a:endParaRPr lang="zh-CN" altLang="en-US"/>
          </a:p>
        </p:txBody>
      </p:sp>
    </p:spTree>
    <p:extLst>
      <p:ext uri="{BB962C8B-B14F-4D97-AF65-F5344CB8AC3E}">
        <p14:creationId xmlns:p14="http://schemas.microsoft.com/office/powerpoint/2010/main" val="2519762860"/>
      </p:ext>
    </p:extLst>
  </p:cSld>
  <p:clrMap bg1="lt1" tx1="dk1" bg2="lt2" tx2="dk2" accent1="accent1" accent2="accent2" accent3="accent3" accent4="accent4" accent5="accent5" accent6="accent6" hlink="hlink" folHlink="folHlink"/>
  <p:notesStyle>
    <a:lvl1pPr marL="0" algn="l" defTabSz="914264" rtl="0" eaLnBrk="1" latinLnBrk="0" hangingPunct="1">
      <a:defRPr sz="1200" kern="1200">
        <a:solidFill>
          <a:schemeClr val="tx1"/>
        </a:solidFill>
        <a:latin typeface="+mn-lt"/>
        <a:ea typeface="+mn-ea"/>
        <a:cs typeface="+mn-cs"/>
      </a:defRPr>
    </a:lvl1pPr>
    <a:lvl2pPr marL="457132" algn="l" defTabSz="914264" rtl="0" eaLnBrk="1" latinLnBrk="0" hangingPunct="1">
      <a:defRPr sz="1200" kern="1200">
        <a:solidFill>
          <a:schemeClr val="tx1"/>
        </a:solidFill>
        <a:latin typeface="+mn-lt"/>
        <a:ea typeface="+mn-ea"/>
        <a:cs typeface="+mn-cs"/>
      </a:defRPr>
    </a:lvl2pPr>
    <a:lvl3pPr marL="914264" algn="l" defTabSz="914264" rtl="0" eaLnBrk="1" latinLnBrk="0" hangingPunct="1">
      <a:defRPr sz="1200" kern="1200">
        <a:solidFill>
          <a:schemeClr val="tx1"/>
        </a:solidFill>
        <a:latin typeface="+mn-lt"/>
        <a:ea typeface="+mn-ea"/>
        <a:cs typeface="+mn-cs"/>
      </a:defRPr>
    </a:lvl3pPr>
    <a:lvl4pPr marL="1371397" algn="l" defTabSz="914264" rtl="0" eaLnBrk="1" latinLnBrk="0" hangingPunct="1">
      <a:defRPr sz="1200" kern="1200">
        <a:solidFill>
          <a:schemeClr val="tx1"/>
        </a:solidFill>
        <a:latin typeface="+mn-lt"/>
        <a:ea typeface="+mn-ea"/>
        <a:cs typeface="+mn-cs"/>
      </a:defRPr>
    </a:lvl4pPr>
    <a:lvl5pPr marL="1828528" algn="l" defTabSz="914264" rtl="0" eaLnBrk="1" latinLnBrk="0" hangingPunct="1">
      <a:defRPr sz="1200" kern="1200">
        <a:solidFill>
          <a:schemeClr val="tx1"/>
        </a:solidFill>
        <a:latin typeface="+mn-lt"/>
        <a:ea typeface="+mn-ea"/>
        <a:cs typeface="+mn-cs"/>
      </a:defRPr>
    </a:lvl5pPr>
    <a:lvl6pPr marL="2285660" algn="l" defTabSz="914264" rtl="0" eaLnBrk="1" latinLnBrk="0" hangingPunct="1">
      <a:defRPr sz="1200" kern="1200">
        <a:solidFill>
          <a:schemeClr val="tx1"/>
        </a:solidFill>
        <a:latin typeface="+mn-lt"/>
        <a:ea typeface="+mn-ea"/>
        <a:cs typeface="+mn-cs"/>
      </a:defRPr>
    </a:lvl6pPr>
    <a:lvl7pPr marL="2742792" algn="l" defTabSz="914264" rtl="0" eaLnBrk="1" latinLnBrk="0" hangingPunct="1">
      <a:defRPr sz="1200" kern="1200">
        <a:solidFill>
          <a:schemeClr val="tx1"/>
        </a:solidFill>
        <a:latin typeface="+mn-lt"/>
        <a:ea typeface="+mn-ea"/>
        <a:cs typeface="+mn-cs"/>
      </a:defRPr>
    </a:lvl7pPr>
    <a:lvl8pPr marL="3199925" algn="l" defTabSz="914264" rtl="0" eaLnBrk="1" latinLnBrk="0" hangingPunct="1">
      <a:defRPr sz="1200" kern="1200">
        <a:solidFill>
          <a:schemeClr val="tx1"/>
        </a:solidFill>
        <a:latin typeface="+mn-lt"/>
        <a:ea typeface="+mn-ea"/>
        <a:cs typeface="+mn-cs"/>
      </a:defRPr>
    </a:lvl8pPr>
    <a:lvl9pPr marL="3657057" algn="l" defTabSz="914264"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a:t>
            </a:fld>
            <a:endParaRPr lang="zh-CN" altLang="en-US"/>
          </a:p>
        </p:txBody>
      </p:sp>
    </p:spTree>
    <p:extLst>
      <p:ext uri="{BB962C8B-B14F-4D97-AF65-F5344CB8AC3E}">
        <p14:creationId xmlns:p14="http://schemas.microsoft.com/office/powerpoint/2010/main" val="252905609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a:t>
            </a:fld>
            <a:endParaRPr lang="zh-CN" altLang="en-US"/>
          </a:p>
        </p:txBody>
      </p:sp>
    </p:spTree>
    <p:extLst>
      <p:ext uri="{BB962C8B-B14F-4D97-AF65-F5344CB8AC3E}">
        <p14:creationId xmlns:p14="http://schemas.microsoft.com/office/powerpoint/2010/main" val="64671287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3</a:t>
            </a:fld>
            <a:endParaRPr lang="zh-CN" altLang="en-US"/>
          </a:p>
        </p:txBody>
      </p:sp>
    </p:spTree>
    <p:extLst>
      <p:ext uri="{BB962C8B-B14F-4D97-AF65-F5344CB8AC3E}">
        <p14:creationId xmlns:p14="http://schemas.microsoft.com/office/powerpoint/2010/main" val="1221754415"/>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4</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5</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6</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7</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8</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9</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10</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11</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12</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13</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14</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15</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16</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17</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18</a:t>
            </a:fld>
            <a:endParaRPr lang="zh-CN" altLang="en-US"/>
          </a:p>
        </p:txBody>
      </p:sp>
    </p:spTree>
    <p:extLst>
      <p:ext uri="{BB962C8B-B14F-4D97-AF65-F5344CB8AC3E}">
        <p14:creationId xmlns:p14="http://schemas.microsoft.com/office/powerpoint/2010/main" val="1221754415"/>
      </p:ext>
    </p:extLst>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19</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20</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21</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22</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23</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24</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25</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26</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27</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28</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29</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30</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594DE6B-EAF6-4B2C-B1F1-5943506849C2}" type="slidenum">
              <a:rPr lang="zh-CN" altLang="en-US" smtClean="0"/>
              <a:t>31</a:t>
            </a:fld>
            <a:endParaRPr lang="zh-CN" altLang="en-US"/>
          </a:p>
        </p:txBody>
      </p:sp>
    </p:spTree>
    <p:extLst>
      <p:ext uri="{BB962C8B-B14F-4D97-AF65-F5344CB8AC3E}">
        <p14:creationId xmlns:p14="http://schemas.microsoft.com/office/powerpoint/2010/main" val="199082002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CD98F6-1D75-4EC3-98FF-BBDE5B11F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FD7AA-2CA6-4906-8A57-268974559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47D010-6E94-4002-833B-5D76FA30C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C27BDC-0525-4E38-B997-CD9B19B89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D774C4-C338-4E79-A4AE-F1F568E9DA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C0F5E1-C146-4ECE-AB0D-F5E658A77D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45140C-54B4-45FC-AE52-3C63558842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BD7D2-1664-44CB-9E9D-63B12C1E5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B554C-18BD-4109-8FC0-B0C6FD032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E2C5C0-89B9-4406-A800-D8D51FD948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66BE9-7A8D-4711-8174-CCB85952A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4"/>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132" indent="0" algn="ctr">
              <a:buNone/>
              <a:defRPr sz="2000"/>
            </a:lvl2pPr>
            <a:lvl3pPr marL="914264" indent="0" algn="ctr">
              <a:buNone/>
              <a:defRPr sz="1800"/>
            </a:lvl3pPr>
            <a:lvl4pPr marL="1371397" indent="0" algn="ctr">
              <a:buNone/>
              <a:defRPr sz="1600"/>
            </a:lvl4pPr>
            <a:lvl5pPr marL="1828528" indent="0" algn="ctr">
              <a:buNone/>
              <a:defRPr sz="1600"/>
            </a:lvl5pPr>
            <a:lvl6pPr marL="2285660" indent="0" algn="ctr">
              <a:buNone/>
              <a:defRPr sz="1600"/>
            </a:lvl6pPr>
            <a:lvl7pPr marL="2742792" indent="0" algn="ctr">
              <a:buNone/>
              <a:defRPr sz="1600"/>
            </a:lvl7pPr>
            <a:lvl8pPr marL="3199925" indent="0" algn="ctr">
              <a:buNone/>
              <a:defRPr sz="1600"/>
            </a:lvl8pPr>
            <a:lvl9pPr marL="3657057"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1170905813"/>
      </p:ext>
    </p:extLst>
  </p:cSld>
  <p:clrMapOvr>
    <a:masterClrMapping/>
  </p:clrMapOvr>
  <p:transition spd="slow">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4220592050"/>
      </p:ext>
    </p:extLst>
  </p:cSld>
  <p:clrMapOvr>
    <a:masterClrMapping/>
  </p:clrMapOvr>
  <p:transition spd="slow">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1" y="1709741"/>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1" y="4589466"/>
            <a:ext cx="10515600" cy="1500187"/>
          </a:xfrm>
        </p:spPr>
        <p:txBody>
          <a:bodyPr/>
          <a:lstStyle>
            <a:lvl1pPr marL="0" indent="0">
              <a:buNone/>
              <a:defRPr sz="2400">
                <a:solidFill>
                  <a:schemeClr val="tx1">
                    <a:tint val="75000"/>
                  </a:schemeClr>
                </a:solidFill>
              </a:defRPr>
            </a:lvl1pPr>
            <a:lvl2pPr marL="457132" indent="0">
              <a:buNone/>
              <a:defRPr sz="2000">
                <a:solidFill>
                  <a:schemeClr val="tx1">
                    <a:tint val="75000"/>
                  </a:schemeClr>
                </a:solidFill>
              </a:defRPr>
            </a:lvl2pPr>
            <a:lvl3pPr marL="914264" indent="0">
              <a:buNone/>
              <a:defRPr sz="1800">
                <a:solidFill>
                  <a:schemeClr val="tx1">
                    <a:tint val="75000"/>
                  </a:schemeClr>
                </a:solidFill>
              </a:defRPr>
            </a:lvl3pPr>
            <a:lvl4pPr marL="1371397" indent="0">
              <a:buNone/>
              <a:defRPr sz="1600">
                <a:solidFill>
                  <a:schemeClr val="tx1">
                    <a:tint val="75000"/>
                  </a:schemeClr>
                </a:solidFill>
              </a:defRPr>
            </a:lvl4pPr>
            <a:lvl5pPr marL="1828528" indent="0">
              <a:buNone/>
              <a:defRPr sz="1600">
                <a:solidFill>
                  <a:schemeClr val="tx1">
                    <a:tint val="75000"/>
                  </a:schemeClr>
                </a:solidFill>
              </a:defRPr>
            </a:lvl5pPr>
            <a:lvl6pPr marL="2285660" indent="0">
              <a:buNone/>
              <a:defRPr sz="1600">
                <a:solidFill>
                  <a:schemeClr val="tx1">
                    <a:tint val="75000"/>
                  </a:schemeClr>
                </a:solidFill>
              </a:defRPr>
            </a:lvl6pPr>
            <a:lvl7pPr marL="2742792" indent="0">
              <a:buNone/>
              <a:defRPr sz="1600">
                <a:solidFill>
                  <a:schemeClr val="tx1">
                    <a:tint val="75000"/>
                  </a:schemeClr>
                </a:solidFill>
              </a:defRPr>
            </a:lvl7pPr>
            <a:lvl8pPr marL="3199925" indent="0">
              <a:buNone/>
              <a:defRPr sz="1600">
                <a:solidFill>
                  <a:schemeClr val="tx1">
                    <a:tint val="75000"/>
                  </a:schemeClr>
                </a:solidFill>
              </a:defRPr>
            </a:lvl8pPr>
            <a:lvl9pPr marL="3657057"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1750967364"/>
      </p:ext>
    </p:extLst>
  </p:cSld>
  <p:clrMapOvr>
    <a:masterClrMapping/>
  </p:clrMapOvr>
  <p:transition spd="slow">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691815931"/>
      </p:ext>
    </p:extLst>
  </p:cSld>
  <p:clrMapOvr>
    <a:masterClrMapping/>
  </p:clrMapOvr>
  <p:transition spd="slow">
    <p:rand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8"/>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90" y="1681164"/>
            <a:ext cx="5157787" cy="823912"/>
          </a:xfrm>
        </p:spPr>
        <p:txBody>
          <a:bodyPr anchor="b"/>
          <a:lstStyle>
            <a:lvl1pPr marL="0" indent="0">
              <a:buNone/>
              <a:defRPr sz="2400" b="1"/>
            </a:lvl1pPr>
            <a:lvl2pPr marL="457132" indent="0">
              <a:buNone/>
              <a:defRPr sz="2000" b="1"/>
            </a:lvl2pPr>
            <a:lvl3pPr marL="914264" indent="0">
              <a:buNone/>
              <a:defRPr sz="1800" b="1"/>
            </a:lvl3pPr>
            <a:lvl4pPr marL="1371397" indent="0">
              <a:buNone/>
              <a:defRPr sz="1600" b="1"/>
            </a:lvl4pPr>
            <a:lvl5pPr marL="1828528" indent="0">
              <a:buNone/>
              <a:defRPr sz="1600" b="1"/>
            </a:lvl5pPr>
            <a:lvl6pPr marL="2285660" indent="0">
              <a:buNone/>
              <a:defRPr sz="1600" b="1"/>
            </a:lvl6pPr>
            <a:lvl7pPr marL="2742792" indent="0">
              <a:buNone/>
              <a:defRPr sz="1600" b="1"/>
            </a:lvl7pPr>
            <a:lvl8pPr marL="3199925" indent="0">
              <a:buNone/>
              <a:defRPr sz="1600" b="1"/>
            </a:lvl8pPr>
            <a:lvl9pPr marL="3657057"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39790"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1" y="1681164"/>
            <a:ext cx="5183188" cy="823912"/>
          </a:xfrm>
        </p:spPr>
        <p:txBody>
          <a:bodyPr anchor="b"/>
          <a:lstStyle>
            <a:lvl1pPr marL="0" indent="0">
              <a:buNone/>
              <a:defRPr sz="2400" b="1"/>
            </a:lvl1pPr>
            <a:lvl2pPr marL="457132" indent="0">
              <a:buNone/>
              <a:defRPr sz="2000" b="1"/>
            </a:lvl2pPr>
            <a:lvl3pPr marL="914264" indent="0">
              <a:buNone/>
              <a:defRPr sz="1800" b="1"/>
            </a:lvl3pPr>
            <a:lvl4pPr marL="1371397" indent="0">
              <a:buNone/>
              <a:defRPr sz="1600" b="1"/>
            </a:lvl4pPr>
            <a:lvl5pPr marL="1828528" indent="0">
              <a:buNone/>
              <a:defRPr sz="1600" b="1"/>
            </a:lvl5pPr>
            <a:lvl6pPr marL="2285660" indent="0">
              <a:buNone/>
              <a:defRPr sz="1600" b="1"/>
            </a:lvl6pPr>
            <a:lvl7pPr marL="2742792" indent="0">
              <a:buNone/>
              <a:defRPr sz="1600" b="1"/>
            </a:lvl7pPr>
            <a:lvl8pPr marL="3199925" indent="0">
              <a:buNone/>
              <a:defRPr sz="1600" b="1"/>
            </a:lvl8pPr>
            <a:lvl9pPr marL="3657057"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1"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2513363967"/>
      </p:ext>
    </p:extLst>
  </p:cSld>
  <p:clrMapOvr>
    <a:masterClrMapping/>
  </p:clrMapOvr>
  <p:transition spd="slow">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1152624899"/>
      </p:ext>
    </p:extLst>
  </p:cSld>
  <p:clrMapOvr>
    <a:masterClrMapping/>
  </p:clrMapOvr>
  <p:transition spd="slow">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873E5AC-85F2-49B3-8B91-1EDA887583A5}" type="slidenum">
              <a:rPr lang="zh-CN" altLang="en-US" smtClean="0"/>
              <a:t>‹#›</a:t>
            </a:fld>
            <a:endParaRPr lang="zh-CN" altLang="en-US"/>
          </a:p>
        </p:txBody>
      </p:sp>
      <p:sp>
        <p:nvSpPr>
          <p:cNvPr id="5" name="TextBox 15"/>
          <p:cNvSpPr txBox="1"/>
          <p:nvPr userDrawn="1"/>
        </p:nvSpPr>
        <p:spPr>
          <a:xfrm>
            <a:off x="10755894" y="6368345"/>
            <a:ext cx="982705" cy="338554"/>
          </a:xfrm>
          <a:prstGeom prst="rect">
            <a:avLst/>
          </a:prstGeom>
          <a:noFill/>
        </p:spPr>
        <p:txBody>
          <a:bodyPr wrap="non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en-US" altLang="zh-CN" sz="1600" smtClean="0">
                <a:solidFill>
                  <a:schemeClr val="accent1">
                    <a:lumMod val="75000"/>
                  </a:schemeClr>
                </a:solidFill>
              </a:rPr>
              <a:t>—  </a:t>
            </a:r>
            <a:fld id="{2EEF1883-7A0E-4F66-9932-E581691AD397}" type="slidenum">
              <a:rPr lang="zh-CN" altLang="en-US" sz="1600" smtClean="0">
                <a:solidFill>
                  <a:schemeClr val="accent1">
                    <a:lumMod val="75000"/>
                  </a:schemeClr>
                </a:solidFill>
              </a:rPr>
              <a:t>1</a:t>
            </a:fld>
            <a:r>
              <a:rPr lang="zh-CN" altLang="en-US" sz="1600" smtClean="0">
                <a:solidFill>
                  <a:schemeClr val="accent1">
                    <a:lumMod val="75000"/>
                  </a:schemeClr>
                </a:solidFill>
              </a:rPr>
              <a:t> </a:t>
            </a:r>
            <a:r>
              <a:rPr lang="en-US" altLang="zh-CN" sz="1600" smtClean="0">
                <a:solidFill>
                  <a:schemeClr val="accent1">
                    <a:lumMod val="75000"/>
                  </a:schemeClr>
                </a:solidFill>
              </a:rPr>
              <a:t>—</a:t>
            </a:r>
            <a:r>
              <a:rPr lang="zh-CN" altLang="en-US" sz="1600" smtClean="0">
                <a:solidFill>
                  <a:schemeClr val="accent1">
                    <a:lumMod val="75000"/>
                  </a:schemeClr>
                </a:solidFill>
              </a:rPr>
              <a:t> </a:t>
            </a:r>
            <a:endParaRPr lang="zh-CN" altLang="en-US" sz="1600" b="0">
              <a:solidFill>
                <a:schemeClr val="accent1">
                  <a:lumMod val="75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2923238131"/>
      </p:ext>
    </p:extLst>
  </p:cSld>
  <p:clrMapOvr>
    <a:masterClrMapping/>
  </p:clrMapOvr>
  <p:transition spd="slow">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9"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8"/>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9" y="2057400"/>
            <a:ext cx="3932237" cy="3811588"/>
          </a:xfrm>
        </p:spPr>
        <p:txBody>
          <a:bodyPr/>
          <a:lstStyle>
            <a:lvl1pPr marL="0" indent="0">
              <a:buNone/>
              <a:defRPr sz="1600"/>
            </a:lvl1pPr>
            <a:lvl2pPr marL="457132" indent="0">
              <a:buNone/>
              <a:defRPr sz="1400"/>
            </a:lvl2pPr>
            <a:lvl3pPr marL="914264" indent="0">
              <a:buNone/>
              <a:defRPr sz="1200"/>
            </a:lvl3pPr>
            <a:lvl4pPr marL="1371397" indent="0">
              <a:buNone/>
              <a:defRPr sz="1000"/>
            </a:lvl4pPr>
            <a:lvl5pPr marL="1828528" indent="0">
              <a:buNone/>
              <a:defRPr sz="1000"/>
            </a:lvl5pPr>
            <a:lvl6pPr marL="2285660" indent="0">
              <a:buNone/>
              <a:defRPr sz="1000"/>
            </a:lvl6pPr>
            <a:lvl7pPr marL="2742792" indent="0">
              <a:buNone/>
              <a:defRPr sz="1000"/>
            </a:lvl7pPr>
            <a:lvl8pPr marL="3199925" indent="0">
              <a:buNone/>
              <a:defRPr sz="1000"/>
            </a:lvl8pPr>
            <a:lvl9pPr marL="3657057"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3236288675"/>
      </p:ext>
    </p:extLst>
  </p:cSld>
  <p:clrMapOvr>
    <a:masterClrMapping/>
  </p:clrMapOvr>
  <p:transition spd="slow">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9"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8"/>
            <a:ext cx="6172200" cy="4873625"/>
          </a:xfrm>
        </p:spPr>
        <p:txBody>
          <a:bodyPr/>
          <a:lstStyle>
            <a:lvl1pPr marL="0" indent="0">
              <a:buNone/>
              <a:defRPr sz="3200"/>
            </a:lvl1pPr>
            <a:lvl2pPr marL="457132" indent="0">
              <a:buNone/>
              <a:defRPr sz="2800"/>
            </a:lvl2pPr>
            <a:lvl3pPr marL="914264" indent="0">
              <a:buNone/>
              <a:defRPr sz="2400"/>
            </a:lvl3pPr>
            <a:lvl4pPr marL="1371397" indent="0">
              <a:buNone/>
              <a:defRPr sz="2000"/>
            </a:lvl4pPr>
            <a:lvl5pPr marL="1828528" indent="0">
              <a:buNone/>
              <a:defRPr sz="2000"/>
            </a:lvl5pPr>
            <a:lvl6pPr marL="2285660" indent="0">
              <a:buNone/>
              <a:defRPr sz="2000"/>
            </a:lvl6pPr>
            <a:lvl7pPr marL="2742792" indent="0">
              <a:buNone/>
              <a:defRPr sz="2000"/>
            </a:lvl7pPr>
            <a:lvl8pPr marL="3199925" indent="0">
              <a:buNone/>
              <a:defRPr sz="2000"/>
            </a:lvl8pPr>
            <a:lvl9pPr marL="3657057" indent="0">
              <a:buNone/>
              <a:defRPr sz="2000"/>
            </a:lvl9pPr>
          </a:lstStyle>
          <a:p>
            <a:endParaRPr lang="zh-CN" altLang="en-US"/>
          </a:p>
        </p:txBody>
      </p:sp>
      <p:sp>
        <p:nvSpPr>
          <p:cNvPr id="4" name="文本占位符 3"/>
          <p:cNvSpPr>
            <a:spLocks noGrp="1"/>
          </p:cNvSpPr>
          <p:nvPr>
            <p:ph type="body" sz="half" idx="2"/>
          </p:nvPr>
        </p:nvSpPr>
        <p:spPr>
          <a:xfrm>
            <a:off x="839789" y="2057400"/>
            <a:ext cx="3932237" cy="3811588"/>
          </a:xfrm>
        </p:spPr>
        <p:txBody>
          <a:bodyPr/>
          <a:lstStyle>
            <a:lvl1pPr marL="0" indent="0">
              <a:buNone/>
              <a:defRPr sz="1600"/>
            </a:lvl1pPr>
            <a:lvl2pPr marL="457132" indent="0">
              <a:buNone/>
              <a:defRPr sz="1400"/>
            </a:lvl2pPr>
            <a:lvl3pPr marL="914264" indent="0">
              <a:buNone/>
              <a:defRPr sz="1200"/>
            </a:lvl3pPr>
            <a:lvl4pPr marL="1371397" indent="0">
              <a:buNone/>
              <a:defRPr sz="1000"/>
            </a:lvl4pPr>
            <a:lvl5pPr marL="1828528" indent="0">
              <a:buNone/>
              <a:defRPr sz="1000"/>
            </a:lvl5pPr>
            <a:lvl6pPr marL="2285660" indent="0">
              <a:buNone/>
              <a:defRPr sz="1000"/>
            </a:lvl6pPr>
            <a:lvl7pPr marL="2742792" indent="0">
              <a:buNone/>
              <a:defRPr sz="1000"/>
            </a:lvl7pPr>
            <a:lvl8pPr marL="3199925" indent="0">
              <a:buNone/>
              <a:defRPr sz="1000"/>
            </a:lvl8pPr>
            <a:lvl9pPr marL="3657057"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1369296900"/>
      </p:ext>
    </p:extLst>
  </p:cSld>
  <p:clrMapOvr>
    <a:masterClrMapping/>
  </p:clrMapOvr>
  <p:transition spd="slow">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206423925"/>
      </p:ext>
    </p:extLst>
  </p:cSld>
  <p:clrMapOvr>
    <a:masterClrMapping/>
  </p:clrMapOvr>
  <p:transition spd="slow">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1"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1"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1798E8EF-374C-4543-A1E4-F4EC03E3F11A}"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3066798606"/>
      </p:ext>
    </p:extLst>
  </p:cSld>
  <p:clrMapOvr>
    <a:masterClrMapping/>
  </p:clrMapOvr>
  <p:transition spd="slow">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flip="none" rotWithShape="1">
          <a:gsLst>
            <a:gs pos="23000">
              <a:schemeClr val="accent1">
                <a:lumMod val="5000"/>
                <a:lumOff val="95000"/>
              </a:schemeClr>
            </a:gs>
            <a:gs pos="48000">
              <a:srgbClr val="ECEEF0"/>
            </a:gs>
            <a:gs pos="0">
              <a:schemeClr val="bg1">
                <a:lumMod val="85000"/>
              </a:schemeClr>
            </a:gs>
            <a:gs pos="100000">
              <a:schemeClr val="bg1">
                <a:lumMod val="85000"/>
              </a:schemeClr>
            </a:gs>
          </a:gsLst>
          <a:lin ang="0" scaled="1"/>
        </a:gra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8"/>
            <a:ext cx="10515600" cy="1325563"/>
          </a:xfrm>
          <a:prstGeom prst="rect">
            <a:avLst/>
          </a:prstGeom>
        </p:spPr>
        <p:txBody>
          <a:bodyPr vert="horz" lIns="91427" tIns="45713" rIns="91427" bIns="45713"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27" tIns="45713" rIns="91427" bIns="45713"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1" y="6356353"/>
            <a:ext cx="2743200" cy="365125"/>
          </a:xfrm>
          <a:prstGeom prst="rect">
            <a:avLst/>
          </a:prstGeom>
        </p:spPr>
        <p:txBody>
          <a:bodyPr vert="horz" lIns="91427" tIns="45713" rIns="91427" bIns="45713" rtlCol="0" anchor="ctr"/>
          <a:lstStyle>
            <a:defPPr>
              <a:defRPr lang="zh-CN"/>
            </a:defPPr>
            <a:lvl1pPr marL="0" algn="l" defTabSz="914264" rtl="0" eaLnBrk="1" latinLnBrk="0" hangingPunct="1">
              <a:defRPr sz="1200" kern="1200">
                <a:solidFill>
                  <a:schemeClr val="tx1">
                    <a:tint val="75000"/>
                  </a:schemeClr>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fld id="{1798E8EF-374C-4543-A1E4-F4EC03E3F11A}" type="datetimeFigureOut">
              <a:rPr lang="zh-CN" altLang="en-US" smtClean="0"/>
              <a:t>2024/2/11</a:t>
            </a:fld>
            <a:endParaRPr lang="zh-CN" altLang="en-US"/>
          </a:p>
        </p:txBody>
      </p:sp>
      <p:sp>
        <p:nvSpPr>
          <p:cNvPr id="5" name="页脚占位符 4"/>
          <p:cNvSpPr>
            <a:spLocks noGrp="1"/>
          </p:cNvSpPr>
          <p:nvPr>
            <p:ph type="ftr" sz="quarter" idx="3"/>
          </p:nvPr>
        </p:nvSpPr>
        <p:spPr>
          <a:xfrm>
            <a:off x="4038600" y="6356353"/>
            <a:ext cx="4114800" cy="365125"/>
          </a:xfrm>
          <a:prstGeom prst="rect">
            <a:avLst/>
          </a:prstGeom>
        </p:spPr>
        <p:txBody>
          <a:bodyPr vert="horz" lIns="91427" tIns="45713" rIns="91427" bIns="45713" rtlCol="0" anchor="ctr"/>
          <a:lstStyle>
            <a:defPPr>
              <a:defRPr lang="zh-CN"/>
            </a:defPPr>
            <a:lvl1pPr marL="0" algn="ctr" defTabSz="914264" rtl="0" eaLnBrk="1" latinLnBrk="0" hangingPunct="1">
              <a:defRPr sz="1200" kern="1200">
                <a:solidFill>
                  <a:schemeClr val="tx1">
                    <a:tint val="75000"/>
                  </a:schemeClr>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3"/>
            <a:ext cx="2743200" cy="365125"/>
          </a:xfrm>
          <a:prstGeom prst="rect">
            <a:avLst/>
          </a:prstGeom>
        </p:spPr>
        <p:txBody>
          <a:bodyPr vert="horz" lIns="91427" tIns="45713" rIns="91427" bIns="45713" rtlCol="0" anchor="ctr"/>
          <a:lstStyle>
            <a:defPPr>
              <a:defRPr lang="zh-CN"/>
            </a:defPPr>
            <a:lvl1pPr marL="0" algn="r" defTabSz="914264" rtl="0" eaLnBrk="1" latinLnBrk="0" hangingPunct="1">
              <a:defRPr sz="1200" kern="1200">
                <a:solidFill>
                  <a:schemeClr val="tx1">
                    <a:tint val="75000"/>
                  </a:schemeClr>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fld id="{C873E5AC-85F2-49B3-8B91-1EDA887583A5}" type="slidenum">
              <a:rPr lang="zh-CN" altLang="en-US" smtClean="0"/>
              <a:t>‹#›</a:t>
            </a:fld>
            <a:endParaRPr lang="zh-CN" altLang="en-US"/>
          </a:p>
        </p:txBody>
      </p:sp>
    </p:spTree>
    <p:extLst>
      <p:ext uri="{BB962C8B-B14F-4D97-AF65-F5344CB8AC3E}">
        <p14:creationId xmlns:p14="http://schemas.microsoft.com/office/powerpoint/2010/main" val="765905233"/>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p:random/>
  </p:transition>
  <p:timing/>
  <p:txStyles>
    <p:titleStyle>
      <a:lvl1pPr algn="l" defTabSz="91426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66" indent="-228566" algn="l" defTabSz="914264"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698" indent="-228566" algn="l" defTabSz="914264"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2830" indent="-228566" algn="l" defTabSz="914264"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599962" indent="-228566" algn="l" defTabSz="914264"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095" indent="-228566" algn="l" defTabSz="914264"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227" indent="-228566" algn="l" defTabSz="914264"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359" indent="-228566" algn="l" defTabSz="914264"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490" indent="-228566" algn="l" defTabSz="914264"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623" indent="-228566" algn="l" defTabSz="914264"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image" Target="../media/image2.jpeg" /><Relationship Id="rId5"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tags" Target="../tags/tag1.xml" /><Relationship Id="rId6" Type="http://schemas.openxmlformats.org/officeDocument/2006/relationships/tags" Target="../tags/tag2.xml" /><Relationship Id="rId7" Type="http://schemas.openxmlformats.org/officeDocument/2006/relationships/image" Target="../media/image6.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tags" Target="../tags/tag6.xml" /><Relationship Id="rId4" Type="http://schemas.openxmlformats.org/officeDocument/2006/relationships/tags" Target="../tags/tag7.xml" /><Relationship Id="rId5" Type="http://schemas.openxmlformats.org/officeDocument/2006/relationships/tags" Target="../tags/tag8.xml" /><Relationship Id="rId6" Type="http://schemas.openxmlformats.org/officeDocument/2006/relationships/tags" Target="../tags/tag9.xml" /><Relationship Id="rId7" Type="http://schemas.openxmlformats.org/officeDocument/2006/relationships/tags" Target="../tags/tag1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image" Target="../media/image1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8.xml" /><Relationship Id="rId3"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9.xml" /><Relationship Id="rId3" Type="http://schemas.openxmlformats.org/officeDocument/2006/relationships/image" Target="../media/image1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0.xml" /><Relationship Id="rId3" Type="http://schemas.openxmlformats.org/officeDocument/2006/relationships/image" Target="../media/image15.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1.xml" /><Relationship Id="rId3" Type="http://schemas.openxmlformats.org/officeDocument/2006/relationships/image" Target="../media/image16.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2.xml" /><Relationship Id="rId3" Type="http://schemas.openxmlformats.org/officeDocument/2006/relationships/image" Target="../media/image17.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3.xml" /><Relationship Id="rId3" Type="http://schemas.openxmlformats.org/officeDocument/2006/relationships/image" Target="../media/image18.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4.xml" /><Relationship Id="rId3" Type="http://schemas.openxmlformats.org/officeDocument/2006/relationships/image" Target="../media/image19.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5.xml" /><Relationship Id="rId3" Type="http://schemas.openxmlformats.org/officeDocument/2006/relationships/image" Target="../media/image20.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6.xml" /><Relationship Id="rId3" Type="http://schemas.openxmlformats.org/officeDocument/2006/relationships/image" Target="../media/image21.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7.xml" /><Relationship Id="rId3" Type="http://schemas.openxmlformats.org/officeDocument/2006/relationships/image" Target="../media/image2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8.xml" /><Relationship Id="rId3" Type="http://schemas.openxmlformats.org/officeDocument/2006/relationships/image" Target="../media/image23.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9.xml" /><Relationship Id="rId3" Type="http://schemas.openxmlformats.org/officeDocument/2006/relationships/image" Target="../media/image24.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0.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1.xml" /><Relationship Id="rId3" Type="http://schemas.openxmlformats.org/officeDocument/2006/relationships/image" Target="../media/image25.png" /><Relationship Id="rId4" Type="http://schemas.openxmlformats.org/officeDocument/2006/relationships/image" Target="../media/image26.png" /><Relationship Id="rId5" Type="http://schemas.openxmlformats.org/officeDocument/2006/relationships/image" Target="../media/image27.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70107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0" y="5814998"/>
            <a:ext cx="12192000" cy="26930"/>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latin typeface="微软雅黑" pitchFamily="34" charset="-122"/>
              <a:ea typeface="微软雅黑" pitchFamily="34" charset="-122"/>
            </a:endParaRPr>
          </a:p>
        </p:txBody>
      </p:sp>
      <p:pic>
        <p:nvPicPr>
          <p:cNvPr id="48" name="图片 47"/>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8282941" y="3105607"/>
            <a:ext cx="3909060" cy="2705099"/>
          </a:xfrm>
          <a:custGeom>
            <a:gdLst>
              <a:gd name="connsiteX0" fmla="*/ 0 w 3909060"/>
              <a:gd name="connsiteY0" fmla="*/ 0 h 2705099"/>
              <a:gd name="connsiteX1" fmla="*/ 3909060 w 3909060"/>
              <a:gd name="connsiteY1" fmla="*/ 0 h 2705099"/>
              <a:gd name="connsiteX2" fmla="*/ 3909060 w 3909060"/>
              <a:gd name="connsiteY2" fmla="*/ 2705099 h 2705099"/>
              <a:gd name="connsiteX3" fmla="*/ 666750 w 3909060"/>
              <a:gd name="connsiteY3" fmla="*/ 2705099 h 2705099"/>
            </a:gdLst>
            <a:cxnLst>
              <a:cxn ang="0">
                <a:pos x="connsiteX0" y="connsiteY0"/>
              </a:cxn>
              <a:cxn ang="0">
                <a:pos x="connsiteX1" y="connsiteY1"/>
              </a:cxn>
              <a:cxn ang="0">
                <a:pos x="connsiteX2" y="connsiteY2"/>
              </a:cxn>
              <a:cxn ang="0">
                <a:pos x="connsiteX3" y="connsiteY3"/>
              </a:cxn>
            </a:cxnLst>
            <a:rect l="l" t="t" r="r" b="b"/>
            <a:pathLst>
              <a:path w="3909060" h="2705099">
                <a:moveTo>
                  <a:pt x="0" y="0"/>
                </a:moveTo>
                <a:lnTo>
                  <a:pt x="3909060" y="0"/>
                </a:lnTo>
                <a:lnTo>
                  <a:pt x="3909060" y="2705099"/>
                </a:lnTo>
                <a:lnTo>
                  <a:pt x="666750" y="2705099"/>
                </a:lnTo>
                <a:close/>
              </a:path>
            </a:pathLst>
          </a:custGeom>
        </p:spPr>
      </p:pic>
      <p:pic>
        <p:nvPicPr>
          <p:cNvPr id="52" name="图片 5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524501" y="3105606"/>
            <a:ext cx="3333751" cy="2705099"/>
          </a:xfrm>
          <a:custGeom>
            <a:gdLst>
              <a:gd name="connsiteX0" fmla="*/ 0 w 3333750"/>
              <a:gd name="connsiteY0" fmla="*/ 0 h 2705099"/>
              <a:gd name="connsiteX1" fmla="*/ 2667000 w 3333750"/>
              <a:gd name="connsiteY1" fmla="*/ 0 h 2705099"/>
              <a:gd name="connsiteX2" fmla="*/ 3333750 w 3333750"/>
              <a:gd name="connsiteY2" fmla="*/ 2705099 h 2705099"/>
              <a:gd name="connsiteX3" fmla="*/ 666750 w 3333750"/>
              <a:gd name="connsiteY3" fmla="*/ 2705099 h 2705099"/>
            </a:gdLst>
            <a:cxnLst>
              <a:cxn ang="0">
                <a:pos x="connsiteX0" y="connsiteY0"/>
              </a:cxn>
              <a:cxn ang="0">
                <a:pos x="connsiteX1" y="connsiteY1"/>
              </a:cxn>
              <a:cxn ang="0">
                <a:pos x="connsiteX2" y="connsiteY2"/>
              </a:cxn>
              <a:cxn ang="0">
                <a:pos x="connsiteX3" y="connsiteY3"/>
              </a:cxn>
            </a:cxnLst>
            <a:rect l="l" t="t" r="r" b="b"/>
            <a:pathLst>
              <a:path w="3333750" h="2705099">
                <a:moveTo>
                  <a:pt x="0" y="0"/>
                </a:moveTo>
                <a:lnTo>
                  <a:pt x="2667000" y="0"/>
                </a:lnTo>
                <a:lnTo>
                  <a:pt x="3333750" y="2705099"/>
                </a:lnTo>
                <a:lnTo>
                  <a:pt x="666750" y="2705099"/>
                </a:lnTo>
                <a:close/>
              </a:path>
            </a:pathLst>
          </a:custGeom>
        </p:spPr>
      </p:pic>
      <p:pic>
        <p:nvPicPr>
          <p:cNvPr id="46" name="图片 45"/>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2827656" y="3136831"/>
            <a:ext cx="3333751" cy="2705099"/>
          </a:xfrm>
          <a:custGeom>
            <a:gdLst>
              <a:gd name="connsiteX0" fmla="*/ 0 w 3333750"/>
              <a:gd name="connsiteY0" fmla="*/ 0 h 2705099"/>
              <a:gd name="connsiteX1" fmla="*/ 2667000 w 3333750"/>
              <a:gd name="connsiteY1" fmla="*/ 0 h 2705099"/>
              <a:gd name="connsiteX2" fmla="*/ 3333750 w 3333750"/>
              <a:gd name="connsiteY2" fmla="*/ 2705099 h 2705099"/>
              <a:gd name="connsiteX3" fmla="*/ 666750 w 3333750"/>
              <a:gd name="connsiteY3" fmla="*/ 2705099 h 2705099"/>
            </a:gdLst>
            <a:cxnLst>
              <a:cxn ang="0">
                <a:pos x="connsiteX0" y="connsiteY0"/>
              </a:cxn>
              <a:cxn ang="0">
                <a:pos x="connsiteX1" y="connsiteY1"/>
              </a:cxn>
              <a:cxn ang="0">
                <a:pos x="connsiteX2" y="connsiteY2"/>
              </a:cxn>
              <a:cxn ang="0">
                <a:pos x="connsiteX3" y="connsiteY3"/>
              </a:cxn>
            </a:cxnLst>
            <a:rect l="l" t="t" r="r" b="b"/>
            <a:pathLst>
              <a:path w="3333750" h="2705099">
                <a:moveTo>
                  <a:pt x="0" y="0"/>
                </a:moveTo>
                <a:lnTo>
                  <a:pt x="2667000" y="0"/>
                </a:lnTo>
                <a:lnTo>
                  <a:pt x="3333750" y="2705099"/>
                </a:lnTo>
                <a:lnTo>
                  <a:pt x="666750" y="2705099"/>
                </a:lnTo>
                <a:close/>
              </a:path>
            </a:pathLst>
          </a:custGeom>
        </p:spPr>
      </p:pic>
      <p:sp>
        <p:nvSpPr>
          <p:cNvPr id="14" name="文本框 13"/>
          <p:cNvSpPr txBox="1"/>
          <p:nvPr/>
        </p:nvSpPr>
        <p:spPr>
          <a:xfrm>
            <a:off x="1882066" y="1598694"/>
            <a:ext cx="9645563" cy="1015649"/>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6000" smtClean="0">
                <a:solidFill>
                  <a:schemeClr val="accent1">
                    <a:lumMod val="75000"/>
                  </a:schemeClr>
                </a:solidFill>
                <a:latin typeface="微软雅黑" pitchFamily="34" charset="-122"/>
                <a:ea typeface="微软雅黑" pitchFamily="34" charset="-122"/>
              </a:rPr>
              <a:t>分析和诊断客户的</a:t>
            </a:r>
            <a:r>
              <a:rPr lang="zh-CN" altLang="en-US" sz="6000" smtClean="0">
                <a:solidFill>
                  <a:schemeClr val="bg1">
                    <a:lumMod val="50000"/>
                  </a:schemeClr>
                </a:solidFill>
                <a:latin typeface="微软雅黑" pitchFamily="34" charset="-122"/>
                <a:ea typeface="微软雅黑" pitchFamily="34" charset="-122"/>
              </a:rPr>
              <a:t>财务状况</a:t>
            </a:r>
            <a:endParaRPr lang="zh-CN" altLang="en-US" sz="6000">
              <a:solidFill>
                <a:schemeClr val="bg1">
                  <a:lumMod val="50000"/>
                </a:schemeClr>
              </a:solidFill>
              <a:latin typeface="微软雅黑" pitchFamily="34" charset="-122"/>
              <a:ea typeface="微软雅黑" pitchFamily="34" charset="-122"/>
            </a:endParaRPr>
          </a:p>
        </p:txBody>
      </p:sp>
      <p:sp>
        <p:nvSpPr>
          <p:cNvPr id="11" name="文本框 10"/>
          <p:cNvSpPr txBox="1"/>
          <p:nvPr/>
        </p:nvSpPr>
        <p:spPr>
          <a:xfrm>
            <a:off x="-30435" y="5812138"/>
            <a:ext cx="5647464" cy="400095"/>
          </a:xfrm>
          <a:prstGeom prst="rect">
            <a:avLst/>
          </a:prstGeom>
          <a:noFill/>
        </p:spPr>
        <p:txBody>
          <a:bodyPr wrap="squar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en-US" altLang="zh-CN" sz="2000" smtClean="0">
                <a:solidFill>
                  <a:schemeClr val="bg1">
                    <a:lumMod val="65000"/>
                  </a:schemeClr>
                </a:solidFill>
                <a:latin typeface="微软雅黑" pitchFamily="34" charset="-122"/>
                <a:ea typeface="微软雅黑" pitchFamily="34" charset="-122"/>
              </a:rPr>
              <a:t>——《</a:t>
            </a:r>
            <a:r>
              <a:rPr lang="zh-CN" altLang="en-US" sz="2000" smtClean="0">
                <a:solidFill>
                  <a:schemeClr val="accent1">
                    <a:lumMod val="75000"/>
                  </a:schemeClr>
                </a:solidFill>
                <a:latin typeface="微软雅黑" pitchFamily="34" charset="-122"/>
                <a:ea typeface="微软雅黑" pitchFamily="34" charset="-122"/>
              </a:rPr>
              <a:t>理财规划</a:t>
            </a:r>
            <a:r>
              <a:rPr lang="zh-CN" altLang="en-US" sz="2000" smtClean="0">
                <a:solidFill>
                  <a:srgbClr val="4C4E4D"/>
                </a:solidFill>
                <a:latin typeface="微软雅黑" pitchFamily="34" charset="-122"/>
                <a:ea typeface="微软雅黑" pitchFamily="34" charset="-122"/>
              </a:rPr>
              <a:t>实务与训练</a:t>
            </a:r>
            <a:r>
              <a:rPr lang="en-US" altLang="zh-CN" sz="2000" smtClean="0">
                <a:solidFill>
                  <a:schemeClr val="bg1">
                    <a:lumMod val="65000"/>
                  </a:schemeClr>
                </a:solidFill>
                <a:latin typeface="微软雅黑" pitchFamily="34" charset="-122"/>
                <a:ea typeface="微软雅黑" pitchFamily="34" charset="-122"/>
              </a:rPr>
              <a:t>》</a:t>
            </a:r>
            <a:r>
              <a:rPr lang="zh-CN" altLang="en-US" sz="2000" smtClean="0">
                <a:solidFill>
                  <a:schemeClr val="bg1">
                    <a:lumMod val="65000"/>
                  </a:schemeClr>
                </a:solidFill>
                <a:latin typeface="微软雅黑" pitchFamily="34" charset="-122"/>
                <a:ea typeface="微软雅黑" pitchFamily="34" charset="-122"/>
              </a:rPr>
              <a:t>之二</a:t>
            </a:r>
            <a:endParaRPr lang="zh-CN" altLang="en-US" sz="2000">
              <a:solidFill>
                <a:schemeClr val="bg1">
                  <a:lumMod val="65000"/>
                </a:schemeClr>
              </a:solidFill>
              <a:latin typeface="微软雅黑" pitchFamily="34" charset="-122"/>
              <a:ea typeface="微软雅黑" pitchFamily="34" charset="-122"/>
            </a:endParaRPr>
          </a:p>
        </p:txBody>
      </p:sp>
      <p:grpSp>
        <p:nvGrpSpPr>
          <p:cNvPr id="43" name="组合 42"/>
          <p:cNvGrpSpPr/>
          <p:nvPr/>
        </p:nvGrpSpPr>
        <p:grpSpPr>
          <a:xfrm flipH="1">
            <a:off x="11559358" y="1861202"/>
            <a:ext cx="655686" cy="578565"/>
            <a:chOff x="0" y="197973"/>
            <a:chExt cx="979536" cy="648902"/>
          </a:xfrm>
          <a:solidFill>
            <a:srgbClr val="014195"/>
          </a:solidFill>
        </p:grpSpPr>
        <p:sp>
          <p:nvSpPr>
            <p:cNvPr id="44" name="任意多边形 43"/>
            <p:cNvSpPr/>
            <p:nvPr/>
          </p:nvSpPr>
          <p:spPr>
            <a:xfrm>
              <a:off x="0" y="197973"/>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latin typeface="微软雅黑" pitchFamily="34" charset="-122"/>
                <a:ea typeface="微软雅黑" pitchFamily="34" charset="-122"/>
              </a:endParaRPr>
            </a:p>
          </p:txBody>
        </p:sp>
        <p:sp>
          <p:nvSpPr>
            <p:cNvPr id="45" name="文本框 44"/>
            <p:cNvSpPr txBox="1"/>
            <p:nvPr/>
          </p:nvSpPr>
          <p:spPr>
            <a:xfrm>
              <a:off x="82576" y="260047"/>
              <a:ext cx="275972" cy="586828"/>
            </a:xfrm>
            <a:prstGeom prst="rect">
              <a:avLst/>
            </a:prstGeom>
            <a:grpFill/>
          </p:spPr>
          <p:txBody>
            <a:bodyPr wrap="non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sz="2800">
                <a:solidFill>
                  <a:schemeClr val="bg1"/>
                </a:solidFill>
                <a:latin typeface="微软雅黑" pitchFamily="34" charset="-122"/>
                <a:ea typeface="微软雅黑" pitchFamily="34" charset="-122"/>
              </a:endParaRPr>
            </a:p>
          </p:txBody>
        </p:sp>
      </p:grpSp>
      <p:sp>
        <p:nvSpPr>
          <p:cNvPr id="13" name="AutoShape 7"/>
          <p:cNvSpPr>
            <a:spLocks noChangeAspect="1" noChangeArrowheads="1" noTextEdit="1"/>
          </p:cNvSpPr>
          <p:nvPr/>
        </p:nvSpPr>
        <p:spPr bwMode="auto">
          <a:xfrm>
            <a:off x="1539877" y="3"/>
            <a:ext cx="2193925" cy="658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7" tIns="45713" rIns="91427" bIns="45713" numCol="1" anchor="t"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15" name="Freeform 9"/>
          <p:cNvSpPr/>
          <p:nvPr/>
        </p:nvSpPr>
        <p:spPr bwMode="auto">
          <a:xfrm>
            <a:off x="3303589" y="2246316"/>
            <a:ext cx="71439" cy="301625"/>
          </a:xfrm>
          <a:custGeom>
            <a:gdLst>
              <a:gd name="T0" fmla="*/ 3 w 19"/>
              <a:gd name="T1" fmla="*/ 0 h 80"/>
              <a:gd name="T2" fmla="*/ 6 w 19"/>
              <a:gd name="T3" fmla="*/ 15 h 80"/>
              <a:gd name="T4" fmla="*/ 18 w 19"/>
              <a:gd name="T5" fmla="*/ 56 h 80"/>
              <a:gd name="T6" fmla="*/ 16 w 19"/>
              <a:gd name="T7" fmla="*/ 74 h 80"/>
              <a:gd name="T8" fmla="*/ 0 w 19"/>
              <a:gd name="T9" fmla="*/ 80 h 80"/>
              <a:gd name="T10" fmla="*/ 3 w 19"/>
              <a:gd name="T11" fmla="*/ 0 h 80"/>
            </a:gdLst>
            <a:cxnLst>
              <a:cxn ang="0">
                <a:pos x="T0" y="T1"/>
              </a:cxn>
              <a:cxn ang="0">
                <a:pos x="T2" y="T3"/>
              </a:cxn>
              <a:cxn ang="0">
                <a:pos x="T4" y="T5"/>
              </a:cxn>
              <a:cxn ang="0">
                <a:pos x="T6" y="T7"/>
              </a:cxn>
              <a:cxn ang="0">
                <a:pos x="T8" y="T9"/>
              </a:cxn>
              <a:cxn ang="0">
                <a:pos x="T10" y="T11"/>
              </a:cxn>
            </a:cxnLst>
            <a:rect l="0" t="0" r="r" b="b"/>
            <a:pathLst>
              <a:path w="19" h="80">
                <a:moveTo>
                  <a:pt x="3" y="0"/>
                </a:moveTo>
                <a:cubicBezTo>
                  <a:pt x="6" y="5"/>
                  <a:pt x="4" y="10"/>
                  <a:pt x="6" y="15"/>
                </a:cubicBezTo>
                <a:cubicBezTo>
                  <a:pt x="9" y="29"/>
                  <a:pt x="19" y="42"/>
                  <a:pt x="18" y="56"/>
                </a:cubicBezTo>
                <a:cubicBezTo>
                  <a:pt x="17" y="62"/>
                  <a:pt x="14" y="67"/>
                  <a:pt x="16" y="74"/>
                </a:cubicBezTo>
                <a:cubicBezTo>
                  <a:pt x="10" y="76"/>
                  <a:pt x="6" y="79"/>
                  <a:pt x="0" y="80"/>
                </a:cubicBezTo>
                <a:cubicBezTo>
                  <a:pt x="2" y="58"/>
                  <a:pt x="0" y="24"/>
                  <a:pt x="3"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27" tIns="45713" rIns="91427" bIns="45713" numCol="1" anchor="t"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16" name="Freeform 10"/>
          <p:cNvSpPr/>
          <p:nvPr/>
        </p:nvSpPr>
        <p:spPr bwMode="auto">
          <a:xfrm>
            <a:off x="2247901" y="3914775"/>
            <a:ext cx="185739" cy="857250"/>
          </a:xfrm>
          <a:custGeom>
            <a:gdLst>
              <a:gd name="T0" fmla="*/ 46 w 49"/>
              <a:gd name="T1" fmla="*/ 0 h 228"/>
              <a:gd name="T2" fmla="*/ 46 w 49"/>
              <a:gd name="T3" fmla="*/ 68 h 228"/>
              <a:gd name="T4" fmla="*/ 46 w 49"/>
              <a:gd name="T5" fmla="*/ 133 h 228"/>
              <a:gd name="T6" fmla="*/ 21 w 49"/>
              <a:gd name="T7" fmla="*/ 174 h 228"/>
              <a:gd name="T8" fmla="*/ 14 w 49"/>
              <a:gd name="T9" fmla="*/ 217 h 228"/>
              <a:gd name="T10" fmla="*/ 8 w 49"/>
              <a:gd name="T11" fmla="*/ 228 h 228"/>
              <a:gd name="T12" fmla="*/ 0 w 49"/>
              <a:gd name="T13" fmla="*/ 213 h 228"/>
              <a:gd name="T14" fmla="*/ 11 w 49"/>
              <a:gd name="T15" fmla="*/ 174 h 228"/>
              <a:gd name="T16" fmla="*/ 19 w 49"/>
              <a:gd name="T17" fmla="*/ 132 h 228"/>
              <a:gd name="T18" fmla="*/ 32 w 49"/>
              <a:gd name="T19" fmla="*/ 99 h 228"/>
              <a:gd name="T20" fmla="*/ 36 w 49"/>
              <a:gd name="T21" fmla="*/ 28 h 228"/>
              <a:gd name="T22" fmla="*/ 46 w 49"/>
              <a:gd name="T23" fmla="*/ 0 h 2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9" h="228">
                <a:moveTo>
                  <a:pt x="46" y="0"/>
                </a:moveTo>
                <a:cubicBezTo>
                  <a:pt x="47" y="17"/>
                  <a:pt x="46" y="44"/>
                  <a:pt x="46" y="68"/>
                </a:cubicBezTo>
                <a:cubicBezTo>
                  <a:pt x="46" y="90"/>
                  <a:pt x="49" y="114"/>
                  <a:pt x="46" y="133"/>
                </a:cubicBezTo>
                <a:cubicBezTo>
                  <a:pt x="43" y="149"/>
                  <a:pt x="26" y="160"/>
                  <a:pt x="21" y="174"/>
                </a:cubicBezTo>
                <a:cubicBezTo>
                  <a:pt x="16" y="189"/>
                  <a:pt x="20" y="205"/>
                  <a:pt x="14" y="217"/>
                </a:cubicBezTo>
                <a:cubicBezTo>
                  <a:pt x="13" y="221"/>
                  <a:pt x="8" y="223"/>
                  <a:pt x="8" y="228"/>
                </a:cubicBezTo>
                <a:cubicBezTo>
                  <a:pt x="5" y="222"/>
                  <a:pt x="1" y="219"/>
                  <a:pt x="0" y="213"/>
                </a:cubicBezTo>
                <a:cubicBezTo>
                  <a:pt x="0" y="203"/>
                  <a:pt x="8" y="186"/>
                  <a:pt x="11" y="174"/>
                </a:cubicBezTo>
                <a:cubicBezTo>
                  <a:pt x="15" y="160"/>
                  <a:pt x="16" y="145"/>
                  <a:pt x="19" y="132"/>
                </a:cubicBezTo>
                <a:cubicBezTo>
                  <a:pt x="22" y="121"/>
                  <a:pt x="28" y="111"/>
                  <a:pt x="32" y="99"/>
                </a:cubicBezTo>
                <a:cubicBezTo>
                  <a:pt x="38" y="76"/>
                  <a:pt x="34" y="50"/>
                  <a:pt x="36" y="28"/>
                </a:cubicBezTo>
                <a:cubicBezTo>
                  <a:pt x="38" y="17"/>
                  <a:pt x="43" y="11"/>
                  <a:pt x="46"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27" tIns="45713" rIns="91427" bIns="45713" numCol="1" anchor="t"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nvGrpSpPr>
          <p:cNvPr id="19" name="组合 18"/>
          <p:cNvGrpSpPr/>
          <p:nvPr/>
        </p:nvGrpSpPr>
        <p:grpSpPr>
          <a:xfrm>
            <a:off x="1562543" y="926683"/>
            <a:ext cx="1463532" cy="4365399"/>
            <a:chOff x="1531938" y="-11113"/>
            <a:chExt cx="2212975" cy="6600826"/>
          </a:xfrm>
          <a:solidFill>
            <a:srgbClr val="000000">
              <a:alpha val="10000"/>
            </a:srgbClr>
          </a:solidFill>
        </p:grpSpPr>
        <p:sp>
          <p:nvSpPr>
            <p:cNvPr id="17" name="Freeform 11"/>
            <p:cNvSpPr/>
            <p:nvPr/>
          </p:nvSpPr>
          <p:spPr bwMode="auto">
            <a:xfrm>
              <a:off x="2422525" y="-11113"/>
              <a:ext cx="855663" cy="1066800"/>
            </a:xfrm>
            <a:custGeom>
              <a:gdLst>
                <a:gd name="T0" fmla="*/ 160 w 227"/>
                <a:gd name="T1" fmla="*/ 231 h 284"/>
                <a:gd name="T2" fmla="*/ 127 w 227"/>
                <a:gd name="T3" fmla="*/ 264 h 284"/>
                <a:gd name="T4" fmla="*/ 97 w 227"/>
                <a:gd name="T5" fmla="*/ 283 h 284"/>
                <a:gd name="T6" fmla="*/ 81 w 227"/>
                <a:gd name="T7" fmla="*/ 274 h 284"/>
                <a:gd name="T8" fmla="*/ 73 w 227"/>
                <a:gd name="T9" fmla="*/ 270 h 284"/>
                <a:gd name="T10" fmla="*/ 55 w 227"/>
                <a:gd name="T11" fmla="*/ 252 h 284"/>
                <a:gd name="T12" fmla="*/ 37 w 227"/>
                <a:gd name="T13" fmla="*/ 240 h 284"/>
                <a:gd name="T14" fmla="*/ 34 w 227"/>
                <a:gd name="T15" fmla="*/ 243 h 284"/>
                <a:gd name="T16" fmla="*/ 35 w 227"/>
                <a:gd name="T17" fmla="*/ 235 h 284"/>
                <a:gd name="T18" fmla="*/ 22 w 227"/>
                <a:gd name="T19" fmla="*/ 213 h 284"/>
                <a:gd name="T20" fmla="*/ 19 w 227"/>
                <a:gd name="T21" fmla="*/ 195 h 284"/>
                <a:gd name="T22" fmla="*/ 25 w 227"/>
                <a:gd name="T23" fmla="*/ 183 h 284"/>
                <a:gd name="T24" fmla="*/ 6 w 227"/>
                <a:gd name="T25" fmla="*/ 165 h 284"/>
                <a:gd name="T26" fmla="*/ 10 w 227"/>
                <a:gd name="T27" fmla="*/ 147 h 284"/>
                <a:gd name="T28" fmla="*/ 2 w 227"/>
                <a:gd name="T29" fmla="*/ 133 h 284"/>
                <a:gd name="T30" fmla="*/ 10 w 227"/>
                <a:gd name="T31" fmla="*/ 86 h 284"/>
                <a:gd name="T32" fmla="*/ 27 w 227"/>
                <a:gd name="T33" fmla="*/ 54 h 284"/>
                <a:gd name="T34" fmla="*/ 70 w 227"/>
                <a:gd name="T35" fmla="*/ 17 h 284"/>
                <a:gd name="T36" fmla="*/ 97 w 227"/>
                <a:gd name="T37" fmla="*/ 7 h 284"/>
                <a:gd name="T38" fmla="*/ 126 w 227"/>
                <a:gd name="T39" fmla="*/ 3 h 284"/>
                <a:gd name="T40" fmla="*/ 145 w 227"/>
                <a:gd name="T41" fmla="*/ 13 h 284"/>
                <a:gd name="T42" fmla="*/ 146 w 227"/>
                <a:gd name="T43" fmla="*/ 13 h 284"/>
                <a:gd name="T44" fmla="*/ 177 w 227"/>
                <a:gd name="T45" fmla="*/ 45 h 284"/>
                <a:gd name="T46" fmla="*/ 209 w 227"/>
                <a:gd name="T47" fmla="*/ 86 h 284"/>
                <a:gd name="T48" fmla="*/ 209 w 227"/>
                <a:gd name="T49" fmla="*/ 120 h 284"/>
                <a:gd name="T50" fmla="*/ 210 w 227"/>
                <a:gd name="T51" fmla="*/ 149 h 284"/>
                <a:gd name="T52" fmla="*/ 207 w 227"/>
                <a:gd name="T53" fmla="*/ 165 h 284"/>
                <a:gd name="T54" fmla="*/ 185 w 227"/>
                <a:gd name="T55" fmla="*/ 173 h 284"/>
                <a:gd name="T56" fmla="*/ 180 w 227"/>
                <a:gd name="T57" fmla="*/ 186 h 284"/>
                <a:gd name="T58" fmla="*/ 188 w 227"/>
                <a:gd name="T59" fmla="*/ 223 h 284"/>
                <a:gd name="T60" fmla="*/ 162 w 227"/>
                <a:gd name="T61" fmla="*/ 227 h 284"/>
                <a:gd name="T62" fmla="*/ 165 w 227"/>
                <a:gd name="T63" fmla="*/ 235 h 284"/>
                <a:gd name="T64" fmla="*/ 160 w 227"/>
                <a:gd name="T65" fmla="*/ 231 h 2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26" h="284">
                  <a:moveTo>
                    <a:pt x="160" y="231"/>
                  </a:moveTo>
                  <a:cubicBezTo>
                    <a:pt x="152" y="243"/>
                    <a:pt x="140" y="252"/>
                    <a:pt x="127" y="264"/>
                  </a:cubicBezTo>
                  <a:cubicBezTo>
                    <a:pt x="119" y="272"/>
                    <a:pt x="107" y="282"/>
                    <a:pt x="97" y="283"/>
                  </a:cubicBezTo>
                  <a:cubicBezTo>
                    <a:pt x="88" y="284"/>
                    <a:pt x="87" y="278"/>
                    <a:pt x="81" y="274"/>
                  </a:cubicBezTo>
                  <a:cubicBezTo>
                    <a:pt x="78" y="272"/>
                    <a:pt x="75" y="272"/>
                    <a:pt x="73" y="270"/>
                  </a:cubicBezTo>
                  <a:cubicBezTo>
                    <a:pt x="66" y="265"/>
                    <a:pt x="61" y="257"/>
                    <a:pt x="55" y="252"/>
                  </a:cubicBezTo>
                  <a:cubicBezTo>
                    <a:pt x="49" y="247"/>
                    <a:pt x="42" y="246"/>
                    <a:pt x="37" y="240"/>
                  </a:cubicBezTo>
                  <a:cubicBezTo>
                    <a:pt x="35" y="240"/>
                    <a:pt x="34" y="241"/>
                    <a:pt x="34" y="243"/>
                  </a:cubicBezTo>
                  <a:cubicBezTo>
                    <a:pt x="32" y="241"/>
                    <a:pt x="36" y="238"/>
                    <a:pt x="35" y="235"/>
                  </a:cubicBezTo>
                  <a:cubicBezTo>
                    <a:pt x="23" y="241"/>
                    <a:pt x="17" y="226"/>
                    <a:pt x="22" y="213"/>
                  </a:cubicBezTo>
                  <a:cubicBezTo>
                    <a:pt x="16" y="210"/>
                    <a:pt x="8" y="198"/>
                    <a:pt x="19" y="195"/>
                  </a:cubicBezTo>
                  <a:cubicBezTo>
                    <a:pt x="19" y="189"/>
                    <a:pt x="21" y="185"/>
                    <a:pt x="25" y="183"/>
                  </a:cubicBezTo>
                  <a:cubicBezTo>
                    <a:pt x="24" y="172"/>
                    <a:pt x="8" y="175"/>
                    <a:pt x="6" y="165"/>
                  </a:cubicBezTo>
                  <a:cubicBezTo>
                    <a:pt x="4" y="158"/>
                    <a:pt x="11" y="154"/>
                    <a:pt x="10" y="147"/>
                  </a:cubicBezTo>
                  <a:cubicBezTo>
                    <a:pt x="10" y="142"/>
                    <a:pt x="3" y="138"/>
                    <a:pt x="2" y="133"/>
                  </a:cubicBezTo>
                  <a:cubicBezTo>
                    <a:pt x="0" y="118"/>
                    <a:pt x="6" y="97"/>
                    <a:pt x="10" y="86"/>
                  </a:cubicBezTo>
                  <a:cubicBezTo>
                    <a:pt x="14" y="71"/>
                    <a:pt x="17" y="64"/>
                    <a:pt x="27" y="54"/>
                  </a:cubicBezTo>
                  <a:cubicBezTo>
                    <a:pt x="41" y="39"/>
                    <a:pt x="54" y="30"/>
                    <a:pt x="70" y="17"/>
                  </a:cubicBezTo>
                  <a:cubicBezTo>
                    <a:pt x="78" y="11"/>
                    <a:pt x="86" y="3"/>
                    <a:pt x="97" y="7"/>
                  </a:cubicBezTo>
                  <a:cubicBezTo>
                    <a:pt x="103" y="4"/>
                    <a:pt x="115" y="0"/>
                    <a:pt x="126" y="3"/>
                  </a:cubicBezTo>
                  <a:cubicBezTo>
                    <a:pt x="130" y="5"/>
                    <a:pt x="138" y="10"/>
                    <a:pt x="145" y="13"/>
                  </a:cubicBezTo>
                  <a:cubicBezTo>
                    <a:pt x="145" y="13"/>
                    <a:pt x="146" y="13"/>
                    <a:pt x="146" y="13"/>
                  </a:cubicBezTo>
                  <a:cubicBezTo>
                    <a:pt x="157" y="19"/>
                    <a:pt x="166" y="34"/>
                    <a:pt x="177" y="45"/>
                  </a:cubicBezTo>
                  <a:cubicBezTo>
                    <a:pt x="191" y="59"/>
                    <a:pt x="203" y="67"/>
                    <a:pt x="209" y="86"/>
                  </a:cubicBezTo>
                  <a:cubicBezTo>
                    <a:pt x="201" y="98"/>
                    <a:pt x="213" y="108"/>
                    <a:pt x="209" y="120"/>
                  </a:cubicBezTo>
                  <a:cubicBezTo>
                    <a:pt x="214" y="127"/>
                    <a:pt x="227" y="146"/>
                    <a:pt x="210" y="149"/>
                  </a:cubicBezTo>
                  <a:cubicBezTo>
                    <a:pt x="210" y="156"/>
                    <a:pt x="208" y="160"/>
                    <a:pt x="207" y="165"/>
                  </a:cubicBezTo>
                  <a:cubicBezTo>
                    <a:pt x="200" y="168"/>
                    <a:pt x="195" y="173"/>
                    <a:pt x="185" y="173"/>
                  </a:cubicBezTo>
                  <a:cubicBezTo>
                    <a:pt x="184" y="176"/>
                    <a:pt x="180" y="182"/>
                    <a:pt x="180" y="186"/>
                  </a:cubicBezTo>
                  <a:cubicBezTo>
                    <a:pt x="180" y="195"/>
                    <a:pt x="198" y="208"/>
                    <a:pt x="188" y="223"/>
                  </a:cubicBezTo>
                  <a:cubicBezTo>
                    <a:pt x="184" y="230"/>
                    <a:pt x="174" y="227"/>
                    <a:pt x="162" y="227"/>
                  </a:cubicBezTo>
                  <a:cubicBezTo>
                    <a:pt x="160" y="228"/>
                    <a:pt x="167" y="236"/>
                    <a:pt x="165" y="235"/>
                  </a:cubicBezTo>
                  <a:cubicBezTo>
                    <a:pt x="163" y="234"/>
                    <a:pt x="163" y="231"/>
                    <a:pt x="160" y="231"/>
                  </a:cubicBezTo>
                  <a:close/>
                </a:path>
              </a:pathLst>
            </a:custGeom>
            <a:grpFill/>
            <a:ln>
              <a:noFill/>
            </a:ln>
          </p:spPr>
          <p:txBody>
            <a:bodyPr vert="horz" wrap="square" lIns="91440" tIns="45720" rIns="91440" bIns="45720" numCol="1" anchor="t"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18" name="Freeform 12"/>
            <p:cNvSpPr>
              <a:spLocks noEditPoints="1"/>
            </p:cNvSpPr>
            <p:nvPr/>
          </p:nvSpPr>
          <p:spPr bwMode="auto">
            <a:xfrm>
              <a:off x="1531938" y="890588"/>
              <a:ext cx="2212975" cy="5699125"/>
            </a:xfrm>
            <a:custGeom>
              <a:gdLst>
                <a:gd name="T0" fmla="*/ 265 w 587"/>
                <a:gd name="T1" fmla="*/ 10 h 1517"/>
                <a:gd name="T2" fmla="*/ 274 w 587"/>
                <a:gd name="T3" fmla="*/ 237 h 1517"/>
                <a:gd name="T4" fmla="*/ 298 w 587"/>
                <a:gd name="T5" fmla="*/ 129 h 1517"/>
                <a:gd name="T6" fmla="*/ 314 w 587"/>
                <a:gd name="T7" fmla="*/ 73 h 1517"/>
                <a:gd name="T8" fmla="*/ 330 w 587"/>
                <a:gd name="T9" fmla="*/ 49 h 1517"/>
                <a:gd name="T10" fmla="*/ 328 w 587"/>
                <a:gd name="T11" fmla="*/ 84 h 1517"/>
                <a:gd name="T12" fmla="*/ 335 w 587"/>
                <a:gd name="T13" fmla="*/ 165 h 1517"/>
                <a:gd name="T14" fmla="*/ 346 w 587"/>
                <a:gd name="T15" fmla="*/ 191 h 1517"/>
                <a:gd name="T16" fmla="*/ 374 w 587"/>
                <a:gd name="T17" fmla="*/ 113 h 1517"/>
                <a:gd name="T18" fmla="*/ 401 w 587"/>
                <a:gd name="T19" fmla="*/ 15 h 1517"/>
                <a:gd name="T20" fmla="*/ 423 w 587"/>
                <a:gd name="T21" fmla="*/ 28 h 1517"/>
                <a:gd name="T22" fmla="*/ 481 w 587"/>
                <a:gd name="T23" fmla="*/ 49 h 1517"/>
                <a:gd name="T24" fmla="*/ 544 w 587"/>
                <a:gd name="T25" fmla="*/ 103 h 1517"/>
                <a:gd name="T26" fmla="*/ 563 w 587"/>
                <a:gd name="T27" fmla="*/ 195 h 1517"/>
                <a:gd name="T28" fmla="*/ 580 w 587"/>
                <a:gd name="T29" fmla="*/ 329 h 1517"/>
                <a:gd name="T30" fmla="*/ 583 w 587"/>
                <a:gd name="T31" fmla="*/ 438 h 1517"/>
                <a:gd name="T32" fmla="*/ 534 w 587"/>
                <a:gd name="T33" fmla="*/ 551 h 1517"/>
                <a:gd name="T34" fmla="*/ 499 w 587"/>
                <a:gd name="T35" fmla="*/ 613 h 1517"/>
                <a:gd name="T36" fmla="*/ 460 w 587"/>
                <a:gd name="T37" fmla="*/ 636 h 1517"/>
                <a:gd name="T38" fmla="*/ 426 w 587"/>
                <a:gd name="T39" fmla="*/ 701 h 1517"/>
                <a:gd name="T40" fmla="*/ 414 w 587"/>
                <a:gd name="T41" fmla="*/ 796 h 1517"/>
                <a:gd name="T42" fmla="*/ 393 w 587"/>
                <a:gd name="T43" fmla="*/ 967 h 1517"/>
                <a:gd name="T44" fmla="*/ 375 w 587"/>
                <a:gd name="T45" fmla="*/ 1018 h 1517"/>
                <a:gd name="T46" fmla="*/ 353 w 587"/>
                <a:gd name="T47" fmla="*/ 1055 h 1517"/>
                <a:gd name="T48" fmla="*/ 341 w 587"/>
                <a:gd name="T49" fmla="*/ 1093 h 1517"/>
                <a:gd name="T50" fmla="*/ 293 w 587"/>
                <a:gd name="T51" fmla="*/ 1198 h 1517"/>
                <a:gd name="T52" fmla="*/ 262 w 587"/>
                <a:gd name="T53" fmla="*/ 1253 h 1517"/>
                <a:gd name="T54" fmla="*/ 242 w 587"/>
                <a:gd name="T55" fmla="*/ 1289 h 1517"/>
                <a:gd name="T56" fmla="*/ 202 w 587"/>
                <a:gd name="T57" fmla="*/ 1322 h 1517"/>
                <a:gd name="T58" fmla="*/ 216 w 587"/>
                <a:gd name="T59" fmla="*/ 1358 h 1517"/>
                <a:gd name="T60" fmla="*/ 213 w 587"/>
                <a:gd name="T61" fmla="*/ 1433 h 1517"/>
                <a:gd name="T62" fmla="*/ 180 w 587"/>
                <a:gd name="T63" fmla="*/ 1480 h 1517"/>
                <a:gd name="T64" fmla="*/ 90 w 587"/>
                <a:gd name="T65" fmla="*/ 1501 h 1517"/>
                <a:gd name="T66" fmla="*/ 103 w 587"/>
                <a:gd name="T67" fmla="*/ 1439 h 1517"/>
                <a:gd name="T68" fmla="*/ 87 w 587"/>
                <a:gd name="T69" fmla="*/ 1414 h 1517"/>
                <a:gd name="T70" fmla="*/ 67 w 587"/>
                <a:gd name="T71" fmla="*/ 1425 h 1517"/>
                <a:gd name="T72" fmla="*/ 18 w 587"/>
                <a:gd name="T73" fmla="*/ 1409 h 1517"/>
                <a:gd name="T74" fmla="*/ 38 w 587"/>
                <a:gd name="T75" fmla="*/ 1343 h 1517"/>
                <a:gd name="T76" fmla="*/ 75 w 587"/>
                <a:gd name="T77" fmla="*/ 1309 h 1517"/>
                <a:gd name="T78" fmla="*/ 47 w 587"/>
                <a:gd name="T79" fmla="*/ 763 h 1517"/>
                <a:gd name="T80" fmla="*/ 16 w 587"/>
                <a:gd name="T81" fmla="*/ 740 h 1517"/>
                <a:gd name="T82" fmla="*/ 4 w 587"/>
                <a:gd name="T83" fmla="*/ 702 h 1517"/>
                <a:gd name="T84" fmla="*/ 11 w 587"/>
                <a:gd name="T85" fmla="*/ 614 h 1517"/>
                <a:gd name="T86" fmla="*/ 23 w 587"/>
                <a:gd name="T87" fmla="*/ 529 h 1517"/>
                <a:gd name="T88" fmla="*/ 61 w 587"/>
                <a:gd name="T89" fmla="*/ 428 h 1517"/>
                <a:gd name="T90" fmla="*/ 77 w 587"/>
                <a:gd name="T91" fmla="*/ 386 h 1517"/>
                <a:gd name="T92" fmla="*/ 93 w 587"/>
                <a:gd name="T93" fmla="*/ 290 h 1517"/>
                <a:gd name="T94" fmla="*/ 105 w 587"/>
                <a:gd name="T95" fmla="*/ 195 h 1517"/>
                <a:gd name="T96" fmla="*/ 113 w 587"/>
                <a:gd name="T97" fmla="*/ 92 h 1517"/>
                <a:gd name="T98" fmla="*/ 147 w 587"/>
                <a:gd name="T99" fmla="*/ 56 h 1517"/>
                <a:gd name="T100" fmla="*/ 214 w 587"/>
                <a:gd name="T101" fmla="*/ 34 h 1517"/>
                <a:gd name="T102" fmla="*/ 265 w 587"/>
                <a:gd name="T103" fmla="*/ 10 h 1517"/>
                <a:gd name="T104" fmla="*/ 486 w 587"/>
                <a:gd name="T105" fmla="*/ 435 h 1517"/>
                <a:gd name="T106" fmla="*/ 476 w 587"/>
                <a:gd name="T107" fmla="*/ 376 h 1517"/>
                <a:gd name="T108" fmla="*/ 470 w 587"/>
                <a:gd name="T109" fmla="*/ 441 h 1517"/>
                <a:gd name="T110" fmla="*/ 222 w 587"/>
                <a:gd name="T111" fmla="*/ 904 h 1517"/>
                <a:gd name="T112" fmla="*/ 201 w 587"/>
                <a:gd name="T113" fmla="*/ 979 h 1517"/>
                <a:gd name="T114" fmla="*/ 198 w 587"/>
                <a:gd name="T115" fmla="*/ 1033 h 1517"/>
                <a:gd name="T116" fmla="*/ 211 w 587"/>
                <a:gd name="T117" fmla="*/ 979 h 1517"/>
                <a:gd name="T118" fmla="*/ 236 w 587"/>
                <a:gd name="T119" fmla="*/ 873 h 1517"/>
                <a:gd name="T120" fmla="*/ 226 w 587"/>
                <a:gd name="T121" fmla="*/ 833 h 15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87" h="1517">
                  <a:moveTo>
                    <a:pt x="265" y="10"/>
                  </a:moveTo>
                  <a:cubicBezTo>
                    <a:pt x="265" y="10"/>
                    <a:pt x="265" y="10"/>
                    <a:pt x="265" y="10"/>
                  </a:cubicBezTo>
                  <a:cubicBezTo>
                    <a:pt x="271" y="28"/>
                    <a:pt x="261" y="48"/>
                    <a:pt x="259" y="68"/>
                  </a:cubicBezTo>
                  <a:cubicBezTo>
                    <a:pt x="254" y="127"/>
                    <a:pt x="264" y="189"/>
                    <a:pt x="274" y="237"/>
                  </a:cubicBezTo>
                  <a:cubicBezTo>
                    <a:pt x="282" y="223"/>
                    <a:pt x="284" y="204"/>
                    <a:pt x="287" y="184"/>
                  </a:cubicBezTo>
                  <a:cubicBezTo>
                    <a:pt x="289" y="165"/>
                    <a:pt x="296" y="147"/>
                    <a:pt x="298" y="129"/>
                  </a:cubicBezTo>
                  <a:cubicBezTo>
                    <a:pt x="299" y="123"/>
                    <a:pt x="298" y="116"/>
                    <a:pt x="300" y="111"/>
                  </a:cubicBezTo>
                  <a:cubicBezTo>
                    <a:pt x="304" y="97"/>
                    <a:pt x="316" y="92"/>
                    <a:pt x="314" y="73"/>
                  </a:cubicBezTo>
                  <a:cubicBezTo>
                    <a:pt x="313" y="66"/>
                    <a:pt x="308" y="62"/>
                    <a:pt x="305" y="57"/>
                  </a:cubicBezTo>
                  <a:cubicBezTo>
                    <a:pt x="315" y="57"/>
                    <a:pt x="321" y="48"/>
                    <a:pt x="330" y="49"/>
                  </a:cubicBezTo>
                  <a:cubicBezTo>
                    <a:pt x="336" y="49"/>
                    <a:pt x="345" y="59"/>
                    <a:pt x="353" y="60"/>
                  </a:cubicBezTo>
                  <a:cubicBezTo>
                    <a:pt x="349" y="68"/>
                    <a:pt x="330" y="74"/>
                    <a:pt x="328" y="84"/>
                  </a:cubicBezTo>
                  <a:cubicBezTo>
                    <a:pt x="326" y="95"/>
                    <a:pt x="335" y="107"/>
                    <a:pt x="336" y="118"/>
                  </a:cubicBezTo>
                  <a:cubicBezTo>
                    <a:pt x="338" y="132"/>
                    <a:pt x="335" y="149"/>
                    <a:pt x="335" y="165"/>
                  </a:cubicBezTo>
                  <a:cubicBezTo>
                    <a:pt x="335" y="182"/>
                    <a:pt x="333" y="199"/>
                    <a:pt x="337" y="212"/>
                  </a:cubicBezTo>
                  <a:cubicBezTo>
                    <a:pt x="346" y="209"/>
                    <a:pt x="345" y="198"/>
                    <a:pt x="346" y="191"/>
                  </a:cubicBezTo>
                  <a:cubicBezTo>
                    <a:pt x="351" y="173"/>
                    <a:pt x="360" y="158"/>
                    <a:pt x="366" y="142"/>
                  </a:cubicBezTo>
                  <a:cubicBezTo>
                    <a:pt x="369" y="133"/>
                    <a:pt x="371" y="122"/>
                    <a:pt x="374" y="113"/>
                  </a:cubicBezTo>
                  <a:cubicBezTo>
                    <a:pt x="381" y="90"/>
                    <a:pt x="386" y="64"/>
                    <a:pt x="393" y="40"/>
                  </a:cubicBezTo>
                  <a:cubicBezTo>
                    <a:pt x="395" y="32"/>
                    <a:pt x="397" y="24"/>
                    <a:pt x="401" y="15"/>
                  </a:cubicBezTo>
                  <a:cubicBezTo>
                    <a:pt x="402" y="10"/>
                    <a:pt x="407" y="7"/>
                    <a:pt x="403" y="0"/>
                  </a:cubicBezTo>
                  <a:cubicBezTo>
                    <a:pt x="410" y="9"/>
                    <a:pt x="415" y="19"/>
                    <a:pt x="423" y="28"/>
                  </a:cubicBezTo>
                  <a:cubicBezTo>
                    <a:pt x="438" y="32"/>
                    <a:pt x="452" y="42"/>
                    <a:pt x="466" y="46"/>
                  </a:cubicBezTo>
                  <a:cubicBezTo>
                    <a:pt x="471" y="48"/>
                    <a:pt x="476" y="48"/>
                    <a:pt x="481" y="49"/>
                  </a:cubicBezTo>
                  <a:cubicBezTo>
                    <a:pt x="495" y="54"/>
                    <a:pt x="508" y="67"/>
                    <a:pt x="525" y="71"/>
                  </a:cubicBezTo>
                  <a:cubicBezTo>
                    <a:pt x="528" y="81"/>
                    <a:pt x="540" y="90"/>
                    <a:pt x="544" y="103"/>
                  </a:cubicBezTo>
                  <a:cubicBezTo>
                    <a:pt x="547" y="111"/>
                    <a:pt x="548" y="123"/>
                    <a:pt x="550" y="134"/>
                  </a:cubicBezTo>
                  <a:cubicBezTo>
                    <a:pt x="554" y="154"/>
                    <a:pt x="560" y="173"/>
                    <a:pt x="563" y="195"/>
                  </a:cubicBezTo>
                  <a:cubicBezTo>
                    <a:pt x="565" y="211"/>
                    <a:pt x="572" y="225"/>
                    <a:pt x="564" y="237"/>
                  </a:cubicBezTo>
                  <a:cubicBezTo>
                    <a:pt x="570" y="265"/>
                    <a:pt x="576" y="296"/>
                    <a:pt x="580" y="329"/>
                  </a:cubicBezTo>
                  <a:cubicBezTo>
                    <a:pt x="583" y="362"/>
                    <a:pt x="587" y="399"/>
                    <a:pt x="583" y="433"/>
                  </a:cubicBezTo>
                  <a:cubicBezTo>
                    <a:pt x="583" y="434"/>
                    <a:pt x="583" y="436"/>
                    <a:pt x="583" y="438"/>
                  </a:cubicBezTo>
                  <a:cubicBezTo>
                    <a:pt x="579" y="458"/>
                    <a:pt x="569" y="476"/>
                    <a:pt x="560" y="493"/>
                  </a:cubicBezTo>
                  <a:cubicBezTo>
                    <a:pt x="549" y="511"/>
                    <a:pt x="543" y="532"/>
                    <a:pt x="534" y="551"/>
                  </a:cubicBezTo>
                  <a:cubicBezTo>
                    <a:pt x="529" y="560"/>
                    <a:pt x="522" y="568"/>
                    <a:pt x="517" y="576"/>
                  </a:cubicBezTo>
                  <a:cubicBezTo>
                    <a:pt x="510" y="587"/>
                    <a:pt x="507" y="600"/>
                    <a:pt x="499" y="613"/>
                  </a:cubicBezTo>
                  <a:cubicBezTo>
                    <a:pt x="494" y="621"/>
                    <a:pt x="483" y="642"/>
                    <a:pt x="476" y="643"/>
                  </a:cubicBezTo>
                  <a:cubicBezTo>
                    <a:pt x="467" y="645"/>
                    <a:pt x="466" y="639"/>
                    <a:pt x="460" y="636"/>
                  </a:cubicBezTo>
                  <a:cubicBezTo>
                    <a:pt x="456" y="657"/>
                    <a:pt x="444" y="670"/>
                    <a:pt x="435" y="686"/>
                  </a:cubicBezTo>
                  <a:cubicBezTo>
                    <a:pt x="432" y="691"/>
                    <a:pt x="427" y="697"/>
                    <a:pt x="426" y="701"/>
                  </a:cubicBezTo>
                  <a:cubicBezTo>
                    <a:pt x="423" y="709"/>
                    <a:pt x="425" y="719"/>
                    <a:pt x="424" y="727"/>
                  </a:cubicBezTo>
                  <a:cubicBezTo>
                    <a:pt x="421" y="750"/>
                    <a:pt x="415" y="773"/>
                    <a:pt x="414" y="796"/>
                  </a:cubicBezTo>
                  <a:cubicBezTo>
                    <a:pt x="413" y="845"/>
                    <a:pt x="412" y="891"/>
                    <a:pt x="400" y="935"/>
                  </a:cubicBezTo>
                  <a:cubicBezTo>
                    <a:pt x="397" y="946"/>
                    <a:pt x="395" y="957"/>
                    <a:pt x="393" y="967"/>
                  </a:cubicBezTo>
                  <a:cubicBezTo>
                    <a:pt x="391" y="978"/>
                    <a:pt x="390" y="990"/>
                    <a:pt x="387" y="999"/>
                  </a:cubicBezTo>
                  <a:cubicBezTo>
                    <a:pt x="385" y="1005"/>
                    <a:pt x="379" y="1012"/>
                    <a:pt x="375" y="1018"/>
                  </a:cubicBezTo>
                  <a:cubicBezTo>
                    <a:pt x="371" y="1024"/>
                    <a:pt x="366" y="1028"/>
                    <a:pt x="362" y="1035"/>
                  </a:cubicBezTo>
                  <a:cubicBezTo>
                    <a:pt x="359" y="1040"/>
                    <a:pt x="356" y="1048"/>
                    <a:pt x="353" y="1055"/>
                  </a:cubicBezTo>
                  <a:cubicBezTo>
                    <a:pt x="350" y="1062"/>
                    <a:pt x="346" y="1070"/>
                    <a:pt x="344" y="1076"/>
                  </a:cubicBezTo>
                  <a:cubicBezTo>
                    <a:pt x="342" y="1082"/>
                    <a:pt x="343" y="1088"/>
                    <a:pt x="341" y="1093"/>
                  </a:cubicBezTo>
                  <a:cubicBezTo>
                    <a:pt x="337" y="1106"/>
                    <a:pt x="331" y="1118"/>
                    <a:pt x="327" y="1130"/>
                  </a:cubicBezTo>
                  <a:cubicBezTo>
                    <a:pt x="318" y="1154"/>
                    <a:pt x="306" y="1176"/>
                    <a:pt x="293" y="1198"/>
                  </a:cubicBezTo>
                  <a:cubicBezTo>
                    <a:pt x="287" y="1208"/>
                    <a:pt x="279" y="1218"/>
                    <a:pt x="273" y="1229"/>
                  </a:cubicBezTo>
                  <a:cubicBezTo>
                    <a:pt x="269" y="1237"/>
                    <a:pt x="266" y="1245"/>
                    <a:pt x="262" y="1253"/>
                  </a:cubicBezTo>
                  <a:cubicBezTo>
                    <a:pt x="257" y="1261"/>
                    <a:pt x="252" y="1268"/>
                    <a:pt x="248" y="1275"/>
                  </a:cubicBezTo>
                  <a:cubicBezTo>
                    <a:pt x="245" y="1280"/>
                    <a:pt x="245" y="1285"/>
                    <a:pt x="242" y="1289"/>
                  </a:cubicBezTo>
                  <a:cubicBezTo>
                    <a:pt x="237" y="1294"/>
                    <a:pt x="227" y="1300"/>
                    <a:pt x="221" y="1305"/>
                  </a:cubicBezTo>
                  <a:cubicBezTo>
                    <a:pt x="215" y="1310"/>
                    <a:pt x="207" y="1316"/>
                    <a:pt x="202" y="1322"/>
                  </a:cubicBezTo>
                  <a:cubicBezTo>
                    <a:pt x="199" y="1326"/>
                    <a:pt x="199" y="1331"/>
                    <a:pt x="194" y="1333"/>
                  </a:cubicBezTo>
                  <a:cubicBezTo>
                    <a:pt x="196" y="1345"/>
                    <a:pt x="212" y="1345"/>
                    <a:pt x="216" y="1358"/>
                  </a:cubicBezTo>
                  <a:cubicBezTo>
                    <a:pt x="221" y="1372"/>
                    <a:pt x="213" y="1392"/>
                    <a:pt x="212" y="1410"/>
                  </a:cubicBezTo>
                  <a:cubicBezTo>
                    <a:pt x="211" y="1417"/>
                    <a:pt x="214" y="1427"/>
                    <a:pt x="213" y="1433"/>
                  </a:cubicBezTo>
                  <a:cubicBezTo>
                    <a:pt x="210" y="1445"/>
                    <a:pt x="197" y="1447"/>
                    <a:pt x="187" y="1449"/>
                  </a:cubicBezTo>
                  <a:cubicBezTo>
                    <a:pt x="179" y="1454"/>
                    <a:pt x="181" y="1469"/>
                    <a:pt x="180" y="1480"/>
                  </a:cubicBezTo>
                  <a:cubicBezTo>
                    <a:pt x="170" y="1494"/>
                    <a:pt x="148" y="1511"/>
                    <a:pt x="127" y="1515"/>
                  </a:cubicBezTo>
                  <a:cubicBezTo>
                    <a:pt x="111" y="1517"/>
                    <a:pt x="95" y="1511"/>
                    <a:pt x="90" y="1501"/>
                  </a:cubicBezTo>
                  <a:cubicBezTo>
                    <a:pt x="86" y="1490"/>
                    <a:pt x="88" y="1473"/>
                    <a:pt x="90" y="1463"/>
                  </a:cubicBezTo>
                  <a:cubicBezTo>
                    <a:pt x="93" y="1456"/>
                    <a:pt x="99" y="1447"/>
                    <a:pt x="103" y="1439"/>
                  </a:cubicBezTo>
                  <a:cubicBezTo>
                    <a:pt x="111" y="1425"/>
                    <a:pt x="123" y="1413"/>
                    <a:pt x="110" y="1395"/>
                  </a:cubicBezTo>
                  <a:cubicBezTo>
                    <a:pt x="104" y="1401"/>
                    <a:pt x="94" y="1406"/>
                    <a:pt x="87" y="1414"/>
                  </a:cubicBezTo>
                  <a:cubicBezTo>
                    <a:pt x="85" y="1416"/>
                    <a:pt x="84" y="1419"/>
                    <a:pt x="81" y="1421"/>
                  </a:cubicBezTo>
                  <a:cubicBezTo>
                    <a:pt x="78" y="1423"/>
                    <a:pt x="72" y="1424"/>
                    <a:pt x="67" y="1425"/>
                  </a:cubicBezTo>
                  <a:cubicBezTo>
                    <a:pt x="61" y="1427"/>
                    <a:pt x="56" y="1432"/>
                    <a:pt x="51" y="1433"/>
                  </a:cubicBezTo>
                  <a:cubicBezTo>
                    <a:pt x="35" y="1435"/>
                    <a:pt x="20" y="1423"/>
                    <a:pt x="18" y="1409"/>
                  </a:cubicBezTo>
                  <a:cubicBezTo>
                    <a:pt x="17" y="1402"/>
                    <a:pt x="19" y="1391"/>
                    <a:pt x="20" y="1382"/>
                  </a:cubicBezTo>
                  <a:cubicBezTo>
                    <a:pt x="23" y="1366"/>
                    <a:pt x="30" y="1355"/>
                    <a:pt x="38" y="1343"/>
                  </a:cubicBezTo>
                  <a:cubicBezTo>
                    <a:pt x="41" y="1338"/>
                    <a:pt x="43" y="1332"/>
                    <a:pt x="45" y="1330"/>
                  </a:cubicBezTo>
                  <a:cubicBezTo>
                    <a:pt x="53" y="1321"/>
                    <a:pt x="67" y="1318"/>
                    <a:pt x="75" y="1309"/>
                  </a:cubicBezTo>
                  <a:cubicBezTo>
                    <a:pt x="77" y="1125"/>
                    <a:pt x="69" y="941"/>
                    <a:pt x="77" y="762"/>
                  </a:cubicBezTo>
                  <a:cubicBezTo>
                    <a:pt x="71" y="767"/>
                    <a:pt x="56" y="766"/>
                    <a:pt x="47" y="763"/>
                  </a:cubicBezTo>
                  <a:cubicBezTo>
                    <a:pt x="42" y="762"/>
                    <a:pt x="36" y="756"/>
                    <a:pt x="31" y="753"/>
                  </a:cubicBezTo>
                  <a:cubicBezTo>
                    <a:pt x="26" y="749"/>
                    <a:pt x="18" y="744"/>
                    <a:pt x="16" y="740"/>
                  </a:cubicBezTo>
                  <a:cubicBezTo>
                    <a:pt x="15" y="738"/>
                    <a:pt x="15" y="733"/>
                    <a:pt x="15" y="730"/>
                  </a:cubicBezTo>
                  <a:cubicBezTo>
                    <a:pt x="12" y="721"/>
                    <a:pt x="5" y="710"/>
                    <a:pt x="4" y="702"/>
                  </a:cubicBezTo>
                  <a:cubicBezTo>
                    <a:pt x="0" y="673"/>
                    <a:pt x="9" y="647"/>
                    <a:pt x="16" y="624"/>
                  </a:cubicBezTo>
                  <a:cubicBezTo>
                    <a:pt x="15" y="620"/>
                    <a:pt x="11" y="619"/>
                    <a:pt x="11" y="614"/>
                  </a:cubicBezTo>
                  <a:cubicBezTo>
                    <a:pt x="10" y="608"/>
                    <a:pt x="18" y="592"/>
                    <a:pt x="20" y="585"/>
                  </a:cubicBezTo>
                  <a:cubicBezTo>
                    <a:pt x="23" y="569"/>
                    <a:pt x="22" y="548"/>
                    <a:pt x="23" y="529"/>
                  </a:cubicBezTo>
                  <a:cubicBezTo>
                    <a:pt x="26" y="499"/>
                    <a:pt x="37" y="471"/>
                    <a:pt x="48" y="449"/>
                  </a:cubicBezTo>
                  <a:cubicBezTo>
                    <a:pt x="52" y="442"/>
                    <a:pt x="58" y="435"/>
                    <a:pt x="61" y="428"/>
                  </a:cubicBezTo>
                  <a:cubicBezTo>
                    <a:pt x="65" y="421"/>
                    <a:pt x="67" y="413"/>
                    <a:pt x="69" y="406"/>
                  </a:cubicBezTo>
                  <a:cubicBezTo>
                    <a:pt x="71" y="399"/>
                    <a:pt x="76" y="392"/>
                    <a:pt x="77" y="386"/>
                  </a:cubicBezTo>
                  <a:cubicBezTo>
                    <a:pt x="80" y="377"/>
                    <a:pt x="81" y="366"/>
                    <a:pt x="83" y="356"/>
                  </a:cubicBezTo>
                  <a:cubicBezTo>
                    <a:pt x="88" y="336"/>
                    <a:pt x="91" y="315"/>
                    <a:pt x="93" y="290"/>
                  </a:cubicBezTo>
                  <a:cubicBezTo>
                    <a:pt x="94" y="268"/>
                    <a:pt x="96" y="246"/>
                    <a:pt x="99" y="223"/>
                  </a:cubicBezTo>
                  <a:cubicBezTo>
                    <a:pt x="100" y="213"/>
                    <a:pt x="104" y="204"/>
                    <a:pt x="105" y="195"/>
                  </a:cubicBezTo>
                  <a:cubicBezTo>
                    <a:pt x="107" y="177"/>
                    <a:pt x="106" y="159"/>
                    <a:pt x="106" y="141"/>
                  </a:cubicBezTo>
                  <a:cubicBezTo>
                    <a:pt x="107" y="124"/>
                    <a:pt x="112" y="107"/>
                    <a:pt x="113" y="92"/>
                  </a:cubicBezTo>
                  <a:cubicBezTo>
                    <a:pt x="113" y="84"/>
                    <a:pt x="111" y="74"/>
                    <a:pt x="116" y="68"/>
                  </a:cubicBezTo>
                  <a:cubicBezTo>
                    <a:pt x="121" y="61"/>
                    <a:pt x="134" y="59"/>
                    <a:pt x="147" y="56"/>
                  </a:cubicBezTo>
                  <a:cubicBezTo>
                    <a:pt x="161" y="53"/>
                    <a:pt x="176" y="46"/>
                    <a:pt x="191" y="41"/>
                  </a:cubicBezTo>
                  <a:cubicBezTo>
                    <a:pt x="199" y="38"/>
                    <a:pt x="207" y="36"/>
                    <a:pt x="214" y="34"/>
                  </a:cubicBezTo>
                  <a:cubicBezTo>
                    <a:pt x="222" y="32"/>
                    <a:pt x="231" y="31"/>
                    <a:pt x="239" y="29"/>
                  </a:cubicBezTo>
                  <a:cubicBezTo>
                    <a:pt x="250" y="25"/>
                    <a:pt x="258" y="16"/>
                    <a:pt x="265" y="10"/>
                  </a:cubicBezTo>
                  <a:close/>
                  <a:moveTo>
                    <a:pt x="470" y="441"/>
                  </a:moveTo>
                  <a:cubicBezTo>
                    <a:pt x="476" y="440"/>
                    <a:pt x="480" y="437"/>
                    <a:pt x="486" y="435"/>
                  </a:cubicBezTo>
                  <a:cubicBezTo>
                    <a:pt x="484" y="428"/>
                    <a:pt x="487" y="423"/>
                    <a:pt x="488" y="417"/>
                  </a:cubicBezTo>
                  <a:cubicBezTo>
                    <a:pt x="489" y="403"/>
                    <a:pt x="479" y="390"/>
                    <a:pt x="476" y="376"/>
                  </a:cubicBezTo>
                  <a:cubicBezTo>
                    <a:pt x="474" y="371"/>
                    <a:pt x="476" y="366"/>
                    <a:pt x="473" y="361"/>
                  </a:cubicBezTo>
                  <a:cubicBezTo>
                    <a:pt x="470" y="385"/>
                    <a:pt x="472" y="419"/>
                    <a:pt x="470" y="441"/>
                  </a:cubicBezTo>
                  <a:close/>
                  <a:moveTo>
                    <a:pt x="226" y="833"/>
                  </a:moveTo>
                  <a:cubicBezTo>
                    <a:pt x="224" y="855"/>
                    <a:pt x="228" y="881"/>
                    <a:pt x="222" y="904"/>
                  </a:cubicBezTo>
                  <a:cubicBezTo>
                    <a:pt x="218" y="916"/>
                    <a:pt x="212" y="926"/>
                    <a:pt x="209" y="937"/>
                  </a:cubicBezTo>
                  <a:cubicBezTo>
                    <a:pt x="206" y="950"/>
                    <a:pt x="205" y="965"/>
                    <a:pt x="201" y="979"/>
                  </a:cubicBezTo>
                  <a:cubicBezTo>
                    <a:pt x="198" y="991"/>
                    <a:pt x="190" y="1008"/>
                    <a:pt x="190" y="1018"/>
                  </a:cubicBezTo>
                  <a:cubicBezTo>
                    <a:pt x="191" y="1024"/>
                    <a:pt x="195" y="1027"/>
                    <a:pt x="198" y="1033"/>
                  </a:cubicBezTo>
                  <a:cubicBezTo>
                    <a:pt x="198" y="1028"/>
                    <a:pt x="203" y="1026"/>
                    <a:pt x="204" y="1022"/>
                  </a:cubicBezTo>
                  <a:cubicBezTo>
                    <a:pt x="210" y="1010"/>
                    <a:pt x="206" y="994"/>
                    <a:pt x="211" y="979"/>
                  </a:cubicBezTo>
                  <a:cubicBezTo>
                    <a:pt x="216" y="965"/>
                    <a:pt x="233" y="954"/>
                    <a:pt x="236" y="938"/>
                  </a:cubicBezTo>
                  <a:cubicBezTo>
                    <a:pt x="239" y="919"/>
                    <a:pt x="236" y="895"/>
                    <a:pt x="236" y="873"/>
                  </a:cubicBezTo>
                  <a:cubicBezTo>
                    <a:pt x="236" y="849"/>
                    <a:pt x="237" y="822"/>
                    <a:pt x="236" y="805"/>
                  </a:cubicBezTo>
                  <a:cubicBezTo>
                    <a:pt x="233" y="816"/>
                    <a:pt x="228" y="822"/>
                    <a:pt x="226" y="833"/>
                  </a:cubicBezTo>
                  <a:close/>
                </a:path>
              </a:pathLst>
            </a:custGeom>
            <a:grpFill/>
            <a:ln>
              <a:noFill/>
            </a:ln>
          </p:spPr>
          <p:txBody>
            <a:bodyPr vert="horz" wrap="square" lIns="91440" tIns="45720" rIns="91440" bIns="45720" numCol="1" anchor="t"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3" name="矩形 2"/>
          <p:cNvSpPr/>
          <p:nvPr/>
        </p:nvSpPr>
        <p:spPr>
          <a:xfrm>
            <a:off x="0" y="445008"/>
            <a:ext cx="2048256" cy="557950"/>
          </a:xfrm>
          <a:prstGeom prst="rect">
            <a:avLst/>
          </a:prstGeom>
          <a:solidFill>
            <a:srgbClr val="014195"/>
          </a:solidFill>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latin typeface="微软雅黑" pitchFamily="34" charset="-122"/>
              <a:ea typeface="微软雅黑" pitchFamily="34" charset="-122"/>
            </a:endParaRPr>
          </a:p>
        </p:txBody>
      </p:sp>
      <p:sp>
        <p:nvSpPr>
          <p:cNvPr id="2" name="文本框 1"/>
          <p:cNvSpPr txBox="1"/>
          <p:nvPr/>
        </p:nvSpPr>
        <p:spPr>
          <a:xfrm>
            <a:off x="0" y="451107"/>
            <a:ext cx="2048256" cy="461651"/>
          </a:xfrm>
          <a:prstGeom prst="rect">
            <a:avLst/>
          </a:prstGeom>
          <a:noFill/>
        </p:spPr>
        <p:txBody>
          <a:bodyPr wrap="squar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r>
              <a:rPr lang="zh-CN" altLang="en-US" sz="2400" smtClean="0">
                <a:solidFill>
                  <a:schemeClr val="bg1"/>
                </a:solidFill>
                <a:latin typeface="微软雅黑" pitchFamily="34" charset="-122"/>
                <a:ea typeface="微软雅黑" pitchFamily="34" charset="-122"/>
              </a:rPr>
              <a:t>第二章</a:t>
            </a:r>
            <a:endParaRPr lang="zh-CN" altLang="en-US" sz="2400">
              <a:solidFill>
                <a:schemeClr val="bg1"/>
              </a:solidFill>
              <a:latin typeface="微软雅黑" pitchFamily="34" charset="-122"/>
              <a:ea typeface="微软雅黑" pitchFamily="34" charset="-122"/>
            </a:endParaRPr>
          </a:p>
        </p:txBody>
      </p:sp>
    </p:spTree>
    <p:extLst>
      <p:ext uri="{BB962C8B-B14F-4D97-AF65-F5344CB8AC3E}">
        <p14:creationId xmlns:p14="http://schemas.microsoft.com/office/powerpoint/2010/main" val="493413949"/>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dur="100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1000"/>
                            </p:stCondLst>
                            <p:childTnLst>
                              <p:par>
                                <p:cTn id="16" presetID="10" presetClass="entr" presetSubtype="0" dur="500" fill="hold" nodeType="after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childTnLst>
                          </p:cTn>
                        </p:par>
                        <p:par>
                          <p:cTn id="19" fill="hold" nodeType="afterGroup">
                            <p:stCondLst>
                              <p:cond delay="1500"/>
                            </p:stCondLst>
                            <p:childTnLst>
                              <p:par>
                                <p:cTn id="20" presetID="6" presetClass="entr" presetSubtype="16" dur="2000" fill="hold" nodeType="afterEffect">
                                  <p:stCondLst>
                                    <p:cond delay="0"/>
                                  </p:stCondLst>
                                  <p:childTnLst>
                                    <p:set>
                                      <p:cBhvr>
                                        <p:cTn id="21" dur="1" fill="hold">
                                          <p:stCondLst>
                                            <p:cond delay="0"/>
                                          </p:stCondLst>
                                        </p:cTn>
                                        <p:tgtEl>
                                          <p:spTgt spid="46"/>
                                        </p:tgtEl>
                                        <p:attrNameLst>
                                          <p:attrName>style.visibility</p:attrName>
                                        </p:attrNameLst>
                                      </p:cBhvr>
                                      <p:to>
                                        <p:strVal val="visible"/>
                                      </p:to>
                                    </p:set>
                                    <p:animEffect transition="in" filter="circle(in)">
                                      <p:cBhvr>
                                        <p:cTn id="22" dur="2000"/>
                                        <p:tgtEl>
                                          <p:spTgt spid="46"/>
                                        </p:tgtEl>
                                      </p:cBhvr>
                                    </p:animEffect>
                                  </p:childTnLst>
                                </p:cTn>
                              </p:par>
                              <p:par>
                                <p:cTn id="23" presetID="6" presetClass="entr" presetSubtype="16" dur="2000" fill="hold" nodeType="withEffect">
                                  <p:stCondLst>
                                    <p:cond delay="0"/>
                                  </p:stCondLst>
                                  <p:childTnLst>
                                    <p:set>
                                      <p:cBhvr>
                                        <p:cTn id="24" dur="1" fill="hold">
                                          <p:stCondLst>
                                            <p:cond delay="0"/>
                                          </p:stCondLst>
                                        </p:cTn>
                                        <p:tgtEl>
                                          <p:spTgt spid="52"/>
                                        </p:tgtEl>
                                        <p:attrNameLst>
                                          <p:attrName>style.visibility</p:attrName>
                                        </p:attrNameLst>
                                      </p:cBhvr>
                                      <p:to>
                                        <p:strVal val="visible"/>
                                      </p:to>
                                    </p:set>
                                    <p:animEffect transition="in" filter="circle(in)">
                                      <p:cBhvr>
                                        <p:cTn id="25" dur="2000"/>
                                        <p:tgtEl>
                                          <p:spTgt spid="52"/>
                                        </p:tgtEl>
                                      </p:cBhvr>
                                    </p:animEffect>
                                  </p:childTnLst>
                                </p:cTn>
                              </p:par>
                              <p:par>
                                <p:cTn id="26" presetID="6" presetClass="entr" presetSubtype="16" dur="2000" fill="hold" nodeType="withEffect">
                                  <p:stCondLst>
                                    <p:cond delay="0"/>
                                  </p:stCondLst>
                                  <p:childTnLst>
                                    <p:set>
                                      <p:cBhvr>
                                        <p:cTn id="27" dur="1" fill="hold">
                                          <p:stCondLst>
                                            <p:cond delay="0"/>
                                          </p:stCondLst>
                                        </p:cTn>
                                        <p:tgtEl>
                                          <p:spTgt spid="48"/>
                                        </p:tgtEl>
                                        <p:attrNameLst>
                                          <p:attrName>style.visibility</p:attrName>
                                        </p:attrNameLst>
                                      </p:cBhvr>
                                      <p:to>
                                        <p:strVal val="visible"/>
                                      </p:to>
                                    </p:set>
                                    <p:animEffect transition="in" filter="circle(in)">
                                      <p:cBhvr>
                                        <p:cTn id="28" dur="2000"/>
                                        <p:tgtEl>
                                          <p:spTgt spid="48"/>
                                        </p:tgtEl>
                                      </p:cBhvr>
                                    </p:animEffect>
                                  </p:childTnLst>
                                </p:cTn>
                              </p:par>
                            </p:childTnLst>
                          </p:cTn>
                        </p:par>
                        <p:par>
                          <p:cTn id="29" fill="hold" nodeType="afterGroup">
                            <p:stCondLst>
                              <p:cond delay="3500"/>
                            </p:stCondLst>
                            <p:childTnLst>
                              <p:par>
                                <p:cTn id="30" presetID="42" presetClass="entr" presetSubtype="0" dur="1000" fill="hold" grpId="0" nodeType="after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000"/>
                                        <p:tgtEl>
                                          <p:spTgt spid="14"/>
                                        </p:tgtEl>
                                      </p:cBhvr>
                                    </p:animEffect>
                                    <p:anim calcmode="lin" valueType="num">
                                      <p:cBhvr>
                                        <p:cTn id="33" dur="1000" fill="hold"/>
                                        <p:tgtEl>
                                          <p:spTgt spid="14"/>
                                        </p:tgtEl>
                                        <p:attrNameLst>
                                          <p:attrName>ppt_x</p:attrName>
                                        </p:attrNameLst>
                                      </p:cBhvr>
                                      <p:tavLst>
                                        <p:tav tm="0">
                                          <p:val>
                                            <p:strVal val="#ppt_x"/>
                                          </p:val>
                                        </p:tav>
                                        <p:tav tm="100000">
                                          <p:val>
                                            <p:strVal val="#ppt_x"/>
                                          </p:val>
                                        </p:tav>
                                      </p:tavLst>
                                    </p:anim>
                                    <p:anim calcmode="lin" valueType="num">
                                      <p:cBhvr>
                                        <p:cTn id="34" dur="1000" fill="hold"/>
                                        <p:tgtEl>
                                          <p:spTgt spid="14"/>
                                        </p:tgtEl>
                                        <p:attrNameLst>
                                          <p:attrName>ppt_y</p:attrName>
                                        </p:attrNameLst>
                                      </p:cBhvr>
                                      <p:tavLst>
                                        <p:tav tm="0">
                                          <p:val>
                                            <p:strVal val="#ppt_y+.1"/>
                                          </p:val>
                                        </p:tav>
                                        <p:tav tm="100000">
                                          <p:val>
                                            <p:strVal val="#ppt_y"/>
                                          </p:val>
                                        </p:tav>
                                      </p:tavLst>
                                    </p:anim>
                                  </p:childTnLst>
                                </p:cTn>
                              </p:par>
                            </p:childTnLst>
                          </p:cTn>
                        </p:par>
                        <p:par>
                          <p:cTn id="35" fill="hold" nodeType="afterGroup">
                            <p:stCondLst>
                              <p:cond delay="4500"/>
                            </p:stCondLst>
                            <p:childTnLst>
                              <p:par>
                                <p:cTn id="36" presetID="2" presetClass="entr" presetSubtype="2" dur="500" fill="hold" nodeType="afterEffect">
                                  <p:stCondLst>
                                    <p:cond delay="0"/>
                                  </p:stCondLst>
                                  <p:childTnLst>
                                    <p:set>
                                      <p:cBhvr>
                                        <p:cTn id="37" dur="1" fill="hold">
                                          <p:stCondLst>
                                            <p:cond delay="0"/>
                                          </p:stCondLst>
                                        </p:cTn>
                                        <p:tgtEl>
                                          <p:spTgt spid="43"/>
                                        </p:tgtEl>
                                        <p:attrNameLst>
                                          <p:attrName>style.visibility</p:attrName>
                                        </p:attrNameLst>
                                      </p:cBhvr>
                                      <p:to>
                                        <p:strVal val="visible"/>
                                      </p:to>
                                    </p:set>
                                    <p:anim calcmode="lin" valueType="num">
                                      <p:cBhvr additive="base">
                                        <p:cTn id="38" dur="500" fill="hold"/>
                                        <p:tgtEl>
                                          <p:spTgt spid="43"/>
                                        </p:tgtEl>
                                        <p:attrNameLst>
                                          <p:attrName>ppt_x</p:attrName>
                                        </p:attrNameLst>
                                      </p:cBhvr>
                                      <p:tavLst>
                                        <p:tav tm="0">
                                          <p:val>
                                            <p:strVal val="1+#ppt_w/2"/>
                                          </p:val>
                                        </p:tav>
                                        <p:tav tm="100000">
                                          <p:val>
                                            <p:strVal val="#ppt_x"/>
                                          </p:val>
                                        </p:tav>
                                      </p:tavLst>
                                    </p:anim>
                                    <p:anim calcmode="lin" valueType="num">
                                      <p:cBhvr additive="base">
                                        <p:cTn id="39" dur="500" fill="hold"/>
                                        <p:tgtEl>
                                          <p:spTgt spid="43"/>
                                        </p:tgtEl>
                                        <p:attrNameLst>
                                          <p:attrName>ppt_y</p:attrName>
                                        </p:attrNameLst>
                                      </p:cBhvr>
                                      <p:tavLst>
                                        <p:tav tm="0">
                                          <p:val>
                                            <p:strVal val="#ppt_y"/>
                                          </p:val>
                                        </p:tav>
                                        <p:tav tm="100000">
                                          <p:val>
                                            <p:strVal val="#ppt_y"/>
                                          </p:val>
                                        </p:tav>
                                      </p:tavLst>
                                    </p:anim>
                                  </p:childTnLst>
                                </p:cTn>
                              </p:par>
                            </p:childTnLst>
                          </p:cTn>
                        </p:par>
                        <p:par>
                          <p:cTn id="40" fill="hold" nodeType="afterGroup">
                            <p:stCondLst>
                              <p:cond delay="5000"/>
                            </p:stCondLst>
                            <p:childTnLst>
                              <p:par>
                                <p:cTn id="41" presetID="16" presetClass="entr" presetSubtype="21" dur="500" fill="hold" grpId="0" nodeType="after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barn(inVertical)">
                                      <p:cBhvr>
                                        <p:cTn id="43" dur="500"/>
                                        <p:tgtEl>
                                          <p:spTgt spid="5"/>
                                        </p:tgtEl>
                                      </p:cBhvr>
                                    </p:animEffect>
                                  </p:childTnLst>
                                </p:cTn>
                              </p:par>
                            </p:childTnLst>
                          </p:cTn>
                        </p:par>
                        <p:par>
                          <p:cTn id="44" fill="hold" nodeType="afterGroup">
                            <p:stCondLst>
                              <p:cond delay="5500"/>
                            </p:stCondLst>
                            <p:childTnLst>
                              <p:par>
                                <p:cTn id="45" presetID="42" presetClass="entr" presetSubtype="0" dur="1000" fill="hold" grpId="0" nodeType="after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1000"/>
                                        <p:tgtEl>
                                          <p:spTgt spid="11"/>
                                        </p:tgtEl>
                                      </p:cBhvr>
                                    </p:animEffect>
                                    <p:anim calcmode="lin" valueType="num">
                                      <p:cBhvr>
                                        <p:cTn id="48" dur="1000" fill="hold"/>
                                        <p:tgtEl>
                                          <p:spTgt spid="11"/>
                                        </p:tgtEl>
                                        <p:attrNameLst>
                                          <p:attrName>ppt_x</p:attrName>
                                        </p:attrNameLst>
                                      </p:cBhvr>
                                      <p:tavLst>
                                        <p:tav tm="0">
                                          <p:val>
                                            <p:strVal val="#ppt_x"/>
                                          </p:val>
                                        </p:tav>
                                        <p:tav tm="100000">
                                          <p:val>
                                            <p:strVal val="#ppt_x"/>
                                          </p:val>
                                        </p:tav>
                                      </p:tavLst>
                                    </p:anim>
                                    <p:anim calcmode="lin" valueType="num">
                                      <p:cBhvr>
                                        <p:cTn id="4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1" grpId="0"/>
      <p:bldP spid="3" grpId="0"/>
      <p:bldP spid="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6" name="图片 45"/>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787712" y="1847840"/>
            <a:ext cx="2029811" cy="1406119"/>
          </a:xfrm>
          <a:custGeom>
            <a:gdLst>
              <a:gd name="connsiteX0" fmla="*/ 0 w 2029811"/>
              <a:gd name="connsiteY0" fmla="*/ 0 h 1406119"/>
              <a:gd name="connsiteX1" fmla="*/ 1623849 w 2029811"/>
              <a:gd name="connsiteY1" fmla="*/ 0 h 1406119"/>
              <a:gd name="connsiteX2" fmla="*/ 2029811 w 2029811"/>
              <a:gd name="connsiteY2" fmla="*/ 1406119 h 1406119"/>
              <a:gd name="connsiteX3" fmla="*/ 405962 w 2029811"/>
              <a:gd name="connsiteY3" fmla="*/ 1406119 h 1406119"/>
            </a:gdLst>
            <a:cxnLst>
              <a:cxn ang="0">
                <a:pos x="connsiteX0" y="connsiteY0"/>
              </a:cxn>
              <a:cxn ang="0">
                <a:pos x="connsiteX1" y="connsiteY1"/>
              </a:cxn>
              <a:cxn ang="0">
                <a:pos x="connsiteX2" y="connsiteY2"/>
              </a:cxn>
              <a:cxn ang="0">
                <a:pos x="connsiteX3" y="connsiteY3"/>
              </a:cxn>
            </a:cxnLst>
            <a:rect l="l" t="t" r="r" b="b"/>
            <a:pathLst>
              <a:path w="2029811" h="1406119">
                <a:moveTo>
                  <a:pt x="0" y="0"/>
                </a:moveTo>
                <a:lnTo>
                  <a:pt x="1623849" y="0"/>
                </a:lnTo>
                <a:lnTo>
                  <a:pt x="2029811" y="1406119"/>
                </a:lnTo>
                <a:lnTo>
                  <a:pt x="405962" y="1406119"/>
                </a:lnTo>
                <a:close/>
              </a:path>
            </a:pathLst>
          </a:custGeom>
        </p:spPr>
      </p:pic>
      <p:cxnSp>
        <p:nvCxnSpPr>
          <p:cNvPr id="23" name="直接连接符 22"/>
          <p:cNvCxnSpPr/>
          <p:nvPr/>
        </p:nvCxnSpPr>
        <p:spPr>
          <a:xfrm>
            <a:off x="6812230" y="3248906"/>
            <a:ext cx="110049" cy="385154"/>
          </a:xfrm>
          <a:prstGeom prst="line">
            <a:avLst/>
          </a:prstGeom>
          <a:ln>
            <a:solidFill>
              <a:srgbClr val="014195"/>
            </a:solidFill>
            <a:prstDash val="lgDash"/>
          </a:ln>
        </p:spPr>
        <p:style>
          <a:lnRef idx="1">
            <a:schemeClr val="accent1"/>
          </a:lnRef>
          <a:fillRef idx="0">
            <a:schemeClr val="accent1"/>
          </a:fillRef>
          <a:effectRef idx="0">
            <a:schemeClr val="accent1"/>
          </a:effectRef>
          <a:fontRef idx="minor">
            <a:schemeClr val="tx1"/>
          </a:fontRef>
        </p:style>
      </p:cxnSp>
      <p:sp>
        <p:nvSpPr>
          <p:cNvPr id="24" name="流程图: 数据 23"/>
          <p:cNvSpPr/>
          <p:nvPr/>
        </p:nvSpPr>
        <p:spPr>
          <a:xfrm>
            <a:off x="4890612" y="3634062"/>
            <a:ext cx="2029811" cy="1406119"/>
          </a:xfrm>
          <a:prstGeom prst="flowChartInputOutput">
            <a:avLst/>
          </a:prstGeom>
          <a:noFill/>
          <a:ln>
            <a:solidFill>
              <a:srgbClr val="014195"/>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1" name="矩形 30"/>
          <p:cNvSpPr/>
          <p:nvPr/>
        </p:nvSpPr>
        <p:spPr>
          <a:xfrm>
            <a:off x="4890610" y="5040181"/>
            <a:ext cx="1619163" cy="678673"/>
          </a:xfrm>
          <a:prstGeom prst="rect">
            <a:avLst/>
          </a:pr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椭圆 34"/>
          <p:cNvSpPr/>
          <p:nvPr/>
        </p:nvSpPr>
        <p:spPr>
          <a:xfrm>
            <a:off x="5403177" y="5091963"/>
            <a:ext cx="583224" cy="583224"/>
          </a:xfrm>
          <a:prstGeom prst="ellipse">
            <a:avLst/>
          </a:prstGeom>
          <a:solidFill>
            <a:srgbClr val="CFDEDC"/>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1" name="文本框 40"/>
          <p:cNvSpPr txBox="1"/>
          <p:nvPr/>
        </p:nvSpPr>
        <p:spPr>
          <a:xfrm>
            <a:off x="5485438" y="4998858"/>
            <a:ext cx="418678" cy="769427"/>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en-US" altLang="zh-CN" sz="4400" smtClean="0">
                <a:solidFill>
                  <a:srgbClr val="014195"/>
                </a:solidFill>
                <a:latin typeface="Aharoni" panose="02010803020104030203" pitchFamily="2" charset="-79"/>
                <a:ea typeface="造字工房形黑（非商用）细体" pitchFamily="50" charset="-122"/>
                <a:cs typeface="Aharoni" panose="02010803020104030203" pitchFamily="2" charset="-79"/>
              </a:rPr>
              <a:t>1</a:t>
            </a:r>
            <a:endParaRPr lang="zh-CN" altLang="en-US" sz="4400">
              <a:solidFill>
                <a:srgbClr val="014195"/>
              </a:solidFill>
              <a:latin typeface="Aharoni" panose="02010803020104030203" pitchFamily="2" charset="-79"/>
              <a:ea typeface="造字工房形黑（非商用）细体" pitchFamily="50" charset="-122"/>
              <a:cs typeface="Aharoni" panose="02010803020104030203" pitchFamily="2" charset="-79"/>
            </a:endParaRPr>
          </a:p>
        </p:txBody>
      </p:sp>
      <p:pic>
        <p:nvPicPr>
          <p:cNvPr id="50" name="图片 49"/>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412348" y="1847839"/>
            <a:ext cx="2029811" cy="1406119"/>
          </a:xfrm>
          <a:custGeom>
            <a:gdLst>
              <a:gd name="connsiteX0" fmla="*/ 0 w 2029811"/>
              <a:gd name="connsiteY0" fmla="*/ 0 h 1406119"/>
              <a:gd name="connsiteX1" fmla="*/ 1623849 w 2029811"/>
              <a:gd name="connsiteY1" fmla="*/ 0 h 1406119"/>
              <a:gd name="connsiteX2" fmla="*/ 2029811 w 2029811"/>
              <a:gd name="connsiteY2" fmla="*/ 1406119 h 1406119"/>
              <a:gd name="connsiteX3" fmla="*/ 405962 w 2029811"/>
              <a:gd name="connsiteY3" fmla="*/ 1406119 h 1406119"/>
            </a:gdLst>
            <a:cxnLst>
              <a:cxn ang="0">
                <a:pos x="connsiteX0" y="connsiteY0"/>
              </a:cxn>
              <a:cxn ang="0">
                <a:pos x="connsiteX1" y="connsiteY1"/>
              </a:cxn>
              <a:cxn ang="0">
                <a:pos x="connsiteX2" y="connsiteY2"/>
              </a:cxn>
              <a:cxn ang="0">
                <a:pos x="connsiteX3" y="connsiteY3"/>
              </a:cxn>
            </a:cxnLst>
            <a:rect l="l" t="t" r="r" b="b"/>
            <a:pathLst>
              <a:path w="2029811" h="1406119">
                <a:moveTo>
                  <a:pt x="0" y="0"/>
                </a:moveTo>
                <a:lnTo>
                  <a:pt x="1623849" y="0"/>
                </a:lnTo>
                <a:lnTo>
                  <a:pt x="2029811" y="1406119"/>
                </a:lnTo>
                <a:lnTo>
                  <a:pt x="405962" y="1406119"/>
                </a:lnTo>
                <a:close/>
              </a:path>
            </a:pathLst>
          </a:custGeom>
        </p:spPr>
      </p:pic>
      <p:cxnSp>
        <p:nvCxnSpPr>
          <p:cNvPr id="25" name="直接连接符 24"/>
          <p:cNvCxnSpPr/>
          <p:nvPr/>
        </p:nvCxnSpPr>
        <p:spPr>
          <a:xfrm>
            <a:off x="9436868" y="3248906"/>
            <a:ext cx="110049" cy="385154"/>
          </a:xfrm>
          <a:prstGeom prst="line">
            <a:avLst/>
          </a:prstGeom>
          <a:ln>
            <a:solidFill>
              <a:srgbClr val="014195"/>
            </a:solidFill>
            <a:prstDash val="lgDash"/>
          </a:ln>
        </p:spPr>
        <p:style>
          <a:lnRef idx="1">
            <a:schemeClr val="accent1"/>
          </a:lnRef>
          <a:fillRef idx="0">
            <a:schemeClr val="accent1"/>
          </a:fillRef>
          <a:effectRef idx="0">
            <a:schemeClr val="accent1"/>
          </a:effectRef>
          <a:fontRef idx="minor">
            <a:schemeClr val="tx1"/>
          </a:fontRef>
        </p:style>
      </p:cxnSp>
      <p:sp>
        <p:nvSpPr>
          <p:cNvPr id="26" name="流程图: 数据 25"/>
          <p:cNvSpPr/>
          <p:nvPr/>
        </p:nvSpPr>
        <p:spPr>
          <a:xfrm>
            <a:off x="7515248" y="3634062"/>
            <a:ext cx="2029811" cy="1406119"/>
          </a:xfrm>
          <a:prstGeom prst="flowChartInputOutput">
            <a:avLst/>
          </a:prstGeom>
          <a:noFill/>
          <a:ln>
            <a:solidFill>
              <a:srgbClr val="014195"/>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2" name="矩形 31"/>
          <p:cNvSpPr/>
          <p:nvPr/>
        </p:nvSpPr>
        <p:spPr>
          <a:xfrm>
            <a:off x="7510037" y="5044242"/>
            <a:ext cx="1629387" cy="678673"/>
          </a:xfrm>
          <a:prstGeom prst="rect">
            <a:avLst/>
          </a:pr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6" name="椭圆 35"/>
          <p:cNvSpPr/>
          <p:nvPr/>
        </p:nvSpPr>
        <p:spPr>
          <a:xfrm>
            <a:off x="8033117" y="5087903"/>
            <a:ext cx="583224" cy="583224"/>
          </a:xfrm>
          <a:prstGeom prst="ellipse">
            <a:avLst/>
          </a:prstGeom>
          <a:solidFill>
            <a:srgbClr val="CFDEDC"/>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2" name="文本框 41"/>
          <p:cNvSpPr txBox="1"/>
          <p:nvPr/>
        </p:nvSpPr>
        <p:spPr>
          <a:xfrm>
            <a:off x="8115377" y="4998858"/>
            <a:ext cx="418678" cy="769427"/>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en-US" altLang="zh-CN" sz="4400">
                <a:solidFill>
                  <a:srgbClr val="014195"/>
                </a:solidFill>
                <a:latin typeface="Aharoni" panose="02010803020104030203" pitchFamily="2" charset="-79"/>
                <a:ea typeface="造字工房形黑（非商用）细体" pitchFamily="50" charset="-122"/>
                <a:cs typeface="Aharoni" panose="02010803020104030203" pitchFamily="2" charset="-79"/>
              </a:rPr>
              <a:t>2</a:t>
            </a:r>
            <a:endParaRPr lang="zh-CN" altLang="en-US" sz="4400">
              <a:solidFill>
                <a:srgbClr val="014195"/>
              </a:solidFill>
              <a:latin typeface="Aharoni" panose="02010803020104030203" pitchFamily="2" charset="-79"/>
              <a:ea typeface="造字工房形黑（非商用）细体" pitchFamily="50" charset="-122"/>
              <a:cs typeface="Aharoni" panose="02010803020104030203" pitchFamily="2" charset="-79"/>
            </a:endParaRPr>
          </a:p>
        </p:txBody>
      </p:sp>
      <p:sp>
        <p:nvSpPr>
          <p:cNvPr id="45" name="文本框 44"/>
          <p:cNvSpPr txBox="1"/>
          <p:nvPr/>
        </p:nvSpPr>
        <p:spPr>
          <a:xfrm>
            <a:off x="5239439" y="4033700"/>
            <a:ext cx="1338802" cy="646317"/>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mtClean="0">
                <a:solidFill>
                  <a:srgbClr val="4C4E4D"/>
                </a:solidFill>
                <a:latin typeface="微软雅黑" pitchFamily="34" charset="-122"/>
                <a:ea typeface="微软雅黑" pitchFamily="34" charset="-122"/>
              </a:rPr>
              <a:t>  </a:t>
            </a:r>
            <a:r>
              <a:rPr lang="zh-CN" altLang="en-US" smtClean="0">
                <a:latin typeface="微软雅黑" pitchFamily="34" charset="-122"/>
                <a:ea typeface="微软雅黑" pitchFamily="34" charset="-122"/>
              </a:rPr>
              <a:t>编制家庭</a:t>
            </a:r>
            <a:endParaRPr lang="en-US" altLang="zh-CN" smtClean="0">
              <a:latin typeface="微软雅黑" pitchFamily="34" charset="-122"/>
              <a:ea typeface="微软雅黑" pitchFamily="34" charset="-122"/>
            </a:endParaRPr>
          </a:p>
          <a:p>
            <a:r>
              <a:rPr lang="zh-CN" altLang="en-US" smtClean="0">
                <a:latin typeface="微软雅黑" pitchFamily="34" charset="-122"/>
                <a:ea typeface="微软雅黑" pitchFamily="34" charset="-122"/>
              </a:rPr>
              <a:t>资产负债表</a:t>
            </a:r>
            <a:endParaRPr lang="zh-CN" altLang="en-US">
              <a:latin typeface="微软雅黑" pitchFamily="34" charset="-122"/>
              <a:ea typeface="微软雅黑" pitchFamily="34" charset="-122"/>
            </a:endParaRPr>
          </a:p>
        </p:txBody>
      </p:sp>
      <p:sp>
        <p:nvSpPr>
          <p:cNvPr id="49" name="文本框 48"/>
          <p:cNvSpPr txBox="1"/>
          <p:nvPr/>
        </p:nvSpPr>
        <p:spPr>
          <a:xfrm>
            <a:off x="7690841" y="4152453"/>
            <a:ext cx="1800467" cy="369318"/>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mtClean="0">
                <a:latin typeface="微软雅黑" pitchFamily="34" charset="-122"/>
                <a:ea typeface="微软雅黑" pitchFamily="34" charset="-122"/>
              </a:rPr>
              <a:t>编制家庭收支表</a:t>
            </a:r>
            <a:endParaRPr lang="zh-CN" altLang="en-US">
              <a:latin typeface="微软雅黑" pitchFamily="34" charset="-122"/>
              <a:ea typeface="微软雅黑" pitchFamily="34" charset="-122"/>
            </a:endParaRPr>
          </a:p>
        </p:txBody>
      </p:sp>
      <p:sp>
        <p:nvSpPr>
          <p:cNvPr id="52" name="任意多边形 51"/>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文本框 52"/>
          <p:cNvSpPr txBox="1"/>
          <p:nvPr/>
        </p:nvSpPr>
        <p:spPr>
          <a:xfrm>
            <a:off x="0" y="260048"/>
            <a:ext cx="800193" cy="461651"/>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chemeClr val="bg1"/>
                </a:solidFill>
                <a:latin typeface="微软雅黑" pitchFamily="34" charset="-122"/>
                <a:ea typeface="微软雅黑" pitchFamily="34" charset="-122"/>
              </a:rPr>
              <a:t>目录</a:t>
            </a:r>
            <a:endParaRPr lang="zh-CN" altLang="en-US" sz="2400">
              <a:solidFill>
                <a:schemeClr val="bg1"/>
              </a:solidFill>
              <a:latin typeface="微软雅黑" pitchFamily="34" charset="-122"/>
              <a:ea typeface="微软雅黑" pitchFamily="34" charset="-122"/>
            </a:endParaRPr>
          </a:p>
        </p:txBody>
      </p:sp>
      <p:grpSp>
        <p:nvGrpSpPr>
          <p:cNvPr id="11" name="组合 10"/>
          <p:cNvGrpSpPr/>
          <p:nvPr/>
        </p:nvGrpSpPr>
        <p:grpSpPr>
          <a:xfrm>
            <a:off x="979536" y="178638"/>
            <a:ext cx="11212464" cy="718228"/>
            <a:chOff x="979536" y="178638"/>
            <a:chExt cx="11212464" cy="718228"/>
          </a:xfrm>
        </p:grpSpPr>
        <p:sp>
          <p:nvSpPr>
            <p:cNvPr id="3" name="矩形 2"/>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38" name="MH_Others_1"/>
          <p:cNvSpPr txBox="1"/>
          <p:nvPr>
            <p:custDataLst>
              <p:tags r:id="rId5"/>
            </p:custDataLst>
          </p:nvPr>
        </p:nvSpPr>
        <p:spPr>
          <a:xfrm>
            <a:off x="1498459" y="1750304"/>
            <a:ext cx="1769715" cy="3794592"/>
          </a:xfrm>
          <a:prstGeom prst="rect">
            <a:avLst/>
          </a:prstGeom>
          <a:noFill/>
        </p:spPr>
        <p:txBody>
          <a:bodyPr vert="eaVert" wrap="square" lIns="0" tIns="0" rIns="0" bIns="0" rtlCol="0" anchor="ctr" anchorCtr="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r>
              <a:rPr lang="zh-CN" altLang="en-US" sz="11500" b="1" smtClean="0">
                <a:solidFill>
                  <a:schemeClr val="tx1">
                    <a:lumMod val="50000"/>
                    <a:lumOff val="50000"/>
                  </a:schemeClr>
                </a:solidFill>
                <a:latin typeface="Arial" pitchFamily="34" charset="0"/>
                <a:ea typeface="微软雅黑" pitchFamily="34" charset="-122"/>
                <a:sym typeface="Arial" pitchFamily="34" charset="0"/>
              </a:rPr>
              <a:t>目录</a:t>
            </a:r>
            <a:endParaRPr lang="zh-CN" altLang="en-US" sz="11500" b="1">
              <a:solidFill>
                <a:schemeClr val="tx1">
                  <a:lumMod val="50000"/>
                  <a:lumOff val="50000"/>
                </a:schemeClr>
              </a:solidFill>
              <a:latin typeface="Arial" pitchFamily="34" charset="0"/>
              <a:ea typeface="微软雅黑" pitchFamily="34" charset="-122"/>
              <a:sym typeface="Arial" pitchFamily="34" charset="0"/>
            </a:endParaRPr>
          </a:p>
        </p:txBody>
      </p:sp>
      <p:sp>
        <p:nvSpPr>
          <p:cNvPr id="39" name="MH_Others_2"/>
          <p:cNvSpPr txBox="1"/>
          <p:nvPr>
            <p:custDataLst>
              <p:tags r:id="rId6"/>
            </p:custDataLst>
          </p:nvPr>
        </p:nvSpPr>
        <p:spPr>
          <a:xfrm rot="5400000">
            <a:off x="-349323" y="3309046"/>
            <a:ext cx="3299296" cy="677108"/>
          </a:xfrm>
          <a:prstGeom prst="rect">
            <a:avLst/>
          </a:prstGeom>
          <a:noFill/>
        </p:spPr>
        <p:txBody>
          <a:bodyPr wrap="square" lIns="0" tIns="0" rIns="0" bIns="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defRPr/>
            </a:pPr>
            <a:r>
              <a:rPr lang="en-US" altLang="zh-CN" sz="4400" b="1">
                <a:solidFill>
                  <a:schemeClr val="tx1">
                    <a:lumMod val="50000"/>
                    <a:lumOff val="50000"/>
                  </a:schemeClr>
                </a:solidFill>
                <a:latin typeface="Arial" pitchFamily="34" charset="0"/>
                <a:ea typeface="微软雅黑" pitchFamily="34" charset="-122"/>
                <a:sym typeface="Arial" pitchFamily="34" charset="0"/>
              </a:rPr>
              <a:t>CONTENTS</a:t>
            </a:r>
            <a:endParaRPr lang="zh-CN" altLang="en-US" sz="4400" b="1">
              <a:solidFill>
                <a:schemeClr val="tx1">
                  <a:lumMod val="50000"/>
                  <a:lumOff val="50000"/>
                </a:schemeClr>
              </a:solidFill>
              <a:latin typeface="Arial" pitchFamily="34" charset="0"/>
              <a:ea typeface="微软雅黑" pitchFamily="34" charset="-122"/>
              <a:sym typeface="Arial" pitchFamily="34" charset="0"/>
            </a:endParaRPr>
          </a:p>
        </p:txBody>
      </p:sp>
      <p:sp>
        <p:nvSpPr>
          <p:cNvPr id="62" name="矩形 61"/>
          <p:cNvSpPr/>
          <p:nvPr/>
        </p:nvSpPr>
        <p:spPr>
          <a:xfrm>
            <a:off x="9637358" y="346070"/>
            <a:ext cx="2003258" cy="85068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1F497D">
                    <a:lumMod val="60000"/>
                    <a:lumOff val="40000"/>
                  </a:srgbClr>
                </a:solidFill>
                <a:effectLst/>
                <a:uLnTx/>
                <a:uFillTx/>
                <a:latin typeface="微软雅黑" pitchFamily="34" charset="-122"/>
                <a:ea typeface="微软雅黑" pitchFamily="34" charset="-122"/>
              </a:rPr>
              <a:t>目录页</a:t>
            </a:r>
            <a:r>
              <a:rPr kumimoji="0" lang="zh-CN" altLang="en-US" sz="2800" b="1" i="0" u="none" strike="noStrike" kern="1200" cap="none" spc="0" normalizeH="0" baseline="0" noProof="0" smtClean="0">
                <a:ln>
                  <a:noFill/>
                </a:ln>
                <a:solidFill>
                  <a:srgbClr val="FF9300"/>
                </a:solidFill>
                <a:effectLst/>
                <a:uLnTx/>
                <a:uFillTx/>
                <a:latin typeface="微软雅黑" pitchFamily="34" charset="-122"/>
                <a:ea typeface="微软雅黑" pitchFamily="34" charset="-122"/>
              </a:rPr>
              <a:t> </a:t>
            </a:r>
            <a:r>
              <a:rPr kumimoji="0" lang="en-US" altLang="zh-CN" sz="2800" b="1" i="0" u="none" strike="noStrike" kern="1200" cap="none" spc="0" normalizeH="0" baseline="0" noProof="0" smtClean="0">
                <a:ln>
                  <a:noFill/>
                </a:ln>
                <a:solidFill>
                  <a:srgbClr val="FF9300"/>
                </a:solidFill>
                <a:effectLst/>
                <a:uLnTx/>
                <a:uFillTx/>
                <a:latin typeface="微软雅黑" pitchFamily="34" charset="-122"/>
                <a:ea typeface="微软雅黑" pitchFamily="34" charset="-122"/>
              </a:rPr>
              <a:t> </a:t>
            </a:r>
          </a:p>
          <a:p>
            <a:pPr marL="0" marR="0" lvl="0" indent="0" algn="r" defTabSz="914400" eaLnBrk="1" fontAlgn="auto" latinLnBrk="0" hangingPunct="1">
              <a:lnSpc>
                <a:spcPct val="112000"/>
              </a:lnSpc>
              <a:spcBef>
                <a:spcPct val="0"/>
              </a:spcBef>
              <a:spcAft>
                <a:spcPct val="0"/>
              </a:spcAft>
              <a:buClrTx/>
              <a:buSzTx/>
              <a:buFontTx/>
              <a:buNone/>
              <a:defRPr/>
            </a:pPr>
            <a:r>
              <a:rPr kumimoji="0" lang="en-US" altLang="zh-CN" sz="1600" b="0" i="0" u="none" strike="noStrike" kern="1200" cap="none" spc="0" normalizeH="0" baseline="0" noProof="0" smtClean="0">
                <a:ln>
                  <a:noFill/>
                </a:ln>
                <a:solidFill>
                  <a:sysClr val="window" lastClr="FFFFFF">
                    <a:lumMod val="50000"/>
                  </a:sysClr>
                </a:solidFill>
                <a:effectLst/>
                <a:uLnTx/>
                <a:uFillTx/>
                <a:latin typeface="Calibri"/>
                <a:ea typeface="宋体" panose="02010600030101010101" pitchFamily="2" charset="-122"/>
              </a:rPr>
              <a:t>CONTENTS PAGE </a:t>
            </a:r>
            <a:endParaRPr kumimoji="0" lang="zh-CN" altLang="en-US" sz="1800" b="0" i="0" u="none" strike="noStrike" kern="0" cap="none" spc="0" normalizeH="0" baseline="0" noProof="0" smtClean="0">
              <a:ln>
                <a:noFill/>
              </a:ln>
              <a:solidFill>
                <a:sysClr val="window" lastClr="FFFFFF">
                  <a:lumMod val="50000"/>
                </a:sysClr>
              </a:solidFill>
              <a:effectLst/>
              <a:uLnTx/>
              <a:uFillTx/>
            </a:endParaRPr>
          </a:p>
        </p:txBody>
      </p:sp>
      <p:sp>
        <p:nvSpPr>
          <p:cNvPr id="64" name="矩形 63"/>
          <p:cNvSpPr/>
          <p:nvPr/>
        </p:nvSpPr>
        <p:spPr>
          <a:xfrm>
            <a:off x="3562597" y="1876300"/>
            <a:ext cx="83128" cy="3883231"/>
          </a:xfrm>
          <a:prstGeom prst="rect">
            <a:avLst/>
          </a:prstGeom>
          <a:solidFill>
            <a:schemeClr val="accent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solidFill>
                <a:schemeClr val="accent1">
                  <a:lumMod val="75000"/>
                </a:schemeClr>
              </a:solidFill>
            </a:endParaRPr>
          </a:p>
        </p:txBody>
      </p:sp>
      <p:pic>
        <p:nvPicPr>
          <p:cNvPr id="27" name="图片 26"/>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10057431" y="1860832"/>
            <a:ext cx="2023931" cy="1385750"/>
          </a:xfrm>
          <a:custGeom>
            <a:gdLst>
              <a:gd name="connsiteX0" fmla="*/ 0 w 2023930"/>
              <a:gd name="connsiteY0" fmla="*/ 0 h 1385750"/>
              <a:gd name="connsiteX1" fmla="*/ 1623849 w 2023930"/>
              <a:gd name="connsiteY1" fmla="*/ 0 h 1385750"/>
              <a:gd name="connsiteX2" fmla="*/ 2023930 w 2023930"/>
              <a:gd name="connsiteY2" fmla="*/ 1385750 h 1385750"/>
              <a:gd name="connsiteX3" fmla="*/ 400081 w 2023930"/>
              <a:gd name="connsiteY3" fmla="*/ 1385750 h 1385750"/>
            </a:gdLst>
            <a:cxnLst>
              <a:cxn ang="0">
                <a:pos x="connsiteX0" y="connsiteY0"/>
              </a:cxn>
              <a:cxn ang="0">
                <a:pos x="connsiteX1" y="connsiteY1"/>
              </a:cxn>
              <a:cxn ang="0">
                <a:pos x="connsiteX2" y="connsiteY2"/>
              </a:cxn>
              <a:cxn ang="0">
                <a:pos x="connsiteX3" y="connsiteY3"/>
              </a:cxn>
            </a:cxnLst>
            <a:rect l="l" t="t" r="r" b="b"/>
            <a:pathLst>
              <a:path w="2023930" h="1385750">
                <a:moveTo>
                  <a:pt x="0" y="0"/>
                </a:moveTo>
                <a:lnTo>
                  <a:pt x="1623849" y="0"/>
                </a:lnTo>
                <a:lnTo>
                  <a:pt x="2023930" y="1385750"/>
                </a:lnTo>
                <a:lnTo>
                  <a:pt x="400081" y="1385750"/>
                </a:lnTo>
                <a:close/>
              </a:path>
            </a:pathLst>
          </a:custGeom>
        </p:spPr>
      </p:pic>
      <p:cxnSp>
        <p:nvCxnSpPr>
          <p:cNvPr id="28" name="直接连接符 27"/>
          <p:cNvCxnSpPr/>
          <p:nvPr/>
        </p:nvCxnSpPr>
        <p:spPr>
          <a:xfrm>
            <a:off x="12081951" y="3284531"/>
            <a:ext cx="110049" cy="385154"/>
          </a:xfrm>
          <a:prstGeom prst="line">
            <a:avLst/>
          </a:prstGeom>
          <a:ln>
            <a:solidFill>
              <a:srgbClr val="014195"/>
            </a:solidFill>
            <a:prstDash val="lgDash"/>
          </a:ln>
        </p:spPr>
        <p:style>
          <a:lnRef idx="1">
            <a:schemeClr val="accent1"/>
          </a:lnRef>
          <a:fillRef idx="0">
            <a:schemeClr val="accent1"/>
          </a:fillRef>
          <a:effectRef idx="0">
            <a:schemeClr val="accent1"/>
          </a:effectRef>
          <a:fontRef idx="minor">
            <a:schemeClr val="tx1"/>
          </a:fontRef>
        </p:style>
      </p:cxnSp>
      <p:sp>
        <p:nvSpPr>
          <p:cNvPr id="29" name="流程图: 数据 28"/>
          <p:cNvSpPr/>
          <p:nvPr/>
        </p:nvSpPr>
        <p:spPr>
          <a:xfrm>
            <a:off x="10160333" y="3669687"/>
            <a:ext cx="2029811" cy="1406119"/>
          </a:xfrm>
          <a:prstGeom prst="flowChartInputOutput">
            <a:avLst/>
          </a:prstGeom>
          <a:noFill/>
          <a:ln>
            <a:solidFill>
              <a:srgbClr val="014195"/>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0" name="矩形 29"/>
          <p:cNvSpPr/>
          <p:nvPr/>
        </p:nvSpPr>
        <p:spPr>
          <a:xfrm>
            <a:off x="10158475" y="5075805"/>
            <a:ext cx="1636667" cy="678673"/>
          </a:xfrm>
          <a:prstGeom prst="rect">
            <a:avLst/>
          </a:pr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3" name="椭圆 32"/>
          <p:cNvSpPr/>
          <p:nvPr/>
        </p:nvSpPr>
        <p:spPr>
          <a:xfrm>
            <a:off x="10685197" y="5127588"/>
            <a:ext cx="583224" cy="583224"/>
          </a:xfrm>
          <a:prstGeom prst="ellipse">
            <a:avLst/>
          </a:prstGeom>
          <a:solidFill>
            <a:srgbClr val="CFDED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文本框 43"/>
          <p:cNvSpPr txBox="1"/>
          <p:nvPr/>
        </p:nvSpPr>
        <p:spPr>
          <a:xfrm>
            <a:off x="10767457" y="5034482"/>
            <a:ext cx="418704" cy="769441"/>
          </a:xfrm>
          <a:prstGeom prst="rect">
            <a:avLst/>
          </a:prstGeom>
          <a:noFill/>
        </p:spPr>
        <p:txBody>
          <a:bodyPr wrap="non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en-US" altLang="zh-CN" sz="4400" smtClean="0">
                <a:solidFill>
                  <a:srgbClr val="014195"/>
                </a:solidFill>
                <a:latin typeface="Aharoni" panose="02010803020104030203" pitchFamily="2" charset="-79"/>
                <a:ea typeface="造字工房形黑（非商用）细体" pitchFamily="50" charset="-122"/>
                <a:cs typeface="Aharoni" panose="02010803020104030203" pitchFamily="2" charset="-79"/>
              </a:rPr>
              <a:t>3</a:t>
            </a:r>
            <a:endParaRPr lang="zh-CN" altLang="en-US" sz="4400">
              <a:solidFill>
                <a:srgbClr val="014195"/>
              </a:solidFill>
              <a:latin typeface="Aharoni" panose="02010803020104030203" pitchFamily="2" charset="-79"/>
              <a:ea typeface="造字工房形黑（非商用）细体" pitchFamily="50" charset="-122"/>
              <a:cs typeface="Aharoni" panose="02010803020104030203" pitchFamily="2" charset="-79"/>
            </a:endParaRPr>
          </a:p>
        </p:txBody>
      </p:sp>
      <p:sp>
        <p:nvSpPr>
          <p:cNvPr id="37" name="文本框 47"/>
          <p:cNvSpPr txBox="1"/>
          <p:nvPr/>
        </p:nvSpPr>
        <p:spPr>
          <a:xfrm>
            <a:off x="10376843" y="4116826"/>
            <a:ext cx="1569660" cy="646331"/>
          </a:xfrm>
          <a:prstGeom prst="rect">
            <a:avLst/>
          </a:prstGeom>
          <a:noFill/>
        </p:spPr>
        <p:txBody>
          <a:bodyPr wrap="non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mtClean="0">
                <a:latin typeface="微软雅黑" pitchFamily="34" charset="-122"/>
                <a:ea typeface="微软雅黑" pitchFamily="34" charset="-122"/>
              </a:rPr>
              <a:t>家庭财务状况</a:t>
            </a:r>
            <a:endParaRPr lang="en-US" altLang="zh-CN" smtClean="0">
              <a:latin typeface="微软雅黑" pitchFamily="34" charset="-122"/>
              <a:ea typeface="微软雅黑" pitchFamily="34" charset="-122"/>
            </a:endParaRPr>
          </a:p>
          <a:p>
            <a:r>
              <a:rPr lang="zh-CN" altLang="en-US" smtClean="0">
                <a:latin typeface="微软雅黑" pitchFamily="34" charset="-122"/>
                <a:ea typeface="微软雅黑" pitchFamily="34" charset="-122"/>
              </a:rPr>
              <a:t>的分析与诊断</a:t>
            </a:r>
            <a:endParaRPr lang="zh-CN" altLang="en-US">
              <a:latin typeface="微软雅黑" pitchFamily="34" charset="-122"/>
              <a:ea typeface="微软雅黑" pitchFamily="34" charset="-122"/>
            </a:endParaRPr>
          </a:p>
        </p:txBody>
      </p:sp>
    </p:spTree>
    <p:extLst>
      <p:ext uri="{BB962C8B-B14F-4D97-AF65-F5344CB8AC3E}">
        <p14:creationId xmlns:p14="http://schemas.microsoft.com/office/powerpoint/2010/main" val="3558987430"/>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6" presetClass="entr" presetSubtype="0" dur="1000" fill="hold" grpId="0" nodeType="afterEffect">
                                  <p:stCondLst>
                                    <p:cond delay="0"/>
                                  </p:stCondLst>
                                  <p:iterate type="lt">
                                    <p:tmPct val="10000"/>
                                  </p:iterate>
                                  <p:childTnLst>
                                    <p:set>
                                      <p:cBhvr>
                                        <p:cTn id="6" dur="1" fill="hold">
                                          <p:stCondLst>
                                            <p:cond delay="0"/>
                                          </p:stCondLst>
                                        </p:cTn>
                                        <p:tgtEl>
                                          <p:spTgt spid="38"/>
                                        </p:tgtEl>
                                        <p:attrNameLst>
                                          <p:attrName>style.visibility</p:attrName>
                                        </p:attrNameLst>
                                      </p:cBhvr>
                                      <p:to>
                                        <p:strVal val="visible"/>
                                      </p:to>
                                    </p:set>
                                    <p:anim by="(-#ppt_w*2)" calcmode="lin" valueType="num">
                                      <p:cBhvr rctx="PPT">
                                        <p:cTn id="7" dur="500" autoRev="1" fill="hold">
                                          <p:stCondLst>
                                            <p:cond delay="0"/>
                                          </p:stCondLst>
                                        </p:cTn>
                                        <p:tgtEl>
                                          <p:spTgt spid="38"/>
                                        </p:tgtEl>
                                        <p:attrNameLst>
                                          <p:attrName>ppt_w</p:attrName>
                                        </p:attrNameLst>
                                      </p:cBhvr>
                                    </p:anim>
                                    <p:anim by="(#ppt_w*0.50)" calcmode="lin" valueType="num">
                                      <p:cBhvr>
                                        <p:cTn id="8" dur="500" decel="50000" autoRev="1" fill="hold">
                                          <p:stCondLst>
                                            <p:cond delay="0"/>
                                          </p:stCondLst>
                                        </p:cTn>
                                        <p:tgtEl>
                                          <p:spTgt spid="38"/>
                                        </p:tgtEl>
                                        <p:attrNameLst>
                                          <p:attrName>ppt_x</p:attrName>
                                        </p:attrNameLst>
                                      </p:cBhvr>
                                    </p:anim>
                                    <p:anim from="(-#ppt_h/2)" to="(#ppt_y)" calcmode="lin" valueType="num">
                                      <p:cBhvr>
                                        <p:cTn id="9" dur="1000" fill="hold">
                                          <p:stCondLst>
                                            <p:cond delay="0"/>
                                          </p:stCondLst>
                                        </p:cTn>
                                        <p:tgtEl>
                                          <p:spTgt spid="38"/>
                                        </p:tgtEl>
                                        <p:attrNameLst>
                                          <p:attrName>ppt_y</p:attrName>
                                        </p:attrNameLst>
                                      </p:cBhvr>
                                    </p:anim>
                                    <p:animRot by="21600000">
                                      <p:cBhvr>
                                        <p:cTn id="10" dur="1000" fill="hold">
                                          <p:stCondLst>
                                            <p:cond delay="0"/>
                                          </p:stCondLst>
                                        </p:cTn>
                                        <p:tgtEl>
                                          <p:spTgt spid="38"/>
                                        </p:tgtEl>
                                        <p:attrNameLst>
                                          <p:attrName>r</p:attrName>
                                        </p:attrNameLst>
                                      </p:cBhvr>
                                    </p:animRot>
                                  </p:childTnLst>
                                </p:cTn>
                              </p:par>
                              <p:par>
                                <p:cTn id="11" presetID="56" presetClass="entr" presetSubtype="0" dur="1000" fill="hold" grpId="0" nodeType="withEffect">
                                  <p:stCondLst>
                                    <p:cond delay="0"/>
                                  </p:stCondLst>
                                  <p:iterate type="lt">
                                    <p:tmPct val="10000"/>
                                  </p:iterate>
                                  <p:childTnLst>
                                    <p:set>
                                      <p:cBhvr>
                                        <p:cTn id="12" dur="1" fill="hold">
                                          <p:stCondLst>
                                            <p:cond delay="0"/>
                                          </p:stCondLst>
                                        </p:cTn>
                                        <p:tgtEl>
                                          <p:spTgt spid="39"/>
                                        </p:tgtEl>
                                        <p:attrNameLst>
                                          <p:attrName>style.visibility</p:attrName>
                                        </p:attrNameLst>
                                      </p:cBhvr>
                                      <p:to>
                                        <p:strVal val="visible"/>
                                      </p:to>
                                    </p:set>
                                    <p:anim by="(-#ppt_w*2)" calcmode="lin" valueType="num">
                                      <p:cBhvr rctx="PPT">
                                        <p:cTn id="13" dur="500" autoRev="1" fill="hold">
                                          <p:stCondLst>
                                            <p:cond delay="0"/>
                                          </p:stCondLst>
                                        </p:cTn>
                                        <p:tgtEl>
                                          <p:spTgt spid="39"/>
                                        </p:tgtEl>
                                        <p:attrNameLst>
                                          <p:attrName>ppt_w</p:attrName>
                                        </p:attrNameLst>
                                      </p:cBhvr>
                                    </p:anim>
                                    <p:anim by="(#ppt_w*0.50)" calcmode="lin" valueType="num">
                                      <p:cBhvr>
                                        <p:cTn id="14" dur="500" decel="50000" autoRev="1" fill="hold">
                                          <p:stCondLst>
                                            <p:cond delay="0"/>
                                          </p:stCondLst>
                                        </p:cTn>
                                        <p:tgtEl>
                                          <p:spTgt spid="39"/>
                                        </p:tgtEl>
                                        <p:attrNameLst>
                                          <p:attrName>ppt_x</p:attrName>
                                        </p:attrNameLst>
                                      </p:cBhvr>
                                    </p:anim>
                                    <p:anim from="(-#ppt_h/2)" to="(#ppt_y)" calcmode="lin" valueType="num">
                                      <p:cBhvr>
                                        <p:cTn id="15" dur="1000" fill="hold">
                                          <p:stCondLst>
                                            <p:cond delay="0"/>
                                          </p:stCondLst>
                                        </p:cTn>
                                        <p:tgtEl>
                                          <p:spTgt spid="39"/>
                                        </p:tgtEl>
                                        <p:attrNameLst>
                                          <p:attrName>ppt_y</p:attrName>
                                        </p:attrNameLst>
                                      </p:cBhvr>
                                    </p:anim>
                                    <p:animRot by="21600000">
                                      <p:cBhvr>
                                        <p:cTn id="16" dur="1000" fill="hold">
                                          <p:stCondLst>
                                            <p:cond delay="0"/>
                                          </p:stCondLst>
                                        </p:cTn>
                                        <p:tgtEl>
                                          <p:spTgt spid="39"/>
                                        </p:tgtEl>
                                        <p:attrNameLst>
                                          <p:attrName>r</p:attrName>
                                        </p:attrNameLst>
                                      </p:cBhvr>
                                    </p:animRot>
                                  </p:childTnLst>
                                </p:cTn>
                              </p:par>
                            </p:childTnLst>
                          </p:cTn>
                        </p:par>
                        <p:par>
                          <p:cTn id="17" fill="hold" nodeType="afterGroup">
                            <p:stCondLst>
                              <p:cond delay="1000"/>
                            </p:stCondLst>
                            <p:childTnLst>
                              <p:par>
                                <p:cTn id="18" presetID="24" presetClass="entr" presetSubtype="0" dur="1" fill="hold" grpId="0" nodeType="afterEffect">
                                  <p:stCondLst>
                                    <p:cond delay="0"/>
                                  </p:stCondLst>
                                  <p:childTnLst>
                                    <p:set>
                                      <p:cBhvr>
                                        <p:cTn id="19" dur="1" fill="hold">
                                          <p:stCondLst>
                                            <p:cond delay="0"/>
                                          </p:stCondLst>
                                        </p:cTn>
                                        <p:tgtEl>
                                          <p:spTgt spid="64"/>
                                        </p:tgtEl>
                                        <p:attrNameLst>
                                          <p:attrName>style.visibility</p:attrName>
                                        </p:attrNameLst>
                                      </p:cBhvr>
                                      <p:to>
                                        <p:strVal val="visible"/>
                                      </p:to>
                                    </p:set>
                                    <p:anim to="" calcmode="lin" valueType="num">
                                      <p:cBhvr>
                                        <p:cTn id="20" dur="1" fill="hold"/>
                                        <p:tgtEl>
                                          <p:spTgt spid="6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P spid="6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任意多边形 9"/>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p:cNvSpPr txBox="1"/>
          <p:nvPr/>
        </p:nvSpPr>
        <p:spPr>
          <a:xfrm>
            <a:off x="0" y="283799"/>
            <a:ext cx="800193" cy="461651"/>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chemeClr val="bg1"/>
                </a:solidFill>
                <a:latin typeface="微软雅黑" pitchFamily="34" charset="-122"/>
                <a:ea typeface="微软雅黑" pitchFamily="34" charset="-122"/>
              </a:rPr>
              <a:t>过渡</a:t>
            </a:r>
            <a:endParaRPr lang="zh-CN" altLang="en-US" sz="2400">
              <a:solidFill>
                <a:schemeClr val="bg1"/>
              </a:solidFill>
              <a:latin typeface="微软雅黑" pitchFamily="34" charset="-122"/>
              <a:ea typeface="微软雅黑" pitchFamily="34" charset="-122"/>
            </a:endParaRPr>
          </a:p>
        </p:txBody>
      </p:sp>
      <p:grpSp>
        <p:nvGrpSpPr>
          <p:cNvPr id="12" name="组合 11"/>
          <p:cNvGrpSpPr/>
          <p:nvPr/>
        </p:nvGrpSpPr>
        <p:grpSpPr>
          <a:xfrm>
            <a:off x="979536" y="178638"/>
            <a:ext cx="11212464" cy="718228"/>
            <a:chOff x="979536" y="178638"/>
            <a:chExt cx="11212464" cy="718228"/>
          </a:xfrm>
        </p:grpSpPr>
        <p:sp>
          <p:nvSpPr>
            <p:cNvPr id="13" name="矩形 12"/>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17" name="矩形 16"/>
          <p:cNvSpPr/>
          <p:nvPr/>
        </p:nvSpPr>
        <p:spPr>
          <a:xfrm>
            <a:off x="0" y="3339000"/>
            <a:ext cx="2736000" cy="180000"/>
          </a:xfrm>
          <a:prstGeom prst="rect">
            <a:avLst/>
          </a:prstGeom>
          <a:solidFill>
            <a:srgbClr val="1F497D">
              <a:lumMod val="60000"/>
              <a:lumOff val="40000"/>
            </a:srgbClr>
          </a:solidFill>
          <a:ln w="25400" cap="flat" cmpd="sng" algn="ctr">
            <a:noFill/>
            <a:prstDash val="solid"/>
          </a:ln>
          <a:effectLst/>
        </p:spPr>
        <p:txBody>
          <a:bodyPr rtlCol="0" anchor="ct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cs typeface="+mn-cs"/>
            </a:endParaRPr>
          </a:p>
        </p:txBody>
      </p:sp>
      <p:sp>
        <p:nvSpPr>
          <p:cNvPr id="18" name="矩形 17"/>
          <p:cNvSpPr/>
          <p:nvPr/>
        </p:nvSpPr>
        <p:spPr>
          <a:xfrm>
            <a:off x="2736000" y="3339000"/>
            <a:ext cx="9456000" cy="180000"/>
          </a:xfrm>
          <a:prstGeom prst="rect">
            <a:avLst/>
          </a:prstGeom>
          <a:solidFill>
            <a:sysClr val="window" lastClr="FFFFFF">
              <a:lumMod val="85000"/>
            </a:sysClr>
          </a:solidFill>
          <a:ln w="25400" cap="flat" cmpd="sng" algn="ctr">
            <a:noFill/>
            <a:prstDash val="solid"/>
          </a:ln>
          <a:effectLst/>
        </p:spPr>
        <p:txBody>
          <a:bodyPr rtlCol="0" anchor="ct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cs typeface="+mn-cs"/>
            </a:endParaRPr>
          </a:p>
        </p:txBody>
      </p:sp>
      <p:sp>
        <p:nvSpPr>
          <p:cNvPr id="20" name="矩形 19"/>
          <p:cNvSpPr/>
          <p:nvPr/>
        </p:nvSpPr>
        <p:spPr>
          <a:xfrm>
            <a:off x="9637358" y="346070"/>
            <a:ext cx="2003258" cy="85068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1F497D">
                    <a:lumMod val="60000"/>
                    <a:lumOff val="40000"/>
                  </a:srgbClr>
                </a:solidFill>
                <a:effectLst/>
                <a:uLnTx/>
                <a:uFillTx/>
                <a:latin typeface="微软雅黑" pitchFamily="34" charset="-122"/>
                <a:ea typeface="微软雅黑" pitchFamily="34" charset="-122"/>
              </a:rPr>
              <a:t>过渡页</a:t>
            </a:r>
            <a:r>
              <a:rPr kumimoji="0" lang="zh-CN" altLang="en-US" sz="2800" b="1" i="0" u="none" strike="noStrike" kern="1200" cap="none" spc="0" normalizeH="0" baseline="0" noProof="0" smtClean="0">
                <a:ln>
                  <a:noFill/>
                </a:ln>
                <a:solidFill>
                  <a:srgbClr val="FF9300"/>
                </a:solidFill>
                <a:effectLst/>
                <a:uLnTx/>
                <a:uFillTx/>
                <a:latin typeface="微软雅黑" pitchFamily="34" charset="-122"/>
                <a:ea typeface="微软雅黑" pitchFamily="34" charset="-122"/>
              </a:rPr>
              <a:t> </a:t>
            </a:r>
            <a:r>
              <a:rPr kumimoji="0" lang="en-US" altLang="zh-CN" sz="2800" b="1" i="0" u="none" strike="noStrike" kern="1200" cap="none" spc="0" normalizeH="0" baseline="0" noProof="0" smtClean="0">
                <a:ln>
                  <a:noFill/>
                </a:ln>
                <a:solidFill>
                  <a:srgbClr val="FF9300"/>
                </a:solidFill>
                <a:effectLst/>
                <a:uLnTx/>
                <a:uFillTx/>
                <a:latin typeface="微软雅黑" pitchFamily="34" charset="-122"/>
                <a:ea typeface="微软雅黑" pitchFamily="34" charset="-122"/>
              </a:rPr>
              <a:t> </a:t>
            </a:r>
          </a:p>
          <a:p>
            <a:pPr marL="0" marR="0" lvl="0" indent="0" algn="r" defTabSz="914400" eaLnBrk="1" fontAlgn="auto" latinLnBrk="0" hangingPunct="1">
              <a:lnSpc>
                <a:spcPct val="112000"/>
              </a:lnSpc>
              <a:spcBef>
                <a:spcPct val="0"/>
              </a:spcBef>
              <a:spcAft>
                <a:spcPct val="0"/>
              </a:spcAft>
              <a:buClrTx/>
              <a:buSzTx/>
              <a:buFontTx/>
              <a:buNone/>
              <a:defRPr/>
            </a:pPr>
            <a:r>
              <a:rPr kumimoji="0" lang="en-US" altLang="zh-CN" sz="1600" b="0" i="0" u="none" strike="noStrike" kern="1200" cap="none" spc="0" normalizeH="0" baseline="0" noProof="0" smtClean="0">
                <a:ln>
                  <a:noFill/>
                </a:ln>
                <a:solidFill>
                  <a:sysClr val="window" lastClr="FFFFFF">
                    <a:lumMod val="50000"/>
                  </a:sysClr>
                </a:solidFill>
                <a:effectLst/>
                <a:uLnTx/>
                <a:uFillTx/>
                <a:latin typeface="Calibri"/>
                <a:ea typeface="宋体" panose="02010600030101010101" pitchFamily="2" charset="-122"/>
              </a:rPr>
              <a:t>TRANSITION PAGE </a:t>
            </a:r>
            <a:endParaRPr kumimoji="0" lang="zh-CN" altLang="en-US" sz="1800" b="0" i="0" u="none" strike="noStrike" kern="0" cap="none" spc="0" normalizeH="0" baseline="0" noProof="0" smtClean="0">
              <a:ln>
                <a:noFill/>
              </a:ln>
              <a:solidFill>
                <a:sysClr val="window" lastClr="FFFFFF">
                  <a:lumMod val="50000"/>
                </a:sysClr>
              </a:solidFill>
              <a:effectLst/>
              <a:uLnTx/>
              <a:uFillTx/>
            </a:endParaRPr>
          </a:p>
        </p:txBody>
      </p:sp>
      <p:grpSp>
        <p:nvGrpSpPr>
          <p:cNvPr id="25" name="组合 24"/>
          <p:cNvGrpSpPr/>
          <p:nvPr/>
        </p:nvGrpSpPr>
        <p:grpSpPr>
          <a:xfrm>
            <a:off x="4585122" y="2278384"/>
            <a:ext cx="5829536" cy="923330"/>
            <a:chOff x="3678912" y="2643372"/>
            <a:chExt cx="5180444" cy="833997"/>
          </a:xfrm>
        </p:grpSpPr>
        <p:sp>
          <p:nvSpPr>
            <p:cNvPr id="26" name="文本占位符 3"/>
            <p:cNvSpPr txBox="1"/>
            <p:nvPr/>
          </p:nvSpPr>
          <p:spPr>
            <a:xfrm>
              <a:off x="4417142" y="2862120"/>
              <a:ext cx="4442214" cy="432047"/>
            </a:xfrm>
            <a:prstGeom prst="rect">
              <a:avLst/>
            </a:prstGeom>
          </p:spPr>
          <p:txBody>
            <a:bodyPr vert="horz" lIns="91440" tIns="45720" rIns="91440" bIns="45720" rtlCol="0" anchor="ctr">
              <a:noAutofit/>
            </a:bodyPr>
            <a:lstStyle>
              <a:defPPr>
                <a:defRPr lang="zh-CN"/>
              </a:defPPr>
              <a:lvl1pPr marL="0" indent="0" algn="l" defTabSz="914400" rtl="0" eaLnBrk="1" latinLnBrk="0" hangingPunct="1">
                <a:spcBef>
                  <a:spcPct val="20000"/>
                </a:spcBef>
                <a:buFont typeface="Arial" pitchFamily="34" charset="0"/>
                <a:buNone/>
                <a:defRPr sz="2800" b="1" kern="1200">
                  <a:solidFill>
                    <a:srgbClr val="56762C"/>
                  </a:solidFill>
                  <a:latin typeface="+mn-lt"/>
                  <a:ea typeface="+mn-ea"/>
                  <a:cs typeface="+mn-cs"/>
                </a:defRPr>
              </a:lvl1pPr>
              <a:lvl2pPr marL="457200" indent="0" algn="l"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buFont typeface="Arial" pitchFamily="34"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9pPr>
            </a:lstStyle>
            <a:p>
              <a:pPr lvl="0" algn="ctr"/>
              <a:r>
                <a:rPr lang="zh-CN" altLang="en-US" sz="3600" smtClean="0">
                  <a:solidFill>
                    <a:srgbClr val="1F497D">
                      <a:lumMod val="60000"/>
                      <a:lumOff val="40000"/>
                    </a:srgbClr>
                  </a:solidFill>
                  <a:ea typeface="微软雅黑" pitchFamily="34" charset="-122"/>
                </a:rPr>
                <a:t>  编制家庭资产负债表</a:t>
              </a:r>
            </a:p>
          </p:txBody>
        </p:sp>
        <p:sp>
          <p:nvSpPr>
            <p:cNvPr id="27" name="TextBox 8"/>
            <p:cNvSpPr txBox="1"/>
            <p:nvPr/>
          </p:nvSpPr>
          <p:spPr>
            <a:xfrm>
              <a:off x="3678912" y="2643372"/>
              <a:ext cx="1184625" cy="833997"/>
            </a:xfrm>
            <a:prstGeom prst="rect">
              <a:avLst/>
            </a:prstGeom>
            <a:noFill/>
          </p:spPr>
          <p:txBody>
            <a:bodyPr wrap="squar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5400" b="0" i="0" u="none" strike="noStrike" kern="0" cap="none" spc="0" normalizeH="0" baseline="0" noProof="0" smtClean="0">
                  <a:ln>
                    <a:noFill/>
                  </a:ln>
                  <a:solidFill>
                    <a:sysClr val="windowText" lastClr="000000">
                      <a:lumMod val="65000"/>
                      <a:lumOff val="35000"/>
                    </a:sysClr>
                  </a:solidFill>
                  <a:effectLst/>
                  <a:uLnTx/>
                  <a:uFillTx/>
                  <a:latin typeface="Stencil" pitchFamily="82" charset="0"/>
                  <a:ea typeface="微软雅黑" pitchFamily="34" charset="-122"/>
                </a:rPr>
                <a:t>01</a:t>
              </a:r>
              <a:endParaRPr kumimoji="0" lang="zh-CN" altLang="en-US" sz="5400" b="0" i="0" u="none" strike="noStrike" kern="0" cap="none" spc="0" normalizeH="0" baseline="0" noProof="0">
                <a:ln>
                  <a:noFill/>
                </a:ln>
                <a:solidFill>
                  <a:sysClr val="windowText" lastClr="000000">
                    <a:lumMod val="65000"/>
                    <a:lumOff val="35000"/>
                  </a:sysClr>
                </a:solidFill>
                <a:effectLst/>
                <a:uLnTx/>
                <a:uFillTx/>
                <a:latin typeface="Stencil" pitchFamily="82" charset="0"/>
                <a:ea typeface="微软雅黑" pitchFamily="34" charset="-122"/>
              </a:endParaRPr>
            </a:p>
          </p:txBody>
        </p:sp>
      </p:grpSp>
      <p:sp>
        <p:nvSpPr>
          <p:cNvPr id="28" name="矩形 27"/>
          <p:cNvSpPr/>
          <p:nvPr/>
        </p:nvSpPr>
        <p:spPr>
          <a:xfrm>
            <a:off x="5866410" y="3976777"/>
            <a:ext cx="4536374" cy="1477328"/>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285750" indent="-285750" defTabSz="914400">
              <a:lnSpc>
                <a:spcPct val="150000"/>
              </a:lnSpc>
              <a:buFont typeface="Arial" pitchFamily="34" charset="0"/>
              <a:buChar char="•"/>
              <a:defRPr/>
            </a:pPr>
            <a:r>
              <a:rPr lang="zh-CN" altLang="en-US" sz="2000" kern="0" smtClean="0">
                <a:solidFill>
                  <a:sysClr val="windowText" lastClr="000000">
                    <a:lumMod val="65000"/>
                    <a:lumOff val="35000"/>
                  </a:sysClr>
                </a:solidFill>
                <a:latin typeface="微软雅黑" pitchFamily="34" charset="-122"/>
                <a:ea typeface="微软雅黑" pitchFamily="34" charset="-122"/>
              </a:rPr>
              <a:t>家庭资产和负债的分类与整理</a:t>
            </a:r>
            <a:endParaRPr lang="en-US" altLang="zh-CN" sz="2000" kern="0" smtClean="0">
              <a:solidFill>
                <a:sysClr val="windowText" lastClr="000000">
                  <a:lumMod val="65000"/>
                  <a:lumOff val="35000"/>
                </a:sysClr>
              </a:solidFill>
              <a:latin typeface="微软雅黑" pitchFamily="34" charset="-122"/>
              <a:ea typeface="微软雅黑" pitchFamily="34" charset="-122"/>
            </a:endParaRPr>
          </a:p>
          <a:p>
            <a:pPr marL="285750" indent="-285750" defTabSz="914400">
              <a:lnSpc>
                <a:spcPct val="150000"/>
              </a:lnSpc>
              <a:buFont typeface="Arial" pitchFamily="34" charset="0"/>
              <a:buChar char="•"/>
              <a:defRPr/>
            </a:pPr>
            <a:r>
              <a:rPr lang="zh-CN" altLang="en-US" sz="2000" kern="0" smtClean="0">
                <a:solidFill>
                  <a:sysClr val="windowText" lastClr="000000">
                    <a:lumMod val="65000"/>
                    <a:lumOff val="35000"/>
                  </a:sysClr>
                </a:solidFill>
                <a:latin typeface="微软雅黑" pitchFamily="34" charset="-122"/>
                <a:ea typeface="微软雅黑" pitchFamily="34" charset="-122"/>
              </a:rPr>
              <a:t>家庭资产和负债的价值评估</a:t>
            </a:r>
            <a:endParaRPr lang="en-US" altLang="zh-CN" sz="2000" kern="0" smtClean="0">
              <a:solidFill>
                <a:sysClr val="windowText" lastClr="000000">
                  <a:lumMod val="65000"/>
                  <a:lumOff val="35000"/>
                </a:sysClr>
              </a:solidFill>
              <a:latin typeface="微软雅黑" pitchFamily="34" charset="-122"/>
              <a:ea typeface="微软雅黑" pitchFamily="34" charset="-122"/>
            </a:endParaRPr>
          </a:p>
          <a:p>
            <a:pPr marL="285750" indent="-285750" defTabSz="914400">
              <a:lnSpc>
                <a:spcPct val="150000"/>
              </a:lnSpc>
              <a:buFont typeface="Arial" pitchFamily="34" charset="0"/>
              <a:buChar char="•"/>
              <a:defRPr/>
            </a:pPr>
            <a:r>
              <a:rPr lang="zh-CN" altLang="en-US" sz="2000" kern="0" smtClean="0">
                <a:solidFill>
                  <a:sysClr val="windowText" lastClr="000000">
                    <a:lumMod val="65000"/>
                    <a:lumOff val="35000"/>
                  </a:sysClr>
                </a:solidFill>
                <a:latin typeface="微软雅黑" pitchFamily="34" charset="-122"/>
                <a:ea typeface="微软雅黑" pitchFamily="34" charset="-122"/>
              </a:rPr>
              <a:t>编制家庭资产负债表</a:t>
            </a:r>
            <a:endParaRPr kumimoji="0" lang="en-US" altLang="zh-CN" sz="2000" b="0" i="0" u="none" strike="noStrike" kern="0" cap="none" spc="0" normalizeH="0" baseline="0" noProof="0" smtClean="0">
              <a:ln>
                <a:noFill/>
              </a:ln>
              <a:solidFill>
                <a:sysClr val="windowText" lastClr="000000">
                  <a:lumMod val="65000"/>
                  <a:lumOff val="35000"/>
                </a:sysClr>
              </a:solidFill>
              <a:effectLst/>
              <a:uLnTx/>
              <a:uFillTx/>
              <a:latin typeface="微软雅黑" pitchFamily="34" charset="-122"/>
              <a:ea typeface="微软雅黑" pitchFamily="34" charset="-122"/>
            </a:endParaRPr>
          </a:p>
        </p:txBody>
      </p:sp>
      <p:pic>
        <p:nvPicPr>
          <p:cNvPr id="2" name="图片 1"/>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40070" y="2375064"/>
            <a:ext cx="3719964" cy="2576945"/>
          </a:xfrm>
          <a:custGeom>
            <a:gdLst>
              <a:gd name="connsiteX0" fmla="*/ 0 w 2029811"/>
              <a:gd name="connsiteY0" fmla="*/ 0 h 1406119"/>
              <a:gd name="connsiteX1" fmla="*/ 1623849 w 2029811"/>
              <a:gd name="connsiteY1" fmla="*/ 0 h 1406119"/>
              <a:gd name="connsiteX2" fmla="*/ 2029811 w 2029811"/>
              <a:gd name="connsiteY2" fmla="*/ 1406119 h 1406119"/>
              <a:gd name="connsiteX3" fmla="*/ 405962 w 2029811"/>
              <a:gd name="connsiteY3" fmla="*/ 1406119 h 1406119"/>
            </a:gdLst>
            <a:cxnLst>
              <a:cxn ang="0">
                <a:pos x="connsiteX0" y="connsiteY0"/>
              </a:cxn>
              <a:cxn ang="0">
                <a:pos x="connsiteX1" y="connsiteY1"/>
              </a:cxn>
              <a:cxn ang="0">
                <a:pos x="connsiteX2" y="connsiteY2"/>
              </a:cxn>
              <a:cxn ang="0">
                <a:pos x="connsiteX3" y="connsiteY3"/>
              </a:cxn>
            </a:cxnLst>
            <a:rect l="l" t="t" r="r" b="b"/>
            <a:pathLst>
              <a:path w="2029811" h="1406119">
                <a:moveTo>
                  <a:pt x="0" y="0"/>
                </a:moveTo>
                <a:lnTo>
                  <a:pt x="1623849" y="0"/>
                </a:lnTo>
                <a:lnTo>
                  <a:pt x="2029811" y="1406119"/>
                </a:lnTo>
                <a:lnTo>
                  <a:pt x="405962" y="1406119"/>
                </a:lnTo>
                <a:close/>
              </a:path>
            </a:pathLst>
          </a:custGeom>
        </p:spPr>
      </p:pic>
    </p:spTree>
    <p:extLst>
      <p:ext uri="{BB962C8B-B14F-4D97-AF65-F5344CB8AC3E}">
        <p14:creationId xmlns:p14="http://schemas.microsoft.com/office/powerpoint/2010/main" val="2033640151"/>
      </p:ext>
    </p:extLst>
  </p:cSld>
  <p:clrMapOvr>
    <a:masterClrMapping/>
  </p:clrMapOvr>
  <p:transition spd="slow">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31" name="TextBox 6"/>
          <p:cNvSpPr txBox="1"/>
          <p:nvPr/>
        </p:nvSpPr>
        <p:spPr>
          <a:xfrm>
            <a:off x="826784" y="2213715"/>
            <a:ext cx="10656654" cy="853567"/>
          </a:xfrm>
          <a:prstGeom prst="rect">
            <a:avLst/>
          </a:prstGeom>
          <a:noFill/>
        </p:spPr>
        <p:txBody>
          <a:bodyPr wrap="squar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solidFill>
                  <a:schemeClr val="accent2">
                    <a:lumMod val="75000"/>
                  </a:schemeClr>
                </a:solidFill>
                <a:latin typeface="微软雅黑" pitchFamily="34" charset="-122"/>
                <a:ea typeface="微软雅黑" pitchFamily="34" charset="-122"/>
              </a:rPr>
              <a:t>家庭资产按其流动性可分为固定资产和流动资产。</a:t>
            </a:r>
            <a:r>
              <a:rPr lang="zh-CN" altLang="en-US" sz="2000" b="1" smtClean="0">
                <a:solidFill>
                  <a:schemeClr val="accent2">
                    <a:lumMod val="75000"/>
                  </a:schemeClr>
                </a:solidFill>
                <a:latin typeface="微软雅黑" pitchFamily="34" charset="-122"/>
                <a:ea typeface="微软雅黑" pitchFamily="34" charset="-122"/>
              </a:rPr>
              <a:t>所谓流动性</a:t>
            </a:r>
            <a:r>
              <a:rPr lang="zh-CN" altLang="en-US" sz="2000" smtClean="0">
                <a:solidFill>
                  <a:schemeClr val="accent2">
                    <a:lumMod val="75000"/>
                  </a:schemeClr>
                </a:solidFill>
                <a:latin typeface="微软雅黑" pitchFamily="34" charset="-122"/>
                <a:ea typeface="微软雅黑" pitchFamily="34" charset="-122"/>
              </a:rPr>
              <a:t>，是指可以适时应付紧急支付或投资机会的能力，或者简单地说就是变现的能力。</a:t>
            </a:r>
          </a:p>
        </p:txBody>
      </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一、家庭资产和负债的分类与整理</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（一）家庭资产的分类与整理</a:t>
            </a:r>
          </a:p>
        </p:txBody>
      </p:sp>
      <p:sp>
        <p:nvSpPr>
          <p:cNvPr id="15" name="Dark Gray"/>
          <p:cNvSpPr/>
          <p:nvPr/>
        </p:nvSpPr>
        <p:spPr bwMode="auto">
          <a:xfrm>
            <a:off x="5912799" y="1081779"/>
            <a:ext cx="3266827"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家庭资产的分类</a:t>
            </a:r>
          </a:p>
        </p:txBody>
      </p:sp>
      <p:sp>
        <p:nvSpPr>
          <p:cNvPr id="16" name="矩形 15"/>
          <p:cNvSpPr/>
          <p:nvPr/>
        </p:nvSpPr>
        <p:spPr>
          <a:xfrm>
            <a:off x="5253609" y="1069903"/>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sp>
        <p:nvSpPr>
          <p:cNvPr id="17" name="矩形 16"/>
          <p:cNvSpPr/>
          <p:nvPr/>
        </p:nvSpPr>
        <p:spPr>
          <a:xfrm>
            <a:off x="925678" y="3621396"/>
            <a:ext cx="3384376" cy="1692771"/>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4">
                    <a:lumMod val="75000"/>
                  </a:schemeClr>
                </a:solidFill>
                <a:latin typeface="微软雅黑" pitchFamily="34" charset="-122"/>
                <a:ea typeface="微软雅黑" pitchFamily="34" charset="-122"/>
              </a:rPr>
              <a:t>固定资产</a:t>
            </a:r>
            <a:r>
              <a:rPr lang="zh-CN" altLang="en-US" sz="2000" smtClean="0">
                <a:latin typeface="微软雅黑" pitchFamily="34" charset="-122"/>
                <a:ea typeface="微软雅黑" pitchFamily="34" charset="-122"/>
              </a:rPr>
              <a:t>是指住房、汽车、物品等实物类资产，固定资产又可分为投资类固定资产和消费类固定资产 。</a:t>
            </a:r>
            <a:endParaRPr lang="zh-CN" altLang="zh-CN" sz="2000" smtClean="0">
              <a:latin typeface="微软雅黑" pitchFamily="34" charset="-122"/>
              <a:ea typeface="微软雅黑" pitchFamily="34" charset="-122"/>
            </a:endParaRPr>
          </a:p>
        </p:txBody>
      </p:sp>
      <p:sp>
        <p:nvSpPr>
          <p:cNvPr id="18" name="Freeform 53"/>
          <p:cNvSpPr>
            <a:spLocks noChangeArrowheads="1"/>
          </p:cNvSpPr>
          <p:nvPr>
            <p:custDataLst>
              <p:tags r:id="rId3"/>
            </p:custDataLst>
          </p:nvPr>
        </p:nvSpPr>
        <p:spPr bwMode="auto">
          <a:xfrm>
            <a:off x="4488960" y="3749775"/>
            <a:ext cx="1862895" cy="868993"/>
          </a:xfrm>
          <a:custGeom>
            <a:gdLst>
              <a:gd name="T0" fmla="*/ 148556 w 112"/>
              <a:gd name="T1" fmla="*/ 65505 h 69"/>
              <a:gd name="T2" fmla="*/ 115414 w 112"/>
              <a:gd name="T3" fmla="*/ 52226 h 69"/>
              <a:gd name="T4" fmla="*/ 33142 w 112"/>
              <a:gd name="T5" fmla="*/ 52226 h 69"/>
              <a:gd name="T6" fmla="*/ 0 w 112"/>
              <a:gd name="T7" fmla="*/ 28470 h 69"/>
              <a:gd name="T8" fmla="*/ 0 w 112"/>
              <a:gd name="T9" fmla="*/ 23725 h 69"/>
              <a:gd name="T10" fmla="*/ 33142 w 112"/>
              <a:gd name="T11" fmla="*/ 0 h 69"/>
              <a:gd name="T12" fmla="*/ 115414 w 112"/>
              <a:gd name="T13" fmla="*/ 0 h 69"/>
              <a:gd name="T14" fmla="*/ 148556 w 112"/>
              <a:gd name="T15" fmla="*/ 23725 h 69"/>
              <a:gd name="T16" fmla="*/ 148556 w 112"/>
              <a:gd name="T17" fmla="*/ 65505 h 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2"/>
              <a:gd name="T28" fmla="*/ 0 h 69"/>
              <a:gd name="T29" fmla="*/ 112 w 112"/>
              <a:gd name="T30" fmla="*/ 69 h 69"/>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2" h="69">
                <a:moveTo>
                  <a:pt x="112" y="69"/>
                </a:moveTo>
                <a:cubicBezTo>
                  <a:pt x="107" y="61"/>
                  <a:pt x="98" y="55"/>
                  <a:pt x="87" y="55"/>
                </a:cubicBezTo>
                <a:cubicBezTo>
                  <a:pt x="25" y="55"/>
                  <a:pt x="25" y="55"/>
                  <a:pt x="25" y="55"/>
                </a:cubicBezTo>
                <a:cubicBezTo>
                  <a:pt x="11" y="55"/>
                  <a:pt x="0" y="43"/>
                  <a:pt x="0" y="30"/>
                </a:cubicBezTo>
                <a:cubicBezTo>
                  <a:pt x="0" y="25"/>
                  <a:pt x="0" y="25"/>
                  <a:pt x="0" y="25"/>
                </a:cubicBezTo>
                <a:cubicBezTo>
                  <a:pt x="0" y="11"/>
                  <a:pt x="11" y="0"/>
                  <a:pt x="25" y="0"/>
                </a:cubicBezTo>
                <a:cubicBezTo>
                  <a:pt x="87" y="0"/>
                  <a:pt x="87" y="0"/>
                  <a:pt x="87" y="0"/>
                </a:cubicBezTo>
                <a:cubicBezTo>
                  <a:pt x="101" y="0"/>
                  <a:pt x="112" y="11"/>
                  <a:pt x="112" y="25"/>
                </a:cubicBezTo>
                <a:lnTo>
                  <a:pt x="112" y="69"/>
                </a:lnTo>
                <a:close/>
              </a:path>
            </a:pathLst>
          </a:custGeom>
          <a:solidFill>
            <a:srgbClr val="EED119"/>
          </a:solidFill>
          <a:ln w="9525">
            <a:noFill/>
            <a:round/>
          </a:ln>
        </p:spPr>
        <p:txBody>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p>
        </p:txBody>
      </p:sp>
      <p:sp>
        <p:nvSpPr>
          <p:cNvPr id="19" name="Freeform 58"/>
          <p:cNvSpPr>
            <a:spLocks noChangeArrowheads="1"/>
          </p:cNvSpPr>
          <p:nvPr>
            <p:custDataLst>
              <p:tags r:id="rId4"/>
            </p:custDataLst>
          </p:nvPr>
        </p:nvSpPr>
        <p:spPr bwMode="auto">
          <a:xfrm>
            <a:off x="6406660" y="3510250"/>
            <a:ext cx="1724970" cy="843242"/>
          </a:xfrm>
          <a:custGeom>
            <a:gdLst>
              <a:gd name="T0" fmla="*/ 0 w 100"/>
              <a:gd name="T1" fmla="*/ 57879 h 61"/>
              <a:gd name="T2" fmla="*/ 31387 w 100"/>
              <a:gd name="T3" fmla="*/ 45558 h 61"/>
              <a:gd name="T4" fmla="*/ 111270 w 100"/>
              <a:gd name="T5" fmla="*/ 45558 h 61"/>
              <a:gd name="T6" fmla="*/ 142657 w 100"/>
              <a:gd name="T7" fmla="*/ 24673 h 61"/>
              <a:gd name="T8" fmla="*/ 142657 w 100"/>
              <a:gd name="T9" fmla="*/ 20885 h 61"/>
              <a:gd name="T10" fmla="*/ 111270 w 100"/>
              <a:gd name="T11" fmla="*/ 0 h 61"/>
              <a:gd name="T12" fmla="*/ 31387 w 100"/>
              <a:gd name="T13" fmla="*/ 0 h 61"/>
              <a:gd name="T14" fmla="*/ 0 w 100"/>
              <a:gd name="T15" fmla="*/ 20885 h 61"/>
              <a:gd name="T16" fmla="*/ 0 w 100"/>
              <a:gd name="T17" fmla="*/ 57879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
              <a:gd name="T28" fmla="*/ 0 h 61"/>
              <a:gd name="T29" fmla="*/ 100 w 100"/>
              <a:gd name="T30" fmla="*/ 61 h 61"/>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 h="61">
                <a:moveTo>
                  <a:pt x="0" y="61"/>
                </a:moveTo>
                <a:cubicBezTo>
                  <a:pt x="4" y="54"/>
                  <a:pt x="13" y="48"/>
                  <a:pt x="22" y="48"/>
                </a:cubicBezTo>
                <a:cubicBezTo>
                  <a:pt x="78" y="48"/>
                  <a:pt x="78" y="48"/>
                  <a:pt x="78" y="48"/>
                </a:cubicBezTo>
                <a:cubicBezTo>
                  <a:pt x="90" y="48"/>
                  <a:pt x="100" y="38"/>
                  <a:pt x="100" y="26"/>
                </a:cubicBezTo>
                <a:cubicBezTo>
                  <a:pt x="100" y="22"/>
                  <a:pt x="100" y="22"/>
                  <a:pt x="100" y="22"/>
                </a:cubicBezTo>
                <a:cubicBezTo>
                  <a:pt x="100" y="10"/>
                  <a:pt x="90" y="0"/>
                  <a:pt x="78" y="0"/>
                </a:cubicBezTo>
                <a:cubicBezTo>
                  <a:pt x="22" y="0"/>
                  <a:pt x="22" y="0"/>
                  <a:pt x="22" y="0"/>
                </a:cubicBezTo>
                <a:cubicBezTo>
                  <a:pt x="10" y="0"/>
                  <a:pt x="0" y="10"/>
                  <a:pt x="0" y="22"/>
                </a:cubicBezTo>
                <a:lnTo>
                  <a:pt x="0" y="61"/>
                </a:lnTo>
                <a:close/>
              </a:path>
            </a:pathLst>
          </a:custGeom>
          <a:solidFill>
            <a:srgbClr val="396469"/>
          </a:solidFill>
          <a:ln w="9525">
            <a:noFill/>
            <a:round/>
          </a:ln>
        </p:spPr>
        <p:txBody>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endParaRPr lang="zh-CN" altLang="en-US"/>
          </a:p>
        </p:txBody>
      </p:sp>
      <p:cxnSp>
        <p:nvCxnSpPr>
          <p:cNvPr id="20" name="直接连接符 19"/>
          <p:cNvCxnSpPr/>
          <p:nvPr>
            <p:custDataLst>
              <p:tags r:id="rId5"/>
            </p:custDataLst>
          </p:nvPr>
        </p:nvCxnSpPr>
        <p:spPr bwMode="auto">
          <a:xfrm flipH="1">
            <a:off x="6350028" y="2968253"/>
            <a:ext cx="31513" cy="3312475"/>
          </a:xfrm>
          <a:prstGeom prst="line">
            <a:avLst/>
          </a:prstGeom>
          <a:ln w="57150">
            <a:solidFill>
              <a:srgbClr val="2E4C64"/>
            </a:solidFill>
          </a:ln>
        </p:spPr>
        <p:style>
          <a:lnRef idx="1">
            <a:srgbClr val="464E6C"/>
          </a:lnRef>
          <a:fillRef idx="0">
            <a:srgbClr val="464E6C"/>
          </a:fillRef>
          <a:effectRef idx="0">
            <a:srgbClr val="464E6C"/>
          </a:effectRef>
          <a:fontRef idx="minor">
            <a:srgbClr val="7F7F7F"/>
          </a:fontRef>
        </p:style>
      </p:cxnSp>
      <p:sp>
        <p:nvSpPr>
          <p:cNvPr id="21" name="文本框 7"/>
          <p:cNvSpPr>
            <a:spLocks noChangeArrowheads="1"/>
          </p:cNvSpPr>
          <p:nvPr/>
        </p:nvSpPr>
        <p:spPr bwMode="auto">
          <a:xfrm>
            <a:off x="6406660" y="3570335"/>
            <a:ext cx="1650071" cy="898970"/>
          </a:xfrm>
          <a:prstGeom prst="roundRect">
            <a:avLst>
              <a:gd name="adj" fmla="val 16667"/>
            </a:avLst>
          </a:prstGeom>
          <a:noFill/>
          <a:ln w="19050">
            <a:noFill/>
            <a:round/>
          </a:ln>
        </p:spPr>
        <p:txBody>
          <a:bodyPr>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lnSpc>
                <a:spcPct val="130000"/>
              </a:lnSpc>
            </a:pPr>
            <a:r>
              <a:rPr lang="en-US" altLang="zh-CN" b="1" smtClean="0">
                <a:solidFill>
                  <a:schemeClr val="bg1"/>
                </a:solidFill>
                <a:latin typeface="微软雅黑" pitchFamily="34" charset="-122"/>
                <a:ea typeface="微软雅黑" pitchFamily="34" charset="-122"/>
              </a:rPr>
              <a:t>2</a:t>
            </a:r>
            <a:r>
              <a:rPr lang="zh-CN" altLang="en-US" b="1" smtClean="0">
                <a:solidFill>
                  <a:schemeClr val="bg1"/>
                </a:solidFill>
                <a:latin typeface="微软雅黑" pitchFamily="34" charset="-122"/>
                <a:ea typeface="微软雅黑" pitchFamily="34" charset="-122"/>
              </a:rPr>
              <a:t>．流动资产</a:t>
            </a:r>
          </a:p>
          <a:p>
            <a:pPr algn="ctr">
              <a:lnSpc>
                <a:spcPct val="130000"/>
              </a:lnSpc>
            </a:pPr>
            <a:endParaRPr lang="zh-CN" altLang="zh-CN" sz="1800" b="1">
              <a:solidFill>
                <a:schemeClr val="bg1"/>
              </a:solidFill>
              <a:latin typeface="微软雅黑" pitchFamily="34" charset="-122"/>
              <a:ea typeface="微软雅黑" pitchFamily="34" charset="-122"/>
            </a:endParaRPr>
          </a:p>
        </p:txBody>
      </p:sp>
      <p:sp>
        <p:nvSpPr>
          <p:cNvPr id="22" name="文本框 4"/>
          <p:cNvSpPr>
            <a:spLocks noChangeArrowheads="1"/>
          </p:cNvSpPr>
          <p:nvPr/>
        </p:nvSpPr>
        <p:spPr bwMode="auto">
          <a:xfrm>
            <a:off x="4488960" y="3825801"/>
            <a:ext cx="1861068" cy="898970"/>
          </a:xfrm>
          <a:prstGeom prst="roundRect">
            <a:avLst>
              <a:gd name="adj" fmla="val 16667"/>
            </a:avLst>
          </a:prstGeom>
          <a:noFill/>
          <a:ln w="19050">
            <a:noFill/>
            <a:round/>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lnSpc>
                <a:spcPct val="130000"/>
              </a:lnSpc>
            </a:pPr>
            <a:r>
              <a:rPr lang="en-US" altLang="zh-CN" b="1" smtClean="0">
                <a:latin typeface="微软雅黑" pitchFamily="34" charset="-122"/>
                <a:ea typeface="微软雅黑" pitchFamily="34" charset="-122"/>
              </a:rPr>
              <a:t>1</a:t>
            </a:r>
            <a:r>
              <a:rPr lang="zh-CN" altLang="en-US" b="1" smtClean="0">
                <a:latin typeface="微软雅黑" pitchFamily="34" charset="-122"/>
                <a:ea typeface="微软雅黑" pitchFamily="34" charset="-122"/>
              </a:rPr>
              <a:t>．固定资产</a:t>
            </a:r>
          </a:p>
          <a:p>
            <a:pPr algn="ctr">
              <a:lnSpc>
                <a:spcPct val="130000"/>
              </a:lnSpc>
            </a:pPr>
            <a:endParaRPr lang="zh-CN" altLang="zh-CN" sz="1800" b="1">
              <a:solidFill>
                <a:schemeClr val="bg1"/>
              </a:solidFill>
              <a:latin typeface="微软雅黑" pitchFamily="34" charset="-122"/>
              <a:ea typeface="微软雅黑" pitchFamily="34" charset="-122"/>
            </a:endParaRPr>
          </a:p>
        </p:txBody>
      </p:sp>
      <p:sp>
        <p:nvSpPr>
          <p:cNvPr id="23" name="矩形 22"/>
          <p:cNvSpPr/>
          <p:nvPr/>
        </p:nvSpPr>
        <p:spPr>
          <a:xfrm>
            <a:off x="8413753" y="3728274"/>
            <a:ext cx="3286696" cy="129266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6">
                    <a:lumMod val="50000"/>
                  </a:schemeClr>
                </a:solidFill>
                <a:latin typeface="微软雅黑" pitchFamily="34" charset="-122"/>
                <a:ea typeface="微软雅黑" pitchFamily="34" charset="-122"/>
              </a:rPr>
              <a:t>流动资产</a:t>
            </a:r>
            <a:r>
              <a:rPr lang="zh-CN" altLang="en-US" sz="2000" smtClean="0">
                <a:latin typeface="微软雅黑" pitchFamily="34" charset="-122"/>
                <a:ea typeface="微软雅黑" pitchFamily="34" charset="-122"/>
              </a:rPr>
              <a:t>就是指现金、存款、证券、基金以及投资形成的收益等。</a:t>
            </a:r>
          </a:p>
        </p:txBody>
      </p:sp>
      <p:sp>
        <p:nvSpPr>
          <p:cNvPr id="24" name="矩形 23"/>
          <p:cNvSpPr/>
          <p:nvPr/>
        </p:nvSpPr>
        <p:spPr>
          <a:xfrm>
            <a:off x="1112982" y="1866796"/>
            <a:ext cx="3135795" cy="400110"/>
          </a:xfrm>
          <a:prstGeom prst="rect">
            <a:avLst/>
          </a:prstGeom>
        </p:spPr>
        <p:txBody>
          <a:bodyPr wrap="non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zh-CN" sz="2000" b="1" smtClean="0">
                <a:solidFill>
                  <a:schemeClr val="accent2">
                    <a:lumMod val="75000"/>
                  </a:schemeClr>
                </a:solidFill>
                <a:latin typeface="微软雅黑" pitchFamily="34" charset="-122"/>
                <a:ea typeface="微软雅黑" pitchFamily="34" charset="-122"/>
              </a:rPr>
              <a:t>（</a:t>
            </a:r>
            <a:r>
              <a:rPr lang="en-US" altLang="zh-CN" sz="2000" b="1" smtClean="0">
                <a:solidFill>
                  <a:schemeClr val="accent2">
                    <a:lumMod val="75000"/>
                  </a:schemeClr>
                </a:solidFill>
                <a:latin typeface="微软雅黑" pitchFamily="34" charset="-122"/>
                <a:ea typeface="微软雅黑" pitchFamily="34" charset="-122"/>
              </a:rPr>
              <a:t>1</a:t>
            </a:r>
            <a:r>
              <a:rPr lang="zh-CN" altLang="zh-CN" sz="2000" b="1" smtClean="0">
                <a:solidFill>
                  <a:schemeClr val="accent2">
                    <a:lumMod val="75000"/>
                  </a:schemeClr>
                </a:solidFill>
                <a:latin typeface="微软雅黑" pitchFamily="34" charset="-122"/>
                <a:ea typeface="微软雅黑" pitchFamily="34" charset="-122"/>
              </a:rPr>
              <a:t>）固定资产和流动资产</a:t>
            </a:r>
            <a:endParaRPr lang="zh-CN" altLang="zh-CN" sz="2000" b="1">
              <a:solidFill>
                <a:schemeClr val="accent2">
                  <a:lumMod val="75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2" dur="500" decel="100000"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0-#ppt_w/2"/>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一、家庭资产和负债的分类与整理</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TextBox 560"/>
          <p:cNvSpPr txBox="1"/>
          <p:nvPr/>
        </p:nvSpPr>
        <p:spPr>
          <a:xfrm>
            <a:off x="1186290" y="1748309"/>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solidFill>
                  <a:schemeClr val="accent2">
                    <a:lumMod val="75000"/>
                  </a:schemeClr>
                </a:solidFill>
                <a:latin typeface="微软雅黑" pitchFamily="34" charset="-122"/>
                <a:ea typeface="微软雅黑" pitchFamily="34" charset="-122"/>
              </a:rPr>
              <a:t>（</a:t>
            </a:r>
            <a:r>
              <a:rPr lang="en-US" altLang="zh-CN" sz="2000" b="1" smtClean="0">
                <a:solidFill>
                  <a:schemeClr val="accent2">
                    <a:lumMod val="75000"/>
                  </a:schemeClr>
                </a:solidFill>
                <a:latin typeface="微软雅黑" pitchFamily="34" charset="-122"/>
                <a:ea typeface="微软雅黑" pitchFamily="34" charset="-122"/>
              </a:rPr>
              <a:t>2</a:t>
            </a:r>
            <a:r>
              <a:rPr lang="zh-CN" altLang="en-US" sz="2000" b="1" smtClean="0">
                <a:solidFill>
                  <a:schemeClr val="accent2">
                    <a:lumMod val="75000"/>
                  </a:schemeClr>
                </a:solidFill>
                <a:latin typeface="微软雅黑" pitchFamily="34" charset="-122"/>
                <a:ea typeface="微软雅黑" pitchFamily="34" charset="-122"/>
              </a:rPr>
              <a:t>）金融资产、自用资产和奢侈资产</a:t>
            </a:r>
          </a:p>
        </p:txBody>
      </p:sp>
      <p:sp>
        <p:nvSpPr>
          <p:cNvPr id="15"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家庭资产的分类</a:t>
            </a:r>
            <a:endParaRPr lang="zh-CN" altLang="en-US" sz="2000" smtClean="0">
              <a:solidFill>
                <a:schemeClr val="bg1"/>
              </a:solidFill>
              <a:latin typeface="微软雅黑" pitchFamily="34" charset="-122"/>
              <a:ea typeface="微软雅黑" pitchFamily="34" charset="-122"/>
              <a:cs typeface="Arial Unicode MS" pitchFamily="34" charset="-122"/>
            </a:endParaRPr>
          </a:p>
        </p:txBody>
      </p:sp>
      <p:sp>
        <p:nvSpPr>
          <p:cNvPr id="16" name="矩形 15"/>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grpSp>
        <p:nvGrpSpPr>
          <p:cNvPr id="24" name="组合 23"/>
          <p:cNvGrpSpPr/>
          <p:nvPr/>
        </p:nvGrpSpPr>
        <p:grpSpPr>
          <a:xfrm>
            <a:off x="1710949" y="2096714"/>
            <a:ext cx="8638667" cy="2883693"/>
            <a:chOff x="1167355" y="1217191"/>
            <a:chExt cx="6892537" cy="2300813"/>
          </a:xfrm>
        </p:grpSpPr>
        <p:sp>
          <p:nvSpPr>
            <p:cNvPr id="25" name="Freeform 4"/>
            <p:cNvSpPr/>
            <p:nvPr/>
          </p:nvSpPr>
          <p:spPr bwMode="auto">
            <a:xfrm>
              <a:off x="1167355" y="1217191"/>
              <a:ext cx="4406472" cy="2300813"/>
            </a:xfrm>
            <a:custGeom>
              <a:cxnLst>
                <a:cxn ang="0">
                  <a:pos x="1558" y="337"/>
                </a:cxn>
                <a:cxn ang="0">
                  <a:pos x="1221" y="0"/>
                </a:cxn>
                <a:cxn ang="0">
                  <a:pos x="407" y="814"/>
                </a:cxn>
                <a:cxn ang="0">
                  <a:pos x="0" y="407"/>
                </a:cxn>
                <a:cxn ang="0">
                  <a:pos x="402" y="5"/>
                </a:cxn>
                <a:cxn ang="0">
                  <a:pos x="734" y="337"/>
                </a:cxn>
              </a:cxnLst>
              <a:rect l="0" t="0" r="r" b="b"/>
              <a:pathLst>
                <a:path w="1558" h="814">
                  <a:moveTo>
                    <a:pt x="1558" y="337"/>
                  </a:moveTo>
                  <a:lnTo>
                    <a:pt x="1221" y="0"/>
                  </a:lnTo>
                  <a:lnTo>
                    <a:pt x="407" y="814"/>
                  </a:lnTo>
                  <a:lnTo>
                    <a:pt x="0" y="407"/>
                  </a:lnTo>
                  <a:lnTo>
                    <a:pt x="402" y="5"/>
                  </a:lnTo>
                  <a:lnTo>
                    <a:pt x="734" y="337"/>
                  </a:lnTo>
                </a:path>
              </a:pathLst>
            </a:custGeom>
            <a:noFill/>
            <a:ln w="25400" cap="flat" cmpd="sng">
              <a:solidFill>
                <a:schemeClr val="accent1"/>
              </a:solidFill>
              <a:prstDash val="solid"/>
              <a:round/>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26" name="Freeform 5"/>
            <p:cNvSpPr/>
            <p:nvPr/>
          </p:nvSpPr>
          <p:spPr bwMode="auto">
            <a:xfrm flipH="1" flipV="1">
              <a:off x="3653420" y="1217191"/>
              <a:ext cx="4406472" cy="2300813"/>
            </a:xfrm>
            <a:custGeom>
              <a:cxnLst>
                <a:cxn ang="0">
                  <a:pos x="1558" y="337"/>
                </a:cxn>
                <a:cxn ang="0">
                  <a:pos x="1221" y="0"/>
                </a:cxn>
                <a:cxn ang="0">
                  <a:pos x="407" y="814"/>
                </a:cxn>
                <a:cxn ang="0">
                  <a:pos x="0" y="407"/>
                </a:cxn>
                <a:cxn ang="0">
                  <a:pos x="402" y="5"/>
                </a:cxn>
                <a:cxn ang="0">
                  <a:pos x="734" y="337"/>
                </a:cxn>
              </a:cxnLst>
              <a:rect l="0" t="0" r="r" b="b"/>
              <a:pathLst>
                <a:path w="1558" h="814">
                  <a:moveTo>
                    <a:pt x="1558" y="337"/>
                  </a:moveTo>
                  <a:lnTo>
                    <a:pt x="1221" y="0"/>
                  </a:lnTo>
                  <a:lnTo>
                    <a:pt x="407" y="814"/>
                  </a:lnTo>
                  <a:lnTo>
                    <a:pt x="0" y="407"/>
                  </a:lnTo>
                  <a:lnTo>
                    <a:pt x="402" y="5"/>
                  </a:lnTo>
                  <a:lnTo>
                    <a:pt x="734" y="337"/>
                  </a:lnTo>
                </a:path>
              </a:pathLst>
            </a:custGeom>
            <a:noFill/>
            <a:ln w="25400" cap="flat" cmpd="sng">
              <a:solidFill>
                <a:schemeClr val="accent2"/>
              </a:solidFill>
              <a:prstDash val="solid"/>
              <a:round/>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27" name="Rectangle 6"/>
            <p:cNvSpPr>
              <a:spLocks noChangeArrowheads="1"/>
            </p:cNvSpPr>
            <p:nvPr/>
          </p:nvSpPr>
          <p:spPr bwMode="auto">
            <a:xfrm rot="18900000">
              <a:off x="1723577" y="1817977"/>
              <a:ext cx="1104193" cy="1104192"/>
            </a:xfrm>
            <a:prstGeom prst="rect">
              <a:avLst/>
            </a:prstGeom>
            <a:solidFill>
              <a:schemeClr val="accent1"/>
            </a:solidFill>
            <a:ln w="6350">
              <a:solidFill>
                <a:schemeClr val="bg1"/>
              </a:solidFill>
              <a:miter lim="800000"/>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28" name="Rectangle 7"/>
            <p:cNvSpPr>
              <a:spLocks noChangeArrowheads="1"/>
            </p:cNvSpPr>
            <p:nvPr/>
          </p:nvSpPr>
          <p:spPr bwMode="auto">
            <a:xfrm rot="18900000">
              <a:off x="4055751" y="1817977"/>
              <a:ext cx="1104192" cy="1104192"/>
            </a:xfrm>
            <a:prstGeom prst="rect">
              <a:avLst/>
            </a:prstGeom>
            <a:solidFill>
              <a:schemeClr val="accent2"/>
            </a:solidFill>
            <a:ln w="6350">
              <a:solidFill>
                <a:schemeClr val="bg1"/>
              </a:solidFill>
              <a:miter lim="800000"/>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29" name="Rectangle 8"/>
            <p:cNvSpPr>
              <a:spLocks noChangeArrowheads="1"/>
            </p:cNvSpPr>
            <p:nvPr/>
          </p:nvSpPr>
          <p:spPr bwMode="auto">
            <a:xfrm rot="18900000">
              <a:off x="6366467" y="1817977"/>
              <a:ext cx="1104192" cy="1104192"/>
            </a:xfrm>
            <a:prstGeom prst="rect">
              <a:avLst/>
            </a:prstGeom>
            <a:solidFill>
              <a:schemeClr val="accent4"/>
            </a:solidFill>
            <a:ln w="6350">
              <a:solidFill>
                <a:schemeClr val="bg1"/>
              </a:solidFill>
              <a:miter lim="800000"/>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30" name="Rectangle 9"/>
            <p:cNvSpPr>
              <a:spLocks noChangeArrowheads="1"/>
            </p:cNvSpPr>
            <p:nvPr/>
          </p:nvSpPr>
          <p:spPr bwMode="auto">
            <a:xfrm rot="18900000">
              <a:off x="2167565" y="1756908"/>
              <a:ext cx="207964" cy="207964"/>
            </a:xfrm>
            <a:prstGeom prst="rect">
              <a:avLst/>
            </a:prstGeom>
            <a:solidFill>
              <a:srgbClr val="FFFFFF"/>
            </a:solidFill>
            <a:ln w="6350">
              <a:noFill/>
              <a:miter lim="800000"/>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32" name="Rectangle 10"/>
            <p:cNvSpPr>
              <a:spLocks noChangeArrowheads="1"/>
            </p:cNvSpPr>
            <p:nvPr/>
          </p:nvSpPr>
          <p:spPr bwMode="auto">
            <a:xfrm rot="18900000">
              <a:off x="4499738" y="1756908"/>
              <a:ext cx="207964" cy="207964"/>
            </a:xfrm>
            <a:prstGeom prst="rect">
              <a:avLst/>
            </a:prstGeom>
            <a:solidFill>
              <a:srgbClr val="FFFFFF"/>
            </a:solidFill>
            <a:ln w="6350">
              <a:noFill/>
              <a:miter lim="800000"/>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33" name="Rectangle 11"/>
            <p:cNvSpPr>
              <a:spLocks noChangeArrowheads="1"/>
            </p:cNvSpPr>
            <p:nvPr/>
          </p:nvSpPr>
          <p:spPr bwMode="auto">
            <a:xfrm rot="18900000">
              <a:off x="6810454" y="1756908"/>
              <a:ext cx="207964" cy="207964"/>
            </a:xfrm>
            <a:prstGeom prst="rect">
              <a:avLst/>
            </a:prstGeom>
            <a:solidFill>
              <a:srgbClr val="FFFFFF"/>
            </a:solidFill>
            <a:ln w="6350">
              <a:noFill/>
              <a:miter lim="800000"/>
            </a:ln>
            <a:effectLst/>
          </p:spPr>
          <p:txBody>
            <a:bodyPr wrap="none" lIns="0" tIns="0" rIns="0" bIns="0" anchor="ct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endParaRPr lang="zh-CN" altLang="en-US" sz="1400">
                <a:latin typeface="Arial" pitchFamily="34" charset="0"/>
                <a:ea typeface="微软雅黑" pitchFamily="34" charset="-122"/>
                <a:sym typeface="Arial" pitchFamily="34" charset="0"/>
              </a:endParaRPr>
            </a:p>
          </p:txBody>
        </p:sp>
        <p:sp>
          <p:nvSpPr>
            <p:cNvPr id="34" name="Text Box 15"/>
            <p:cNvSpPr txBox="1">
              <a:spLocks noChangeArrowheads="1"/>
            </p:cNvSpPr>
            <p:nvPr/>
          </p:nvSpPr>
          <p:spPr bwMode="auto">
            <a:xfrm>
              <a:off x="2218696" y="1769718"/>
              <a:ext cx="79297" cy="187295"/>
            </a:xfrm>
            <a:prstGeom prst="rect">
              <a:avLst/>
            </a:prstGeom>
            <a:noFill/>
            <a:ln w="6350">
              <a:noFill/>
              <a:miter lim="800000"/>
            </a:ln>
            <a:effectLst/>
          </p:spPr>
          <p:txBody>
            <a:bodyPr wrap="none" lIns="0" tIns="0" rIns="0" bIns="0" anchor="ctr">
              <a:spAutoFit/>
            </a:bodyPr>
            <a:lstStyle>
              <a:defPPr>
                <a:defRPr lang="en-US"/>
              </a:defPPr>
              <a:lvl1pPr marL="0" algn="l" defTabSz="914264" rtl="0" eaLnBrk="0" fontAlgn="base" latinLnBrk="0" hangingPunct="0">
                <a:spcBef>
                  <a:spcPct val="0"/>
                </a:spcBef>
                <a:spcAft>
                  <a:spcPct val="0"/>
                </a:spcAft>
                <a:defRPr sz="1300" b="1" kern="1200">
                  <a:solidFill>
                    <a:srgbClr val="000000"/>
                  </a:solidFill>
                  <a:latin typeface="Arial"/>
                  <a:ea typeface="宋体"/>
                  <a:cs typeface="+mn-cs"/>
                </a:defRPr>
              </a:lvl1pPr>
              <a:lvl2pPr marL="457200"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400"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600"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800"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6000" algn="l" defTabSz="914400" rtl="0" eaLnBrk="1" latinLnBrk="0" hangingPunct="1">
                <a:defRPr sz="1300" b="1" kern="1200">
                  <a:solidFill>
                    <a:srgbClr val="000000"/>
                  </a:solidFill>
                  <a:latin typeface="Arial"/>
                  <a:ea typeface="宋体"/>
                  <a:cs typeface="+mn-cs"/>
                </a:defRPr>
              </a:lvl6pPr>
              <a:lvl7pPr marL="2743200" algn="l" defTabSz="914400" rtl="0" eaLnBrk="1" latinLnBrk="0" hangingPunct="1">
                <a:defRPr sz="1300" b="1" kern="1200">
                  <a:solidFill>
                    <a:srgbClr val="000000"/>
                  </a:solidFill>
                  <a:latin typeface="Arial"/>
                  <a:ea typeface="宋体"/>
                  <a:cs typeface="+mn-cs"/>
                </a:defRPr>
              </a:lvl7pPr>
              <a:lvl8pPr marL="3200400" algn="l" defTabSz="914400" rtl="0" eaLnBrk="1" latinLnBrk="0" hangingPunct="1">
                <a:defRPr sz="1300" b="1" kern="1200">
                  <a:solidFill>
                    <a:srgbClr val="000000"/>
                  </a:solidFill>
                  <a:latin typeface="Arial"/>
                  <a:ea typeface="宋体"/>
                  <a:cs typeface="+mn-cs"/>
                </a:defRPr>
              </a:lvl8pPr>
              <a:lvl9pPr marL="3657600" algn="l" defTabSz="914400" rtl="0" eaLnBrk="1" latinLnBrk="0" hangingPunct="1">
                <a:defRPr sz="1300" b="1" kern="1200">
                  <a:solidFill>
                    <a:srgbClr val="000000"/>
                  </a:solidFill>
                  <a:latin typeface="Arial"/>
                  <a:ea typeface="宋体"/>
                  <a:cs typeface="+mn-cs"/>
                </a:defRPr>
              </a:lvl9pPr>
            </a:lstStyle>
            <a:p>
              <a:pPr algn="ctr" defTabSz="1146070">
                <a:lnSpc>
                  <a:spcPct val="120000"/>
                </a:lnSpc>
                <a:defRPr/>
              </a:pPr>
              <a:r>
                <a:rPr lang="zh-CN" altLang="en-US" sz="1400">
                  <a:solidFill>
                    <a:schemeClr val="bg1">
                      <a:lumMod val="65000"/>
                    </a:schemeClr>
                  </a:solidFill>
                  <a:latin typeface="Arial" pitchFamily="34" charset="0"/>
                  <a:ea typeface="微软雅黑" pitchFamily="34" charset="-122"/>
                  <a:sym typeface="Arial" pitchFamily="34" charset="0"/>
                </a:rPr>
                <a:t>1</a:t>
              </a:r>
            </a:p>
          </p:txBody>
        </p:sp>
        <p:sp>
          <p:nvSpPr>
            <p:cNvPr id="35" name="Text Box 16"/>
            <p:cNvSpPr txBox="1">
              <a:spLocks noChangeArrowheads="1"/>
            </p:cNvSpPr>
            <p:nvPr/>
          </p:nvSpPr>
          <p:spPr bwMode="auto">
            <a:xfrm>
              <a:off x="4552517" y="1786760"/>
              <a:ext cx="79297" cy="187295"/>
            </a:xfrm>
            <a:prstGeom prst="rect">
              <a:avLst/>
            </a:prstGeom>
            <a:noFill/>
            <a:ln w="6350">
              <a:noFill/>
              <a:miter lim="800000"/>
            </a:ln>
            <a:effectLst/>
          </p:spPr>
          <p:txBody>
            <a:bodyPr wrap="none" lIns="0" tIns="0" rIns="0" bIns="0" anchor="t" anchorCtr="0">
              <a:spAutoFit/>
            </a:bodyPr>
            <a:lstStyle>
              <a:defPPr>
                <a:defRPr lang="zh-CN"/>
              </a:defPPr>
              <a:lvl1pPr marL="0" marR="0" lvl="0" indent="0" algn="ctr" defTabSz="914264" rtl="0" eaLnBrk="0" fontAlgn="base" latinLnBrk="0" hangingPunct="0">
                <a:lnSpc>
                  <a:spcPct val="100000"/>
                </a:lnSpc>
                <a:spcBef>
                  <a:spcPct val="0"/>
                </a:spcBef>
                <a:spcAft>
                  <a:spcPct val="0"/>
                </a:spcAft>
                <a:buClrTx/>
                <a:buSzTx/>
                <a:buFontTx/>
                <a:buNone/>
                <a:defRPr kumimoji="0" sz="1300" b="1" i="0" u="none" strike="noStrike" kern="1200" cap="none" spc="0" normalizeH="0" baseline="0">
                  <a:ln>
                    <a:noFill/>
                  </a:ln>
                  <a:solidFill>
                    <a:srgbClr val="000000"/>
                  </a:solidFill>
                  <a:effectLst/>
                  <a:uLnTx/>
                  <a:uFillTx/>
                  <a:latin typeface="Arial Black" pitchFamily="34" charset="0"/>
                  <a:ea typeface="微软雅黑" pitchFamily="34" charset="-122"/>
                  <a:cs typeface="+mn-cs"/>
                </a:defRPr>
              </a:lvl1pPr>
              <a:lvl2pPr marL="457132"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264"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397"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528"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5660" algn="l" defTabSz="914264" rtl="0" eaLnBrk="1" latinLnBrk="0" hangingPunct="1">
                <a:defRPr sz="1300" b="1" kern="1200">
                  <a:solidFill>
                    <a:srgbClr val="000000"/>
                  </a:solidFill>
                  <a:latin typeface="Arial"/>
                  <a:ea typeface="宋体"/>
                  <a:cs typeface="+mn-cs"/>
                </a:defRPr>
              </a:lvl6pPr>
              <a:lvl7pPr marL="2742792" algn="l" defTabSz="914264" rtl="0" eaLnBrk="1" latinLnBrk="0" hangingPunct="1">
                <a:defRPr sz="1300" b="1" kern="1200">
                  <a:solidFill>
                    <a:srgbClr val="000000"/>
                  </a:solidFill>
                  <a:latin typeface="Arial"/>
                  <a:ea typeface="宋体"/>
                  <a:cs typeface="+mn-cs"/>
                </a:defRPr>
              </a:lvl7pPr>
              <a:lvl8pPr marL="3199925" algn="l" defTabSz="914264" rtl="0" eaLnBrk="1" latinLnBrk="0" hangingPunct="1">
                <a:defRPr sz="1300" b="1" kern="1200">
                  <a:solidFill>
                    <a:srgbClr val="000000"/>
                  </a:solidFill>
                  <a:latin typeface="Arial"/>
                  <a:ea typeface="宋体"/>
                  <a:cs typeface="+mn-cs"/>
                </a:defRPr>
              </a:lvl8pPr>
              <a:lvl9pPr marL="3657057" algn="l" defTabSz="914264" rtl="0" eaLnBrk="1" latinLnBrk="0" hangingPunct="1">
                <a:defRPr sz="1300" b="1" kern="1200">
                  <a:solidFill>
                    <a:srgbClr val="000000"/>
                  </a:solidFill>
                  <a:latin typeface="Arial"/>
                  <a:ea typeface="宋体"/>
                  <a:cs typeface="+mn-cs"/>
                </a:defRPr>
              </a:lvl9pPr>
            </a:lstStyle>
            <a:p>
              <a:pPr>
                <a:lnSpc>
                  <a:spcPct val="120000"/>
                </a:lnSpc>
              </a:pPr>
              <a:r>
                <a:rPr lang="zh-CN" altLang="en-US" sz="1400">
                  <a:solidFill>
                    <a:schemeClr val="bg1">
                      <a:lumMod val="65000"/>
                    </a:schemeClr>
                  </a:solidFill>
                  <a:latin typeface="Arial" pitchFamily="34" charset="0"/>
                  <a:sym typeface="Arial" pitchFamily="34" charset="0"/>
                </a:rPr>
                <a:t>2</a:t>
              </a:r>
            </a:p>
          </p:txBody>
        </p:sp>
        <p:sp>
          <p:nvSpPr>
            <p:cNvPr id="36" name="Text Box 17"/>
            <p:cNvSpPr txBox="1">
              <a:spLocks noChangeArrowheads="1"/>
            </p:cNvSpPr>
            <p:nvPr/>
          </p:nvSpPr>
          <p:spPr bwMode="auto">
            <a:xfrm>
              <a:off x="6869836" y="1769718"/>
              <a:ext cx="79297" cy="187295"/>
            </a:xfrm>
            <a:prstGeom prst="rect">
              <a:avLst/>
            </a:prstGeom>
            <a:noFill/>
            <a:ln w="6350">
              <a:noFill/>
              <a:miter lim="800000"/>
            </a:ln>
            <a:effectLst/>
          </p:spPr>
          <p:txBody>
            <a:bodyPr wrap="none" lIns="0" tIns="0" rIns="0" bIns="0" anchor="ctr">
              <a:spAutoFit/>
            </a:bodyPr>
            <a:lstStyle>
              <a:defPPr>
                <a:defRPr lang="zh-CN"/>
              </a:defPPr>
              <a:lvl1pPr marL="0" marR="0" lvl="0" indent="0" algn="ctr" defTabSz="914264" rtl="0" eaLnBrk="0" fontAlgn="base" latinLnBrk="0" hangingPunct="0">
                <a:lnSpc>
                  <a:spcPct val="100000"/>
                </a:lnSpc>
                <a:spcBef>
                  <a:spcPct val="0"/>
                </a:spcBef>
                <a:spcAft>
                  <a:spcPct val="0"/>
                </a:spcAft>
                <a:buClrTx/>
                <a:buSzTx/>
                <a:buFontTx/>
                <a:buNone/>
                <a:defRPr kumimoji="0" sz="1300" b="1" i="0" u="none" strike="noStrike" kern="1200" cap="none" spc="0" normalizeH="0" baseline="0">
                  <a:ln>
                    <a:noFill/>
                  </a:ln>
                  <a:solidFill>
                    <a:srgbClr val="000000"/>
                  </a:solidFill>
                  <a:effectLst/>
                  <a:uLnTx/>
                  <a:uFillTx/>
                  <a:latin typeface="Arial Black" pitchFamily="34" charset="0"/>
                  <a:ea typeface="微软雅黑" pitchFamily="34" charset="-122"/>
                  <a:cs typeface="+mn-cs"/>
                </a:defRPr>
              </a:lvl1pPr>
              <a:lvl2pPr marL="457132" algn="l" defTabSz="914264" rtl="0" eaLnBrk="0" fontAlgn="base" latinLnBrk="0" hangingPunct="0">
                <a:spcBef>
                  <a:spcPct val="0"/>
                </a:spcBef>
                <a:spcAft>
                  <a:spcPct val="0"/>
                </a:spcAft>
                <a:defRPr sz="1300" b="1" kern="1200">
                  <a:solidFill>
                    <a:srgbClr val="000000"/>
                  </a:solidFill>
                  <a:latin typeface="Arial"/>
                  <a:ea typeface="宋体"/>
                  <a:cs typeface="+mn-cs"/>
                </a:defRPr>
              </a:lvl2pPr>
              <a:lvl3pPr marL="914264" algn="l" defTabSz="914264" rtl="0" eaLnBrk="0" fontAlgn="base" latinLnBrk="0" hangingPunct="0">
                <a:spcBef>
                  <a:spcPct val="0"/>
                </a:spcBef>
                <a:spcAft>
                  <a:spcPct val="0"/>
                </a:spcAft>
                <a:defRPr sz="1300" b="1" kern="1200">
                  <a:solidFill>
                    <a:srgbClr val="000000"/>
                  </a:solidFill>
                  <a:latin typeface="Arial"/>
                  <a:ea typeface="宋体"/>
                  <a:cs typeface="+mn-cs"/>
                </a:defRPr>
              </a:lvl3pPr>
              <a:lvl4pPr marL="1371397" algn="l" defTabSz="914264" rtl="0" eaLnBrk="0" fontAlgn="base" latinLnBrk="0" hangingPunct="0">
                <a:spcBef>
                  <a:spcPct val="0"/>
                </a:spcBef>
                <a:spcAft>
                  <a:spcPct val="0"/>
                </a:spcAft>
                <a:defRPr sz="1300" b="1" kern="1200">
                  <a:solidFill>
                    <a:srgbClr val="000000"/>
                  </a:solidFill>
                  <a:latin typeface="Arial"/>
                  <a:ea typeface="宋体"/>
                  <a:cs typeface="+mn-cs"/>
                </a:defRPr>
              </a:lvl4pPr>
              <a:lvl5pPr marL="1828528" algn="l" defTabSz="914264" rtl="0" eaLnBrk="0" fontAlgn="base" latinLnBrk="0" hangingPunct="0">
                <a:spcBef>
                  <a:spcPct val="0"/>
                </a:spcBef>
                <a:spcAft>
                  <a:spcPct val="0"/>
                </a:spcAft>
                <a:defRPr sz="1300" b="1" kern="1200">
                  <a:solidFill>
                    <a:srgbClr val="000000"/>
                  </a:solidFill>
                  <a:latin typeface="Arial"/>
                  <a:ea typeface="宋体"/>
                  <a:cs typeface="+mn-cs"/>
                </a:defRPr>
              </a:lvl5pPr>
              <a:lvl6pPr marL="2285660" algn="l" defTabSz="914264" rtl="0" eaLnBrk="1" latinLnBrk="0" hangingPunct="1">
                <a:defRPr sz="1300" b="1" kern="1200">
                  <a:solidFill>
                    <a:srgbClr val="000000"/>
                  </a:solidFill>
                  <a:latin typeface="Arial"/>
                  <a:ea typeface="宋体"/>
                  <a:cs typeface="+mn-cs"/>
                </a:defRPr>
              </a:lvl6pPr>
              <a:lvl7pPr marL="2742792" algn="l" defTabSz="914264" rtl="0" eaLnBrk="1" latinLnBrk="0" hangingPunct="1">
                <a:defRPr sz="1300" b="1" kern="1200">
                  <a:solidFill>
                    <a:srgbClr val="000000"/>
                  </a:solidFill>
                  <a:latin typeface="Arial"/>
                  <a:ea typeface="宋体"/>
                  <a:cs typeface="+mn-cs"/>
                </a:defRPr>
              </a:lvl7pPr>
              <a:lvl8pPr marL="3199925" algn="l" defTabSz="914264" rtl="0" eaLnBrk="1" latinLnBrk="0" hangingPunct="1">
                <a:defRPr sz="1300" b="1" kern="1200">
                  <a:solidFill>
                    <a:srgbClr val="000000"/>
                  </a:solidFill>
                  <a:latin typeface="Arial"/>
                  <a:ea typeface="宋体"/>
                  <a:cs typeface="+mn-cs"/>
                </a:defRPr>
              </a:lvl8pPr>
              <a:lvl9pPr marL="3657057" algn="l" defTabSz="914264" rtl="0" eaLnBrk="1" latinLnBrk="0" hangingPunct="1">
                <a:defRPr sz="1300" b="1" kern="1200">
                  <a:solidFill>
                    <a:srgbClr val="000000"/>
                  </a:solidFill>
                  <a:latin typeface="Arial"/>
                  <a:ea typeface="宋体"/>
                  <a:cs typeface="+mn-cs"/>
                </a:defRPr>
              </a:lvl9pPr>
            </a:lstStyle>
            <a:p>
              <a:pPr>
                <a:lnSpc>
                  <a:spcPct val="120000"/>
                </a:lnSpc>
              </a:pPr>
              <a:r>
                <a:rPr lang="zh-CN" altLang="en-US" sz="1400">
                  <a:solidFill>
                    <a:schemeClr val="bg1">
                      <a:lumMod val="65000"/>
                    </a:schemeClr>
                  </a:solidFill>
                  <a:latin typeface="Arial" pitchFamily="34" charset="0"/>
                  <a:sym typeface="Arial" pitchFamily="34" charset="0"/>
                </a:rPr>
                <a:t>3</a:t>
              </a:r>
            </a:p>
          </p:txBody>
        </p:sp>
        <p:sp>
          <p:nvSpPr>
            <p:cNvPr id="37" name="TextBox 11"/>
            <p:cNvSpPr txBox="1">
              <a:spLocks noChangeArrowheads="1"/>
            </p:cNvSpPr>
            <p:nvPr/>
          </p:nvSpPr>
          <p:spPr bwMode="auto">
            <a:xfrm flipH="1">
              <a:off x="1756799" y="2271669"/>
              <a:ext cx="1034155" cy="269304"/>
            </a:xfrm>
            <a:prstGeom prst="rect">
              <a:avLst/>
            </a:prstGeom>
            <a:noFill/>
            <a:ln>
              <a:noFill/>
            </a:ln>
            <a:effectLs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mtClean="0">
                  <a:solidFill>
                    <a:schemeClr val="bg1"/>
                  </a:solidFill>
                  <a:latin typeface="Arial" pitchFamily="34" charset="0"/>
                  <a:ea typeface="微软雅黑" pitchFamily="34" charset="-122"/>
                  <a:sym typeface="Arial" pitchFamily="34" charset="0"/>
                </a:rPr>
                <a:t>金融资产</a:t>
              </a:r>
            </a:p>
          </p:txBody>
        </p:sp>
        <p:sp>
          <p:nvSpPr>
            <p:cNvPr id="38" name="TextBox 11"/>
            <p:cNvSpPr txBox="1">
              <a:spLocks noChangeArrowheads="1"/>
            </p:cNvSpPr>
            <p:nvPr/>
          </p:nvSpPr>
          <p:spPr bwMode="auto">
            <a:xfrm flipH="1">
              <a:off x="4112374" y="2241697"/>
              <a:ext cx="1034155" cy="269304"/>
            </a:xfrm>
            <a:prstGeom prst="rect">
              <a:avLst/>
            </a:prstGeom>
            <a:noFill/>
            <a:ln>
              <a:noFill/>
            </a:ln>
            <a:effectLst/>
            <a:extLst/>
          </p:spPr>
          <p:txBody>
            <a:bodyPr wrap="square" lIns="0" tIns="0" rIns="0" bIns="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mtClean="0">
                  <a:solidFill>
                    <a:schemeClr val="bg1"/>
                  </a:solidFill>
                  <a:latin typeface="Arial" pitchFamily="34" charset="0"/>
                  <a:ea typeface="微软雅黑" pitchFamily="34" charset="-122"/>
                  <a:sym typeface="Arial" pitchFamily="34" charset="0"/>
                </a:rPr>
                <a:t>自用资产</a:t>
              </a:r>
              <a:endParaRPr lang="zh-CN" altLang="en-US" sz="2000" b="1">
                <a:solidFill>
                  <a:schemeClr val="bg1"/>
                </a:solidFill>
                <a:latin typeface="Arial" pitchFamily="34" charset="0"/>
                <a:ea typeface="微软雅黑" pitchFamily="34" charset="-122"/>
                <a:sym typeface="Arial" pitchFamily="34" charset="0"/>
              </a:endParaRPr>
            </a:p>
          </p:txBody>
        </p:sp>
        <p:sp>
          <p:nvSpPr>
            <p:cNvPr id="39" name="TextBox 11"/>
            <p:cNvSpPr txBox="1">
              <a:spLocks noChangeArrowheads="1"/>
            </p:cNvSpPr>
            <p:nvPr/>
          </p:nvSpPr>
          <p:spPr bwMode="auto">
            <a:xfrm flipH="1">
              <a:off x="6353042" y="2221374"/>
              <a:ext cx="1149060" cy="269304"/>
            </a:xfrm>
            <a:prstGeom prst="rect">
              <a:avLst/>
            </a:prstGeom>
            <a:noFill/>
            <a:ln>
              <a:noFill/>
            </a:ln>
            <a:effectLs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mtClean="0">
                  <a:solidFill>
                    <a:schemeClr val="bg1"/>
                  </a:solidFill>
                  <a:latin typeface="Arial" pitchFamily="34" charset="0"/>
                  <a:ea typeface="微软雅黑" pitchFamily="34" charset="-122"/>
                  <a:sym typeface="Arial" pitchFamily="34" charset="0"/>
                </a:rPr>
                <a:t>奢侈资产</a:t>
              </a:r>
            </a:p>
          </p:txBody>
        </p:sp>
      </p:grpSp>
      <p:sp>
        <p:nvSpPr>
          <p:cNvPr id="40" name="TextBox 39"/>
          <p:cNvSpPr txBox="1"/>
          <p:nvPr/>
        </p:nvSpPr>
        <p:spPr>
          <a:xfrm>
            <a:off x="1429733" y="5101004"/>
            <a:ext cx="2923315" cy="1076192"/>
          </a:xfrm>
          <a:prstGeom prst="rect">
            <a:avLst/>
          </a:prstGeom>
          <a:noFill/>
        </p:spPr>
        <p:txBody>
          <a:bodyPr wrap="square" lIns="0" tIns="0" rIns="0" bIns="0"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just">
              <a:lnSpc>
                <a:spcPct val="120000"/>
              </a:lnSpc>
              <a:defRPr/>
            </a:pPr>
            <a:r>
              <a:rPr lang="zh-CN" altLang="en-US" sz="2000" b="1" smtClean="0">
                <a:solidFill>
                  <a:schemeClr val="accent1"/>
                </a:solidFill>
                <a:latin typeface="Arial" pitchFamily="34" charset="0"/>
                <a:ea typeface="微软雅黑" pitchFamily="34" charset="-122"/>
                <a:sym typeface="Arial" pitchFamily="34" charset="0"/>
              </a:rPr>
              <a:t>金融资产可以进一步细分为现金及现金等价物和其他金融资产。</a:t>
            </a:r>
          </a:p>
        </p:txBody>
      </p:sp>
      <p:sp>
        <p:nvSpPr>
          <p:cNvPr id="41" name="TextBox 40"/>
          <p:cNvSpPr txBox="1"/>
          <p:nvPr/>
        </p:nvSpPr>
        <p:spPr>
          <a:xfrm>
            <a:off x="4586966" y="4948826"/>
            <a:ext cx="3312368" cy="1661993"/>
          </a:xfrm>
          <a:prstGeom prst="rect">
            <a:avLst/>
          </a:prstGeom>
          <a:noFill/>
        </p:spPr>
        <p:txBody>
          <a:bodyPr wrap="square" lIns="0" tIns="0" rIns="0" bIns="0"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just">
              <a:lnSpc>
                <a:spcPct val="120000"/>
              </a:lnSpc>
              <a:defRPr/>
            </a:pPr>
            <a:r>
              <a:rPr lang="zh-CN" altLang="en-US" b="1" smtClean="0">
                <a:solidFill>
                  <a:srgbClr val="FF6600"/>
                </a:solidFill>
                <a:latin typeface="Arial" pitchFamily="34" charset="0"/>
                <a:ea typeface="微软雅黑" pitchFamily="34" charset="-122"/>
                <a:sym typeface="Arial" pitchFamily="34" charset="0"/>
              </a:rPr>
              <a:t>自用资产在一般家庭中占有较大比重，它虽然不带来收益，但却是日常生活所必需的。它可以再细分为两类：一类是升值性资产；另一类是折旧资产。</a:t>
            </a:r>
          </a:p>
        </p:txBody>
      </p:sp>
      <p:sp>
        <p:nvSpPr>
          <p:cNvPr id="42" name="TextBox 41"/>
          <p:cNvSpPr txBox="1"/>
          <p:nvPr/>
        </p:nvSpPr>
        <p:spPr>
          <a:xfrm>
            <a:off x="8364740" y="4925076"/>
            <a:ext cx="2923315" cy="1633396"/>
          </a:xfrm>
          <a:prstGeom prst="rect">
            <a:avLst/>
          </a:prstGeom>
          <a:noFill/>
        </p:spPr>
        <p:txBody>
          <a:bodyPr wrap="square" lIns="0" tIns="0" rIns="0" bIns="0"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just">
              <a:lnSpc>
                <a:spcPct val="120000"/>
              </a:lnSpc>
              <a:defRPr/>
            </a:pPr>
            <a:r>
              <a:rPr lang="zh-CN" altLang="en-US" b="1" smtClean="0">
                <a:solidFill>
                  <a:schemeClr val="accent6">
                    <a:lumMod val="50000"/>
                  </a:schemeClr>
                </a:solidFill>
                <a:latin typeface="Arial" pitchFamily="34" charset="0"/>
                <a:ea typeface="微软雅黑" pitchFamily="34" charset="-122"/>
                <a:sym typeface="Arial" pitchFamily="34" charset="0"/>
              </a:rPr>
              <a:t>奢侈资产也是个人使用的，但它们不是家庭必需的。奢侈资产与自用资产的主要区别在于，变卖时奢侈资产的价值更高。</a:t>
            </a:r>
          </a:p>
        </p:txBody>
      </p:sp>
      <p:sp>
        <p:nvSpPr>
          <p:cNvPr id="43"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（一）家庭资产的分类与整理</a:t>
            </a:r>
          </a:p>
        </p:txBody>
      </p:sp>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 presetClass="entr" presetSubtype="4" dur="500" fill="hold" grpId="0" nodeType="afterEffect">
                                  <p:stCondLst>
                                    <p:cond delay="0"/>
                                  </p:stCondLst>
                                  <p:childTnLst>
                                    <p:set>
                                      <p:cBhvr>
                                        <p:cTn id="12" dur="1" fill="hold">
                                          <p:stCondLst>
                                            <p:cond delay="0"/>
                                          </p:stCondLst>
                                        </p:cTn>
                                        <p:tgtEl>
                                          <p:spTgt spid="40"/>
                                        </p:tgtEl>
                                        <p:attrNameLst>
                                          <p:attrName>style.visibility</p:attrName>
                                        </p:attrNameLst>
                                      </p:cBhvr>
                                      <p:to>
                                        <p:strVal val="visible"/>
                                      </p:to>
                                    </p:set>
                                    <p:anim calcmode="lin" valueType="num">
                                      <p:cBhvr additive="base">
                                        <p:cTn id="13" dur="500" fill="hold"/>
                                        <p:tgtEl>
                                          <p:spTgt spid="40"/>
                                        </p:tgtEl>
                                        <p:attrNameLst>
                                          <p:attrName>ppt_x</p:attrName>
                                        </p:attrNameLst>
                                      </p:cBhvr>
                                      <p:tavLst>
                                        <p:tav tm="0">
                                          <p:val>
                                            <p:strVal val="#ppt_x"/>
                                          </p:val>
                                        </p:tav>
                                        <p:tav tm="100000">
                                          <p:val>
                                            <p:strVal val="#ppt_x"/>
                                          </p:val>
                                        </p:tav>
                                      </p:tavLst>
                                    </p:anim>
                                    <p:anim calcmode="lin" valueType="num">
                                      <p:cBhvr additive="base">
                                        <p:cTn id="14" dur="500" fill="hold"/>
                                        <p:tgtEl>
                                          <p:spTgt spid="40"/>
                                        </p:tgtEl>
                                        <p:attrNameLst>
                                          <p:attrName>ppt_y</p:attrName>
                                        </p:attrNameLst>
                                      </p:cBhvr>
                                      <p:tavLst>
                                        <p:tav tm="0">
                                          <p:val>
                                            <p:strVal val="1+#ppt_h/2"/>
                                          </p:val>
                                        </p:tav>
                                        <p:tav tm="100000">
                                          <p:val>
                                            <p:strVal val="#ppt_y"/>
                                          </p:val>
                                        </p:tav>
                                      </p:tavLst>
                                    </p:anim>
                                  </p:childTnLst>
                                </p:cTn>
                              </p:par>
                            </p:childTnLst>
                          </p:cTn>
                        </p:par>
                        <p:par>
                          <p:cTn id="15" fill="hold" nodeType="afterGroup">
                            <p:stCondLst>
                              <p:cond delay="1500"/>
                            </p:stCondLst>
                            <p:childTnLst>
                              <p:par>
                                <p:cTn id="16" presetID="2" presetClass="entr" presetSubtype="4" dur="500"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 calcmode="lin" valueType="num">
                                      <p:cBhvr additive="base">
                                        <p:cTn id="18" dur="500" fill="hold"/>
                                        <p:tgtEl>
                                          <p:spTgt spid="41"/>
                                        </p:tgtEl>
                                        <p:attrNameLst>
                                          <p:attrName>ppt_x</p:attrName>
                                        </p:attrNameLst>
                                      </p:cBhvr>
                                      <p:tavLst>
                                        <p:tav tm="0">
                                          <p:val>
                                            <p:strVal val="#ppt_x"/>
                                          </p:val>
                                        </p:tav>
                                        <p:tav tm="100000">
                                          <p:val>
                                            <p:strVal val="#ppt_x"/>
                                          </p:val>
                                        </p:tav>
                                      </p:tavLst>
                                    </p:anim>
                                    <p:anim calcmode="lin" valueType="num">
                                      <p:cBhvr additive="base">
                                        <p:cTn id="19" dur="500" fill="hold"/>
                                        <p:tgtEl>
                                          <p:spTgt spid="41"/>
                                        </p:tgtEl>
                                        <p:attrNameLst>
                                          <p:attrName>ppt_y</p:attrName>
                                        </p:attrNameLst>
                                      </p:cBhvr>
                                      <p:tavLst>
                                        <p:tav tm="0">
                                          <p:val>
                                            <p:strVal val="1+#ppt_h/2"/>
                                          </p:val>
                                        </p:tav>
                                        <p:tav tm="100000">
                                          <p:val>
                                            <p:strVal val="#ppt_y"/>
                                          </p:val>
                                        </p:tav>
                                      </p:tavLst>
                                    </p:anim>
                                  </p:childTnLst>
                                </p:cTn>
                              </p:par>
                            </p:childTnLst>
                          </p:cTn>
                        </p:par>
                        <p:par>
                          <p:cTn id="20" fill="hold" nodeType="afterGroup">
                            <p:stCondLst>
                              <p:cond delay="2000"/>
                            </p:stCondLst>
                            <p:childTnLst>
                              <p:par>
                                <p:cTn id="21" presetID="2" presetClass="entr" presetSubtype="4" dur="500" fill="hold" grpId="0" nodeType="afterEffect">
                                  <p:stCondLst>
                                    <p:cond delay="0"/>
                                  </p:stCondLst>
                                  <p:childTnLst>
                                    <p:set>
                                      <p:cBhvr>
                                        <p:cTn id="22" dur="1" fill="hold">
                                          <p:stCondLst>
                                            <p:cond delay="0"/>
                                          </p:stCondLst>
                                        </p:cTn>
                                        <p:tgtEl>
                                          <p:spTgt spid="42"/>
                                        </p:tgtEl>
                                        <p:attrNameLst>
                                          <p:attrName>style.visibility</p:attrName>
                                        </p:attrNameLst>
                                      </p:cBhvr>
                                      <p:to>
                                        <p:strVal val="visible"/>
                                      </p:to>
                                    </p:set>
                                    <p:anim calcmode="lin" valueType="num">
                                      <p:cBhvr additive="base">
                                        <p:cTn id="23" dur="500" fill="hold"/>
                                        <p:tgtEl>
                                          <p:spTgt spid="42"/>
                                        </p:tgtEl>
                                        <p:attrNameLst>
                                          <p:attrName>ppt_x</p:attrName>
                                        </p:attrNameLst>
                                      </p:cBhvr>
                                      <p:tavLst>
                                        <p:tav tm="0">
                                          <p:val>
                                            <p:strVal val="#ppt_x"/>
                                          </p:val>
                                        </p:tav>
                                        <p:tav tm="100000">
                                          <p:val>
                                            <p:strVal val="#ppt_x"/>
                                          </p:val>
                                        </p:tav>
                                      </p:tavLst>
                                    </p:anim>
                                    <p:anim calcmode="lin" valueType="num">
                                      <p:cBhvr additive="base">
                                        <p:cTn id="24"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p:bldP spid="4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一、家庭资产和负债的分类与整理</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3" name="TextBox 6"/>
          <p:cNvSpPr txBox="1"/>
          <p:nvPr/>
        </p:nvSpPr>
        <p:spPr>
          <a:xfrm>
            <a:off x="1373049" y="1655574"/>
            <a:ext cx="10062888" cy="892552"/>
          </a:xfrm>
          <a:prstGeom prst="rect">
            <a:avLst/>
          </a:prstGeom>
          <a:noFill/>
        </p:spPr>
        <p:txBody>
          <a:bodyPr wrap="squar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solidFill>
                  <a:srgbClr val="5F5E5C"/>
                </a:solidFill>
                <a:latin typeface="微软雅黑" pitchFamily="34" charset="-122"/>
                <a:ea typeface="微软雅黑" pitchFamily="34" charset="-122"/>
              </a:rPr>
              <a:t>整理出家庭资产清单，可以使我们对家庭的资产状况有一个大致的了解。</a:t>
            </a:r>
          </a:p>
          <a:p>
            <a:pPr>
              <a:lnSpc>
                <a:spcPct val="130000"/>
              </a:lnSpc>
            </a:pPr>
            <a:endParaRPr lang="en-US" altLang="zh-CN" sz="2000" smtClean="0">
              <a:solidFill>
                <a:srgbClr val="5F5E5C"/>
              </a:solidFill>
              <a:latin typeface="微软雅黑" pitchFamily="34" charset="-122"/>
              <a:ea typeface="微软雅黑" pitchFamily="34" charset="-122"/>
            </a:endParaRPr>
          </a:p>
        </p:txBody>
      </p:sp>
      <p:graphicFrame>
        <p:nvGraphicFramePr>
          <p:cNvPr id="44" name="表格 43"/>
          <p:cNvGraphicFramePr>
            <a:graphicFrameLocks noGrp="1"/>
          </p:cNvGraphicFramePr>
          <p:nvPr/>
        </p:nvGraphicFramePr>
        <p:xfrm>
          <a:off x="2873829" y="2545420"/>
          <a:ext cx="8110847" cy="4115562"/>
        </p:xfrm>
        <a:graphic>
          <a:graphicData uri="http://schemas.openxmlformats.org/drawingml/2006/table">
            <a:tbl>
              <a:tblPr/>
              <a:tblGrid>
                <a:gridCol w="2945731"/>
                <a:gridCol w="2643086"/>
                <a:gridCol w="2522030"/>
              </a:tblGrid>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金融资产</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自用资产</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奢侈资产</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手中的现金</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自用住宅</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珠宝</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在金融机构的存款</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汽车</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度假的房产或别墅</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股票</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家具</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有价值的收藏品</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债券</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衣物、化妆品</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基金</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家居用品</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养老金的现金价值</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厨房用具、餐具</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期权、期货商品</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家庭维护设备、五金</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贵重金属、宝石</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运动器材</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不动产投资</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电视、音响、录像机</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直接的商业投资</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0">
                        <a:solidFill>
                          <a:srgbClr val="000000"/>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5" name="矩形 44"/>
          <p:cNvSpPr/>
          <p:nvPr/>
        </p:nvSpPr>
        <p:spPr>
          <a:xfrm>
            <a:off x="5301128" y="2163680"/>
            <a:ext cx="2223686" cy="369332"/>
          </a:xfrm>
          <a:prstGeom prst="rect">
            <a:avLst/>
          </a:prstGeom>
        </p:spPr>
        <p:txBody>
          <a:bodyPr wrap="non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spcBef>
                <a:spcPts val="600"/>
              </a:spcBef>
              <a:spcAft>
                <a:spcPts val="600"/>
              </a:spcAft>
            </a:pPr>
            <a:r>
              <a:rPr lang="zh-CN" altLang="zh-CN" kern="100" smtClean="0">
                <a:solidFill>
                  <a:srgbClr val="00A0E9"/>
                </a:solidFill>
                <a:latin typeface="Times New Roman"/>
                <a:ea typeface="黑体"/>
              </a:rPr>
              <a:t>表</a:t>
            </a:r>
            <a:r>
              <a:rPr lang="en-US" altLang="zh-CN" kern="100" smtClean="0">
                <a:solidFill>
                  <a:srgbClr val="00A0E9"/>
                </a:solidFill>
                <a:latin typeface="Times New Roman"/>
                <a:ea typeface="黑体"/>
              </a:rPr>
              <a:t>2-1  </a:t>
            </a:r>
            <a:r>
              <a:rPr lang="zh-CN" altLang="zh-CN" kern="100" smtClean="0">
                <a:solidFill>
                  <a:srgbClr val="00A0E9"/>
                </a:solidFill>
                <a:latin typeface="Times New Roman"/>
                <a:ea typeface="黑体"/>
              </a:rPr>
              <a:t>家庭资产清单</a:t>
            </a:r>
            <a:endParaRPr lang="zh-CN" altLang="zh-CN" kern="100">
              <a:solidFill>
                <a:srgbClr val="00A0E9"/>
              </a:solidFill>
              <a:latin typeface="Times New Roman"/>
              <a:ea typeface="黑体"/>
            </a:endParaRPr>
          </a:p>
        </p:txBody>
      </p:sp>
      <p:pic>
        <p:nvPicPr>
          <p:cNvPr id="46" name="图片 45" descr="jj_4.png"/>
          <p:cNvPicPr>
            <a:picLocks noChangeAspect="1"/>
          </p:cNvPicPr>
          <p:nvPr/>
        </p:nvPicPr>
        <p:blipFill>
          <a:blip r:embed="rId3"/>
          <a:stretch>
            <a:fillRect/>
          </a:stretch>
        </p:blipFill>
        <p:spPr>
          <a:xfrm>
            <a:off x="0" y="4683765"/>
            <a:ext cx="3719614" cy="2174235"/>
          </a:xfrm>
          <a:prstGeom prst="rect">
            <a:avLst/>
          </a:prstGeom>
        </p:spPr>
      </p:pic>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家庭资产的整理</a:t>
            </a:r>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（一）家庭资产的分类与整理</a:t>
            </a:r>
          </a:p>
        </p:txBody>
      </p:sp>
      <p:sp>
        <p:nvSpPr>
          <p:cNvPr id="55" name="矩形 54"/>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2</a:t>
            </a:r>
            <a:endParaRPr lang="zh-CN" altLang="en-US" sz="3200">
              <a:latin typeface="Arial Black" pitchFamily="34" charset="0"/>
            </a:endParaRPr>
          </a:p>
        </p:txBody>
      </p:sp>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2" dur="500" decel="100000" fill="hold" grpId="0" nodeType="with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0-#ppt_w/2"/>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一、家庭资产和负债的分类与整理</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3" name="TextBox 6"/>
          <p:cNvSpPr txBox="1"/>
          <p:nvPr/>
        </p:nvSpPr>
        <p:spPr>
          <a:xfrm>
            <a:off x="909911" y="4351272"/>
            <a:ext cx="4968374" cy="1372683"/>
          </a:xfrm>
          <a:prstGeom prst="rect">
            <a:avLst/>
          </a:prstGeom>
          <a:noFill/>
        </p:spPr>
        <p:txBody>
          <a:bodyPr wrap="squar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400" b="1" smtClean="0">
                <a:solidFill>
                  <a:schemeClr val="accent1">
                    <a:lumMod val="75000"/>
                  </a:schemeClr>
                </a:solidFill>
                <a:latin typeface="微软雅黑" pitchFamily="34" charset="-122"/>
                <a:ea typeface="微软雅黑" pitchFamily="34" charset="-122"/>
              </a:rPr>
              <a:t>家庭负债</a:t>
            </a:r>
            <a:r>
              <a:rPr lang="zh-CN" altLang="en-US" sz="2000" smtClean="0">
                <a:latin typeface="微软雅黑" pitchFamily="34" charset="-122"/>
                <a:ea typeface="微软雅黑" pitchFamily="34" charset="-122"/>
              </a:rPr>
              <a:t>是由家庭过去的经济活动而产生的现有责任，这种责任的结算将会引起家庭经济资源的流出。</a:t>
            </a:r>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家庭负债的定义</a:t>
            </a:r>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（二）家庭负债的分类与整理</a:t>
            </a:r>
          </a:p>
        </p:txBody>
      </p:sp>
      <p:sp>
        <p:nvSpPr>
          <p:cNvPr id="55" name="矩形 54"/>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pic>
        <p:nvPicPr>
          <p:cNvPr id="20" name="图片 19" descr="t01741195181aa10d5e.jpg"/>
          <p:cNvPicPr>
            <a:picLocks noChangeAspect="1"/>
          </p:cNvPicPr>
          <p:nvPr/>
        </p:nvPicPr>
        <p:blipFill>
          <a:blip r:embed="rId3"/>
          <a:stretch>
            <a:fillRect/>
          </a:stretch>
        </p:blipFill>
        <p:spPr>
          <a:xfrm>
            <a:off x="6039930" y="2517567"/>
            <a:ext cx="4614709" cy="3457369"/>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2" dur="500" decel="100000" fill="hold" grpId="0" nodeType="with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0-#ppt_w/2"/>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一、家庭资产和负债的分类与整理</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家庭负债的分类</a:t>
            </a:r>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（二）家庭负债的分类与整理</a:t>
            </a:r>
          </a:p>
        </p:txBody>
      </p:sp>
      <p:sp>
        <p:nvSpPr>
          <p:cNvPr id="55" name="矩形 54"/>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2</a:t>
            </a:r>
            <a:endParaRPr lang="zh-CN" altLang="en-US" sz="3200">
              <a:latin typeface="Arial Black" pitchFamily="34" charset="0"/>
            </a:endParaRPr>
          </a:p>
        </p:txBody>
      </p:sp>
      <p:grpSp>
        <p:nvGrpSpPr>
          <p:cNvPr id="18" name="组合 3"/>
          <p:cNvGrpSpPr/>
          <p:nvPr/>
        </p:nvGrpSpPr>
        <p:grpSpPr>
          <a:xfrm>
            <a:off x="5265302" y="2908121"/>
            <a:ext cx="2120946" cy="3318123"/>
            <a:chOff x="5487" y="2530"/>
            <a:chExt cx="2267" cy="4544"/>
          </a:xfrm>
        </p:grpSpPr>
        <p:sp>
          <p:nvSpPr>
            <p:cNvPr id="19" name="任意多边形 18"/>
            <p:cNvSpPr/>
            <p:nvPr>
              <p:custDataLst>
                <p:tags r:id="rId3"/>
              </p:custDataLst>
            </p:nvPr>
          </p:nvSpPr>
          <p:spPr>
            <a:xfrm>
              <a:off x="6218" y="3857"/>
              <a:ext cx="295" cy="3217"/>
            </a:xfrm>
            <a:custGeom>
              <a:gdLst>
                <a:gd name="connsiteX0" fmla="*/ 152400 w 304800"/>
                <a:gd name="connsiteY0" fmla="*/ 0 h 3328987"/>
                <a:gd name="connsiteX1" fmla="*/ 211721 w 304800"/>
                <a:gd name="connsiteY1" fmla="*/ 11977 h 3328987"/>
                <a:gd name="connsiteX2" fmla="*/ 246938 w 304800"/>
                <a:gd name="connsiteY2" fmla="*/ 35720 h 3328987"/>
                <a:gd name="connsiteX3" fmla="*/ 304800 w 304800"/>
                <a:gd name="connsiteY3" fmla="*/ 35720 h 3328987"/>
                <a:gd name="connsiteX4" fmla="*/ 304800 w 304800"/>
                <a:gd name="connsiteY4" fmla="*/ 152400 h 3328987"/>
                <a:gd name="connsiteX5" fmla="*/ 304800 w 304800"/>
                <a:gd name="connsiteY5" fmla="*/ 1333824 h 3328987"/>
                <a:gd name="connsiteX6" fmla="*/ 304800 w 304800"/>
                <a:gd name="connsiteY6" fmla="*/ 3176587 h 3328987"/>
                <a:gd name="connsiteX7" fmla="*/ 152400 w 304800"/>
                <a:gd name="connsiteY7" fmla="*/ 3328987 h 3328987"/>
                <a:gd name="connsiteX8" fmla="*/ 0 w 304800"/>
                <a:gd name="connsiteY8" fmla="*/ 3176587 h 3328987"/>
                <a:gd name="connsiteX9" fmla="*/ 0 w 304800"/>
                <a:gd name="connsiteY9" fmla="*/ 1333824 h 3328987"/>
                <a:gd name="connsiteX10" fmla="*/ 0 w 304800"/>
                <a:gd name="connsiteY10" fmla="*/ 152400 h 3328987"/>
                <a:gd name="connsiteX11" fmla="*/ 0 w 304800"/>
                <a:gd name="connsiteY11" fmla="*/ 35720 h 3328987"/>
                <a:gd name="connsiteX12" fmla="*/ 57863 w 304800"/>
                <a:gd name="connsiteY12" fmla="*/ 35720 h 3328987"/>
                <a:gd name="connsiteX13" fmla="*/ 93079 w 304800"/>
                <a:gd name="connsiteY13" fmla="*/ 11977 h 3328987"/>
                <a:gd name="connsiteX14" fmla="*/ 152400 w 304800"/>
                <a:gd name="connsiteY14" fmla="*/ 0 h 33289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00" h="3328987">
                  <a:moveTo>
                    <a:pt x="152400" y="0"/>
                  </a:moveTo>
                  <a:cubicBezTo>
                    <a:pt x="173442" y="0"/>
                    <a:pt x="193488" y="4265"/>
                    <a:pt x="211721" y="11977"/>
                  </a:cubicBezTo>
                  <a:lnTo>
                    <a:pt x="246938" y="35720"/>
                  </a:lnTo>
                  <a:lnTo>
                    <a:pt x="304800" y="35720"/>
                  </a:lnTo>
                  <a:lnTo>
                    <a:pt x="304800" y="152400"/>
                  </a:lnTo>
                  <a:lnTo>
                    <a:pt x="304800" y="1333824"/>
                  </a:lnTo>
                  <a:lnTo>
                    <a:pt x="304800" y="3176587"/>
                  </a:lnTo>
                  <a:cubicBezTo>
                    <a:pt x="304800" y="3260755"/>
                    <a:pt x="236568" y="3328987"/>
                    <a:pt x="152400" y="3328987"/>
                  </a:cubicBezTo>
                  <a:cubicBezTo>
                    <a:pt x="68232" y="3328987"/>
                    <a:pt x="0" y="3260755"/>
                    <a:pt x="0" y="3176587"/>
                  </a:cubicBezTo>
                  <a:lnTo>
                    <a:pt x="0" y="1333824"/>
                  </a:lnTo>
                  <a:lnTo>
                    <a:pt x="0" y="152400"/>
                  </a:lnTo>
                  <a:lnTo>
                    <a:pt x="0" y="35720"/>
                  </a:lnTo>
                  <a:lnTo>
                    <a:pt x="57863" y="35720"/>
                  </a:lnTo>
                  <a:lnTo>
                    <a:pt x="93079" y="11977"/>
                  </a:lnTo>
                  <a:cubicBezTo>
                    <a:pt x="111312" y="4265"/>
                    <a:pt x="131358" y="0"/>
                    <a:pt x="152400" y="0"/>
                  </a:cubicBezTo>
                  <a:close/>
                </a:path>
              </a:pathLst>
            </a:custGeom>
            <a:solidFill>
              <a:schemeClr val="tx1">
                <a:lumMod val="25000"/>
                <a:lumOff val="75000"/>
              </a:schemeClr>
            </a:solidFill>
          </p:spPr>
          <p:txBody>
            <a:bodyPr lIns="68580" tIns="34290" rIns="68580" bIns="34290" anchor="ctr">
              <a:norm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just" eaLnBrk="1" hangingPunct="1">
                <a:lnSpc>
                  <a:spcPct val="130000"/>
                </a:lnSpc>
                <a:buFont typeface="Arial" pitchFamily="34" charset="0"/>
                <a:buNone/>
                <a:defRPr/>
              </a:pPr>
              <a:endParaRPr lang="zh-CN" altLang="en-US" sz="1350" noProof="1">
                <a:solidFill>
                  <a:srgbClr val="FFFFFF"/>
                </a:solidFill>
                <a:sym typeface="Arial" pitchFamily="34" charset="0"/>
              </a:endParaRPr>
            </a:p>
          </p:txBody>
        </p:sp>
        <p:grpSp>
          <p:nvGrpSpPr>
            <p:cNvPr id="21" name="组合 14"/>
            <p:cNvGrpSpPr/>
            <p:nvPr/>
          </p:nvGrpSpPr>
          <p:grpSpPr>
            <a:xfrm rot="2700000">
              <a:off x="6642" y="3458"/>
              <a:ext cx="618" cy="1607"/>
              <a:chOff x="6472029" y="4289826"/>
              <a:chExt cx="640633" cy="1663632"/>
            </a:xfrm>
          </p:grpSpPr>
          <p:sp>
            <p:nvSpPr>
              <p:cNvPr id="28" name="矩形 27"/>
              <p:cNvSpPr/>
              <p:nvPr>
                <p:custDataLst>
                  <p:tags r:id="rId4"/>
                </p:custDataLst>
              </p:nvPr>
            </p:nvSpPr>
            <p:spPr>
              <a:xfrm>
                <a:off x="6639453" y="4663929"/>
                <a:ext cx="305737" cy="1283143"/>
              </a:xfrm>
              <a:prstGeom prst="rect">
                <a:avLst/>
              </a:prstGeom>
              <a:solidFill>
                <a:schemeClr val="tx1">
                  <a:lumMod val="25000"/>
                  <a:lumOff val="75000"/>
                </a:schemeClr>
              </a:solidFill>
            </p:spPr>
            <p:txBody>
              <a:bodyPr lIns="68580" tIns="34290" rIns="68580" bIns="34290" anchor="ctr">
                <a:norm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just" eaLnBrk="1" hangingPunct="1">
                  <a:lnSpc>
                    <a:spcPct val="130000"/>
                  </a:lnSpc>
                  <a:buFont typeface="Arial" pitchFamily="34" charset="0"/>
                  <a:buNone/>
                  <a:defRPr/>
                </a:pPr>
                <a:endParaRPr lang="zh-CN" altLang="en-US" sz="1350" noProof="1">
                  <a:solidFill>
                    <a:srgbClr val="FFFFFF"/>
                  </a:solidFill>
                  <a:sym typeface="Arial" pitchFamily="34" charset="0"/>
                </a:endParaRPr>
              </a:p>
            </p:txBody>
          </p:sp>
          <p:sp>
            <p:nvSpPr>
              <p:cNvPr id="29" name="KSO_Shape"/>
              <p:cNvSpPr/>
              <p:nvPr>
                <p:custDataLst>
                  <p:tags r:id="rId5"/>
                </p:custDataLst>
              </p:nvPr>
            </p:nvSpPr>
            <p:spPr bwMode="auto">
              <a:xfrm>
                <a:off x="6471039" y="4284124"/>
                <a:ext cx="642565" cy="491526"/>
              </a:xfrm>
              <a:custGeom>
                <a:gdLst>
                  <a:gd name="T0" fmla="*/ 275650506 w 4017"/>
                  <a:gd name="T1" fmla="*/ 361503440 h 5149"/>
                  <a:gd name="T2" fmla="*/ 241880717 w 4017"/>
                  <a:gd name="T3" fmla="*/ 367663150 h 5149"/>
                  <a:gd name="T4" fmla="*/ 200148806 w 4017"/>
                  <a:gd name="T5" fmla="*/ 407358851 h 5149"/>
                  <a:gd name="T6" fmla="*/ 157730371 w 4017"/>
                  <a:gd name="T7" fmla="*/ 440757952 h 5149"/>
                  <a:gd name="T8" fmla="*/ 116410301 w 4017"/>
                  <a:gd name="T9" fmla="*/ 467175999 h 5149"/>
                  <a:gd name="T10" fmla="*/ 77560901 w 4017"/>
                  <a:gd name="T11" fmla="*/ 485380977 h 5149"/>
                  <a:gd name="T12" fmla="*/ 42830275 w 4017"/>
                  <a:gd name="T13" fmla="*/ 494004718 h 5149"/>
                  <a:gd name="T14" fmla="*/ 30887278 w 4017"/>
                  <a:gd name="T15" fmla="*/ 664832421 h 5149"/>
                  <a:gd name="T16" fmla="*/ 63421547 w 4017"/>
                  <a:gd name="T17" fmla="*/ 704801903 h 5149"/>
                  <a:gd name="T18" fmla="*/ 89092429 w 4017"/>
                  <a:gd name="T19" fmla="*/ 699189756 h 5149"/>
                  <a:gd name="T20" fmla="*/ 122175694 w 4017"/>
                  <a:gd name="T21" fmla="*/ 686870337 h 5149"/>
                  <a:gd name="T22" fmla="*/ 156632007 w 4017"/>
                  <a:gd name="T23" fmla="*/ 669349813 h 5149"/>
                  <a:gd name="T24" fmla="*/ 192049528 w 4017"/>
                  <a:gd name="T25" fmla="*/ 646490553 h 5149"/>
                  <a:gd name="T26" fmla="*/ 245037912 w 4017"/>
                  <a:gd name="T27" fmla="*/ 604331190 h 5149"/>
                  <a:gd name="T28" fmla="*/ 283337944 w 4017"/>
                  <a:gd name="T29" fmla="*/ 605562836 h 5149"/>
                  <a:gd name="T30" fmla="*/ 329737625 w 4017"/>
                  <a:gd name="T31" fmla="*/ 624178855 h 5149"/>
                  <a:gd name="T32" fmla="*/ 371194851 w 4017"/>
                  <a:gd name="T33" fmla="*/ 654703252 h 5149"/>
                  <a:gd name="T34" fmla="*/ 406337689 w 4017"/>
                  <a:gd name="T35" fmla="*/ 675782934 h 5149"/>
                  <a:gd name="T36" fmla="*/ 440382162 w 4017"/>
                  <a:gd name="T37" fmla="*/ 691661140 h 5149"/>
                  <a:gd name="T38" fmla="*/ 472779274 w 4017"/>
                  <a:gd name="T39" fmla="*/ 701790679 h 5149"/>
                  <a:gd name="T40" fmla="*/ 499548149 w 4017"/>
                  <a:gd name="T41" fmla="*/ 692345593 h 5149"/>
                  <a:gd name="T42" fmla="*/ 529474220 w 4017"/>
                  <a:gd name="T43" fmla="*/ 649775558 h 5149"/>
                  <a:gd name="T44" fmla="*/ 497488948 w 4017"/>
                  <a:gd name="T45" fmla="*/ 492225140 h 5149"/>
                  <a:gd name="T46" fmla="*/ 461248117 w 4017"/>
                  <a:gd name="T47" fmla="*/ 480316393 h 5149"/>
                  <a:gd name="T48" fmla="*/ 421437880 w 4017"/>
                  <a:gd name="T49" fmla="*/ 459236711 h 5149"/>
                  <a:gd name="T50" fmla="*/ 379568813 w 4017"/>
                  <a:gd name="T51" fmla="*/ 430355002 h 5149"/>
                  <a:gd name="T52" fmla="*/ 337150379 w 4017"/>
                  <a:gd name="T53" fmla="*/ 394628760 h 5149"/>
                  <a:gd name="T54" fmla="*/ 302556909 w 4017"/>
                  <a:gd name="T55" fmla="*/ 360545206 h 5149"/>
                  <a:gd name="T56" fmla="*/ 532768942 w 4017"/>
                  <a:gd name="T57" fmla="*/ 246796838 h 5149"/>
                  <a:gd name="T58" fmla="*/ 499822833 w 4017"/>
                  <a:gd name="T59" fmla="*/ 228454970 h 5149"/>
                  <a:gd name="T60" fmla="*/ 452736999 w 4017"/>
                  <a:gd name="T61" fmla="*/ 190538847 h 5149"/>
                  <a:gd name="T62" fmla="*/ 401395606 w 4017"/>
                  <a:gd name="T63" fmla="*/ 139208180 h 5149"/>
                  <a:gd name="T64" fmla="*/ 349917056 w 4017"/>
                  <a:gd name="T65" fmla="*/ 78159386 h 5149"/>
                  <a:gd name="T66" fmla="*/ 302419382 w 4017"/>
                  <a:gd name="T67" fmla="*/ 11498075 h 5149"/>
                  <a:gd name="T68" fmla="*/ 233781439 w 4017"/>
                  <a:gd name="T69" fmla="*/ 34083554 h 5149"/>
                  <a:gd name="T70" fmla="*/ 184499247 w 4017"/>
                  <a:gd name="T71" fmla="*/ 99375958 h 5149"/>
                  <a:gd name="T72" fmla="*/ 132746013 w 4017"/>
                  <a:gd name="T73" fmla="*/ 157550419 h 5149"/>
                  <a:gd name="T74" fmla="*/ 82365828 w 4017"/>
                  <a:gd name="T75" fmla="*/ 204911257 h 5149"/>
                  <a:gd name="T76" fmla="*/ 37613508 w 4017"/>
                  <a:gd name="T77" fmla="*/ 237489013 h 5149"/>
                  <a:gd name="T78" fmla="*/ 12903834 w 4017"/>
                  <a:gd name="T79" fmla="*/ 248850198 h 5149"/>
                  <a:gd name="T80" fmla="*/ 1922045 w 4017"/>
                  <a:gd name="T81" fmla="*/ 382035929 h 5149"/>
                  <a:gd name="T82" fmla="*/ 18120601 w 4017"/>
                  <a:gd name="T83" fmla="*/ 419130708 h 5149"/>
                  <a:gd name="T84" fmla="*/ 37751035 w 4017"/>
                  <a:gd name="T85" fmla="*/ 422005042 h 5149"/>
                  <a:gd name="T86" fmla="*/ 76462908 w 4017"/>
                  <a:gd name="T87" fmla="*/ 405305491 h 5149"/>
                  <a:gd name="T88" fmla="*/ 120528333 w 4017"/>
                  <a:gd name="T89" fmla="*/ 376013110 h 5149"/>
                  <a:gd name="T90" fmla="*/ 167751694 w 4017"/>
                  <a:gd name="T91" fmla="*/ 336317409 h 5149"/>
                  <a:gd name="T92" fmla="*/ 214974685 w 4017"/>
                  <a:gd name="T93" fmla="*/ 288272118 h 5149"/>
                  <a:gd name="T94" fmla="*/ 252451036 w 4017"/>
                  <a:gd name="T95" fmla="*/ 243785614 h 5149"/>
                  <a:gd name="T96" fmla="*/ 306125944 w 4017"/>
                  <a:gd name="T97" fmla="*/ 252956548 h 5149"/>
                  <a:gd name="T98" fmla="*/ 352113414 w 4017"/>
                  <a:gd name="T99" fmla="*/ 305108559 h 5149"/>
                  <a:gd name="T100" fmla="*/ 399611088 w 4017"/>
                  <a:gd name="T101" fmla="*/ 350552928 h 5149"/>
                  <a:gd name="T102" fmla="*/ 446010398 w 4017"/>
                  <a:gd name="T103" fmla="*/ 387100514 h 5149"/>
                  <a:gd name="T104" fmla="*/ 488565989 w 4017"/>
                  <a:gd name="T105" fmla="*/ 412423436 h 5149"/>
                  <a:gd name="T106" fmla="*/ 524806820 w 4017"/>
                  <a:gd name="T107" fmla="*/ 424332183 h 5149"/>
                  <a:gd name="T108" fmla="*/ 539358386 w 4017"/>
                  <a:gd name="T109" fmla="*/ 407358851 h 5149"/>
                  <a:gd name="T110" fmla="*/ 551438539 w 4017"/>
                  <a:gd name="T111" fmla="*/ 375465548 h 514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4017" h="5149">
                    <a:moveTo>
                      <a:pt x="2204" y="2634"/>
                    </a:moveTo>
                    <a:lnTo>
                      <a:pt x="2204" y="2634"/>
                    </a:lnTo>
                    <a:lnTo>
                      <a:pt x="2155" y="2637"/>
                    </a:lnTo>
                    <a:lnTo>
                      <a:pt x="2106" y="2639"/>
                    </a:lnTo>
                    <a:lnTo>
                      <a:pt x="2057" y="2640"/>
                    </a:lnTo>
                    <a:lnTo>
                      <a:pt x="2008" y="2641"/>
                    </a:lnTo>
                    <a:lnTo>
                      <a:pt x="1959" y="2640"/>
                    </a:lnTo>
                    <a:lnTo>
                      <a:pt x="1909" y="2639"/>
                    </a:lnTo>
                    <a:lnTo>
                      <a:pt x="1860" y="2637"/>
                    </a:lnTo>
                    <a:lnTo>
                      <a:pt x="1812" y="2634"/>
                    </a:lnTo>
                    <a:lnTo>
                      <a:pt x="1762" y="2686"/>
                    </a:lnTo>
                    <a:lnTo>
                      <a:pt x="1712" y="2737"/>
                    </a:lnTo>
                    <a:lnTo>
                      <a:pt x="1661" y="2786"/>
                    </a:lnTo>
                    <a:lnTo>
                      <a:pt x="1611" y="2835"/>
                    </a:lnTo>
                    <a:lnTo>
                      <a:pt x="1561" y="2883"/>
                    </a:lnTo>
                    <a:lnTo>
                      <a:pt x="1509" y="2930"/>
                    </a:lnTo>
                    <a:lnTo>
                      <a:pt x="1458" y="2976"/>
                    </a:lnTo>
                    <a:lnTo>
                      <a:pt x="1406" y="3019"/>
                    </a:lnTo>
                    <a:lnTo>
                      <a:pt x="1355" y="3062"/>
                    </a:lnTo>
                    <a:lnTo>
                      <a:pt x="1303" y="3104"/>
                    </a:lnTo>
                    <a:lnTo>
                      <a:pt x="1252" y="3144"/>
                    </a:lnTo>
                    <a:lnTo>
                      <a:pt x="1200" y="3183"/>
                    </a:lnTo>
                    <a:lnTo>
                      <a:pt x="1149" y="3220"/>
                    </a:lnTo>
                    <a:lnTo>
                      <a:pt x="1098" y="3256"/>
                    </a:lnTo>
                    <a:lnTo>
                      <a:pt x="1047" y="3291"/>
                    </a:lnTo>
                    <a:lnTo>
                      <a:pt x="997" y="3324"/>
                    </a:lnTo>
                    <a:lnTo>
                      <a:pt x="946" y="3355"/>
                    </a:lnTo>
                    <a:lnTo>
                      <a:pt x="897" y="3385"/>
                    </a:lnTo>
                    <a:lnTo>
                      <a:pt x="848" y="3413"/>
                    </a:lnTo>
                    <a:lnTo>
                      <a:pt x="799" y="3440"/>
                    </a:lnTo>
                    <a:lnTo>
                      <a:pt x="751" y="3464"/>
                    </a:lnTo>
                    <a:lnTo>
                      <a:pt x="703" y="3488"/>
                    </a:lnTo>
                    <a:lnTo>
                      <a:pt x="656" y="3509"/>
                    </a:lnTo>
                    <a:lnTo>
                      <a:pt x="610" y="3528"/>
                    </a:lnTo>
                    <a:lnTo>
                      <a:pt x="565" y="3546"/>
                    </a:lnTo>
                    <a:lnTo>
                      <a:pt x="520" y="3561"/>
                    </a:lnTo>
                    <a:lnTo>
                      <a:pt x="477" y="3575"/>
                    </a:lnTo>
                    <a:lnTo>
                      <a:pt x="433" y="3586"/>
                    </a:lnTo>
                    <a:lnTo>
                      <a:pt x="393" y="3596"/>
                    </a:lnTo>
                    <a:lnTo>
                      <a:pt x="352" y="3603"/>
                    </a:lnTo>
                    <a:lnTo>
                      <a:pt x="312" y="3609"/>
                    </a:lnTo>
                    <a:lnTo>
                      <a:pt x="274" y="3613"/>
                    </a:lnTo>
                    <a:lnTo>
                      <a:pt x="159" y="4747"/>
                    </a:lnTo>
                    <a:lnTo>
                      <a:pt x="191" y="4802"/>
                    </a:lnTo>
                    <a:lnTo>
                      <a:pt x="225" y="4857"/>
                    </a:lnTo>
                    <a:lnTo>
                      <a:pt x="261" y="4909"/>
                    </a:lnTo>
                    <a:lnTo>
                      <a:pt x="298" y="4960"/>
                    </a:lnTo>
                    <a:lnTo>
                      <a:pt x="338" y="5010"/>
                    </a:lnTo>
                    <a:lnTo>
                      <a:pt x="377" y="5058"/>
                    </a:lnTo>
                    <a:lnTo>
                      <a:pt x="419" y="5104"/>
                    </a:lnTo>
                    <a:lnTo>
                      <a:pt x="462" y="5149"/>
                    </a:lnTo>
                    <a:lnTo>
                      <a:pt x="498" y="5143"/>
                    </a:lnTo>
                    <a:lnTo>
                      <a:pt x="535" y="5135"/>
                    </a:lnTo>
                    <a:lnTo>
                      <a:pt x="572" y="5128"/>
                    </a:lnTo>
                    <a:lnTo>
                      <a:pt x="611" y="5119"/>
                    </a:lnTo>
                    <a:lnTo>
                      <a:pt x="649" y="5108"/>
                    </a:lnTo>
                    <a:lnTo>
                      <a:pt x="689" y="5096"/>
                    </a:lnTo>
                    <a:lnTo>
                      <a:pt x="728" y="5083"/>
                    </a:lnTo>
                    <a:lnTo>
                      <a:pt x="768" y="5068"/>
                    </a:lnTo>
                    <a:lnTo>
                      <a:pt x="808" y="5053"/>
                    </a:lnTo>
                    <a:lnTo>
                      <a:pt x="849" y="5036"/>
                    </a:lnTo>
                    <a:lnTo>
                      <a:pt x="890" y="5018"/>
                    </a:lnTo>
                    <a:lnTo>
                      <a:pt x="931" y="5000"/>
                    </a:lnTo>
                    <a:lnTo>
                      <a:pt x="973" y="4980"/>
                    </a:lnTo>
                    <a:lnTo>
                      <a:pt x="1014" y="4958"/>
                    </a:lnTo>
                    <a:lnTo>
                      <a:pt x="1056" y="4937"/>
                    </a:lnTo>
                    <a:lnTo>
                      <a:pt x="1098" y="4914"/>
                    </a:lnTo>
                    <a:lnTo>
                      <a:pt x="1141" y="4890"/>
                    </a:lnTo>
                    <a:lnTo>
                      <a:pt x="1183" y="4865"/>
                    </a:lnTo>
                    <a:lnTo>
                      <a:pt x="1227" y="4838"/>
                    </a:lnTo>
                    <a:lnTo>
                      <a:pt x="1270" y="4811"/>
                    </a:lnTo>
                    <a:lnTo>
                      <a:pt x="1313" y="4783"/>
                    </a:lnTo>
                    <a:lnTo>
                      <a:pt x="1356" y="4753"/>
                    </a:lnTo>
                    <a:lnTo>
                      <a:pt x="1399" y="4723"/>
                    </a:lnTo>
                    <a:lnTo>
                      <a:pt x="1442" y="4693"/>
                    </a:lnTo>
                    <a:lnTo>
                      <a:pt x="1485" y="4661"/>
                    </a:lnTo>
                    <a:lnTo>
                      <a:pt x="1528" y="4629"/>
                    </a:lnTo>
                    <a:lnTo>
                      <a:pt x="1615" y="4560"/>
                    </a:lnTo>
                    <a:lnTo>
                      <a:pt x="1700" y="4490"/>
                    </a:lnTo>
                    <a:lnTo>
                      <a:pt x="1785" y="4415"/>
                    </a:lnTo>
                    <a:lnTo>
                      <a:pt x="1840" y="4419"/>
                    </a:lnTo>
                    <a:lnTo>
                      <a:pt x="1896" y="4423"/>
                    </a:lnTo>
                    <a:lnTo>
                      <a:pt x="1953" y="4424"/>
                    </a:lnTo>
                    <a:lnTo>
                      <a:pt x="2008" y="4425"/>
                    </a:lnTo>
                    <a:lnTo>
                      <a:pt x="2064" y="4424"/>
                    </a:lnTo>
                    <a:lnTo>
                      <a:pt x="2120" y="4423"/>
                    </a:lnTo>
                    <a:lnTo>
                      <a:pt x="2177" y="4419"/>
                    </a:lnTo>
                    <a:lnTo>
                      <a:pt x="2232" y="4415"/>
                    </a:lnTo>
                    <a:lnTo>
                      <a:pt x="2317" y="4490"/>
                    </a:lnTo>
                    <a:lnTo>
                      <a:pt x="2402" y="4560"/>
                    </a:lnTo>
                    <a:lnTo>
                      <a:pt x="2488" y="4629"/>
                    </a:lnTo>
                    <a:lnTo>
                      <a:pt x="2531" y="4661"/>
                    </a:lnTo>
                    <a:lnTo>
                      <a:pt x="2574" y="4693"/>
                    </a:lnTo>
                    <a:lnTo>
                      <a:pt x="2617" y="4723"/>
                    </a:lnTo>
                    <a:lnTo>
                      <a:pt x="2661" y="4753"/>
                    </a:lnTo>
                    <a:lnTo>
                      <a:pt x="2704" y="4783"/>
                    </a:lnTo>
                    <a:lnTo>
                      <a:pt x="2747" y="4811"/>
                    </a:lnTo>
                    <a:lnTo>
                      <a:pt x="2790" y="4838"/>
                    </a:lnTo>
                    <a:lnTo>
                      <a:pt x="2833" y="4865"/>
                    </a:lnTo>
                    <a:lnTo>
                      <a:pt x="2875" y="4890"/>
                    </a:lnTo>
                    <a:lnTo>
                      <a:pt x="2918" y="4914"/>
                    </a:lnTo>
                    <a:lnTo>
                      <a:pt x="2960" y="4937"/>
                    </a:lnTo>
                    <a:lnTo>
                      <a:pt x="3002" y="4958"/>
                    </a:lnTo>
                    <a:lnTo>
                      <a:pt x="3044" y="4980"/>
                    </a:lnTo>
                    <a:lnTo>
                      <a:pt x="3086" y="5000"/>
                    </a:lnTo>
                    <a:lnTo>
                      <a:pt x="3127" y="5018"/>
                    </a:lnTo>
                    <a:lnTo>
                      <a:pt x="3167" y="5036"/>
                    </a:lnTo>
                    <a:lnTo>
                      <a:pt x="3208" y="5053"/>
                    </a:lnTo>
                    <a:lnTo>
                      <a:pt x="3249" y="5068"/>
                    </a:lnTo>
                    <a:lnTo>
                      <a:pt x="3288" y="5083"/>
                    </a:lnTo>
                    <a:lnTo>
                      <a:pt x="3328" y="5096"/>
                    </a:lnTo>
                    <a:lnTo>
                      <a:pt x="3367" y="5108"/>
                    </a:lnTo>
                    <a:lnTo>
                      <a:pt x="3406" y="5119"/>
                    </a:lnTo>
                    <a:lnTo>
                      <a:pt x="3444" y="5127"/>
                    </a:lnTo>
                    <a:lnTo>
                      <a:pt x="3481" y="5135"/>
                    </a:lnTo>
                    <a:lnTo>
                      <a:pt x="3518" y="5143"/>
                    </a:lnTo>
                    <a:lnTo>
                      <a:pt x="3554" y="5149"/>
                    </a:lnTo>
                    <a:lnTo>
                      <a:pt x="3597" y="5104"/>
                    </a:lnTo>
                    <a:lnTo>
                      <a:pt x="3639" y="5058"/>
                    </a:lnTo>
                    <a:lnTo>
                      <a:pt x="3679" y="5010"/>
                    </a:lnTo>
                    <a:lnTo>
                      <a:pt x="3718" y="4960"/>
                    </a:lnTo>
                    <a:lnTo>
                      <a:pt x="3756" y="4909"/>
                    </a:lnTo>
                    <a:lnTo>
                      <a:pt x="3790" y="4857"/>
                    </a:lnTo>
                    <a:lnTo>
                      <a:pt x="3825" y="4802"/>
                    </a:lnTo>
                    <a:lnTo>
                      <a:pt x="3857" y="4747"/>
                    </a:lnTo>
                    <a:lnTo>
                      <a:pt x="3742" y="3612"/>
                    </a:lnTo>
                    <a:lnTo>
                      <a:pt x="3704" y="3609"/>
                    </a:lnTo>
                    <a:lnTo>
                      <a:pt x="3664" y="3603"/>
                    </a:lnTo>
                    <a:lnTo>
                      <a:pt x="3624" y="3596"/>
                    </a:lnTo>
                    <a:lnTo>
                      <a:pt x="3583" y="3586"/>
                    </a:lnTo>
                    <a:lnTo>
                      <a:pt x="3540" y="3575"/>
                    </a:lnTo>
                    <a:lnTo>
                      <a:pt x="3497" y="3561"/>
                    </a:lnTo>
                    <a:lnTo>
                      <a:pt x="3451" y="3546"/>
                    </a:lnTo>
                    <a:lnTo>
                      <a:pt x="3407" y="3528"/>
                    </a:lnTo>
                    <a:lnTo>
                      <a:pt x="3360" y="3509"/>
                    </a:lnTo>
                    <a:lnTo>
                      <a:pt x="3313" y="3488"/>
                    </a:lnTo>
                    <a:lnTo>
                      <a:pt x="3266" y="3464"/>
                    </a:lnTo>
                    <a:lnTo>
                      <a:pt x="3218" y="3440"/>
                    </a:lnTo>
                    <a:lnTo>
                      <a:pt x="3168" y="3413"/>
                    </a:lnTo>
                    <a:lnTo>
                      <a:pt x="3119" y="3385"/>
                    </a:lnTo>
                    <a:lnTo>
                      <a:pt x="3070" y="3355"/>
                    </a:lnTo>
                    <a:lnTo>
                      <a:pt x="3020" y="3324"/>
                    </a:lnTo>
                    <a:lnTo>
                      <a:pt x="2970" y="3291"/>
                    </a:lnTo>
                    <a:lnTo>
                      <a:pt x="2918" y="3256"/>
                    </a:lnTo>
                    <a:lnTo>
                      <a:pt x="2868" y="3220"/>
                    </a:lnTo>
                    <a:lnTo>
                      <a:pt x="2816" y="3183"/>
                    </a:lnTo>
                    <a:lnTo>
                      <a:pt x="2765" y="3144"/>
                    </a:lnTo>
                    <a:lnTo>
                      <a:pt x="2713" y="3104"/>
                    </a:lnTo>
                    <a:lnTo>
                      <a:pt x="2662" y="3062"/>
                    </a:lnTo>
                    <a:lnTo>
                      <a:pt x="2610" y="3019"/>
                    </a:lnTo>
                    <a:lnTo>
                      <a:pt x="2559" y="2976"/>
                    </a:lnTo>
                    <a:lnTo>
                      <a:pt x="2507" y="2930"/>
                    </a:lnTo>
                    <a:lnTo>
                      <a:pt x="2456" y="2883"/>
                    </a:lnTo>
                    <a:lnTo>
                      <a:pt x="2405" y="2835"/>
                    </a:lnTo>
                    <a:lnTo>
                      <a:pt x="2354" y="2786"/>
                    </a:lnTo>
                    <a:lnTo>
                      <a:pt x="2304" y="2737"/>
                    </a:lnTo>
                    <a:lnTo>
                      <a:pt x="2254" y="2686"/>
                    </a:lnTo>
                    <a:lnTo>
                      <a:pt x="2204" y="2634"/>
                    </a:lnTo>
                    <a:close/>
                    <a:moveTo>
                      <a:pt x="3962" y="1828"/>
                    </a:moveTo>
                    <a:lnTo>
                      <a:pt x="3962" y="1828"/>
                    </a:lnTo>
                    <a:lnTo>
                      <a:pt x="3942" y="1823"/>
                    </a:lnTo>
                    <a:lnTo>
                      <a:pt x="3922" y="1818"/>
                    </a:lnTo>
                    <a:lnTo>
                      <a:pt x="3902" y="1811"/>
                    </a:lnTo>
                    <a:lnTo>
                      <a:pt x="3881" y="1803"/>
                    </a:lnTo>
                    <a:lnTo>
                      <a:pt x="3859" y="1794"/>
                    </a:lnTo>
                    <a:lnTo>
                      <a:pt x="3837" y="1784"/>
                    </a:lnTo>
                    <a:lnTo>
                      <a:pt x="3790" y="1761"/>
                    </a:lnTo>
                    <a:lnTo>
                      <a:pt x="3742" y="1735"/>
                    </a:lnTo>
                    <a:lnTo>
                      <a:pt x="3692" y="1703"/>
                    </a:lnTo>
                    <a:lnTo>
                      <a:pt x="3641" y="1669"/>
                    </a:lnTo>
                    <a:lnTo>
                      <a:pt x="3587" y="1632"/>
                    </a:lnTo>
                    <a:lnTo>
                      <a:pt x="3531" y="1590"/>
                    </a:lnTo>
                    <a:lnTo>
                      <a:pt x="3475" y="1545"/>
                    </a:lnTo>
                    <a:lnTo>
                      <a:pt x="3416" y="1497"/>
                    </a:lnTo>
                    <a:lnTo>
                      <a:pt x="3358" y="1446"/>
                    </a:lnTo>
                    <a:lnTo>
                      <a:pt x="3298" y="1392"/>
                    </a:lnTo>
                    <a:lnTo>
                      <a:pt x="3237" y="1336"/>
                    </a:lnTo>
                    <a:lnTo>
                      <a:pt x="3176" y="1277"/>
                    </a:lnTo>
                    <a:lnTo>
                      <a:pt x="3113" y="1215"/>
                    </a:lnTo>
                    <a:lnTo>
                      <a:pt x="3050" y="1151"/>
                    </a:lnTo>
                    <a:lnTo>
                      <a:pt x="2988" y="1085"/>
                    </a:lnTo>
                    <a:lnTo>
                      <a:pt x="2924" y="1017"/>
                    </a:lnTo>
                    <a:lnTo>
                      <a:pt x="2861" y="946"/>
                    </a:lnTo>
                    <a:lnTo>
                      <a:pt x="2798" y="874"/>
                    </a:lnTo>
                    <a:lnTo>
                      <a:pt x="2735" y="801"/>
                    </a:lnTo>
                    <a:lnTo>
                      <a:pt x="2673" y="726"/>
                    </a:lnTo>
                    <a:lnTo>
                      <a:pt x="2610" y="649"/>
                    </a:lnTo>
                    <a:lnTo>
                      <a:pt x="2549" y="571"/>
                    </a:lnTo>
                    <a:lnTo>
                      <a:pt x="2489" y="492"/>
                    </a:lnTo>
                    <a:lnTo>
                      <a:pt x="2429" y="412"/>
                    </a:lnTo>
                    <a:lnTo>
                      <a:pt x="2371" y="331"/>
                    </a:lnTo>
                    <a:lnTo>
                      <a:pt x="2313" y="249"/>
                    </a:lnTo>
                    <a:lnTo>
                      <a:pt x="2257" y="167"/>
                    </a:lnTo>
                    <a:lnTo>
                      <a:pt x="2203" y="84"/>
                    </a:lnTo>
                    <a:lnTo>
                      <a:pt x="2150" y="0"/>
                    </a:lnTo>
                    <a:lnTo>
                      <a:pt x="1866" y="0"/>
                    </a:lnTo>
                    <a:lnTo>
                      <a:pt x="1814" y="84"/>
                    </a:lnTo>
                    <a:lnTo>
                      <a:pt x="1758" y="167"/>
                    </a:lnTo>
                    <a:lnTo>
                      <a:pt x="1703" y="249"/>
                    </a:lnTo>
                    <a:lnTo>
                      <a:pt x="1646" y="331"/>
                    </a:lnTo>
                    <a:lnTo>
                      <a:pt x="1587" y="412"/>
                    </a:lnTo>
                    <a:lnTo>
                      <a:pt x="1527" y="492"/>
                    </a:lnTo>
                    <a:lnTo>
                      <a:pt x="1467" y="571"/>
                    </a:lnTo>
                    <a:lnTo>
                      <a:pt x="1406" y="649"/>
                    </a:lnTo>
                    <a:lnTo>
                      <a:pt x="1344" y="726"/>
                    </a:lnTo>
                    <a:lnTo>
                      <a:pt x="1282" y="801"/>
                    </a:lnTo>
                    <a:lnTo>
                      <a:pt x="1218" y="874"/>
                    </a:lnTo>
                    <a:lnTo>
                      <a:pt x="1156" y="946"/>
                    </a:lnTo>
                    <a:lnTo>
                      <a:pt x="1092" y="1017"/>
                    </a:lnTo>
                    <a:lnTo>
                      <a:pt x="1029" y="1085"/>
                    </a:lnTo>
                    <a:lnTo>
                      <a:pt x="967" y="1151"/>
                    </a:lnTo>
                    <a:lnTo>
                      <a:pt x="903" y="1215"/>
                    </a:lnTo>
                    <a:lnTo>
                      <a:pt x="841" y="1277"/>
                    </a:lnTo>
                    <a:lnTo>
                      <a:pt x="780" y="1336"/>
                    </a:lnTo>
                    <a:lnTo>
                      <a:pt x="719" y="1392"/>
                    </a:lnTo>
                    <a:lnTo>
                      <a:pt x="659" y="1446"/>
                    </a:lnTo>
                    <a:lnTo>
                      <a:pt x="600" y="1497"/>
                    </a:lnTo>
                    <a:lnTo>
                      <a:pt x="541" y="1545"/>
                    </a:lnTo>
                    <a:lnTo>
                      <a:pt x="485" y="1590"/>
                    </a:lnTo>
                    <a:lnTo>
                      <a:pt x="430" y="1632"/>
                    </a:lnTo>
                    <a:lnTo>
                      <a:pt x="376" y="1669"/>
                    </a:lnTo>
                    <a:lnTo>
                      <a:pt x="324" y="1703"/>
                    </a:lnTo>
                    <a:lnTo>
                      <a:pt x="274" y="1735"/>
                    </a:lnTo>
                    <a:lnTo>
                      <a:pt x="225" y="1761"/>
                    </a:lnTo>
                    <a:lnTo>
                      <a:pt x="179" y="1784"/>
                    </a:lnTo>
                    <a:lnTo>
                      <a:pt x="157" y="1794"/>
                    </a:lnTo>
                    <a:lnTo>
                      <a:pt x="135" y="1803"/>
                    </a:lnTo>
                    <a:lnTo>
                      <a:pt x="115" y="1811"/>
                    </a:lnTo>
                    <a:lnTo>
                      <a:pt x="94" y="1818"/>
                    </a:lnTo>
                    <a:lnTo>
                      <a:pt x="74" y="1823"/>
                    </a:lnTo>
                    <a:lnTo>
                      <a:pt x="55" y="1828"/>
                    </a:lnTo>
                    <a:lnTo>
                      <a:pt x="0" y="2743"/>
                    </a:lnTo>
                    <a:lnTo>
                      <a:pt x="14" y="2791"/>
                    </a:lnTo>
                    <a:lnTo>
                      <a:pt x="31" y="2839"/>
                    </a:lnTo>
                    <a:lnTo>
                      <a:pt x="48" y="2886"/>
                    </a:lnTo>
                    <a:lnTo>
                      <a:pt x="67" y="2931"/>
                    </a:lnTo>
                    <a:lnTo>
                      <a:pt x="87" y="2976"/>
                    </a:lnTo>
                    <a:lnTo>
                      <a:pt x="109" y="3019"/>
                    </a:lnTo>
                    <a:lnTo>
                      <a:pt x="132" y="3062"/>
                    </a:lnTo>
                    <a:lnTo>
                      <a:pt x="155" y="3104"/>
                    </a:lnTo>
                    <a:lnTo>
                      <a:pt x="175" y="3103"/>
                    </a:lnTo>
                    <a:lnTo>
                      <a:pt x="194" y="3100"/>
                    </a:lnTo>
                    <a:lnTo>
                      <a:pt x="233" y="3093"/>
                    </a:lnTo>
                    <a:lnTo>
                      <a:pt x="275" y="3083"/>
                    </a:lnTo>
                    <a:lnTo>
                      <a:pt x="318" y="3070"/>
                    </a:lnTo>
                    <a:lnTo>
                      <a:pt x="363" y="3053"/>
                    </a:lnTo>
                    <a:lnTo>
                      <a:pt x="409" y="3035"/>
                    </a:lnTo>
                    <a:lnTo>
                      <a:pt x="457" y="3013"/>
                    </a:lnTo>
                    <a:lnTo>
                      <a:pt x="507" y="2989"/>
                    </a:lnTo>
                    <a:lnTo>
                      <a:pt x="557" y="2961"/>
                    </a:lnTo>
                    <a:lnTo>
                      <a:pt x="608" y="2931"/>
                    </a:lnTo>
                    <a:lnTo>
                      <a:pt x="660" y="2900"/>
                    </a:lnTo>
                    <a:lnTo>
                      <a:pt x="714" y="2865"/>
                    </a:lnTo>
                    <a:lnTo>
                      <a:pt x="768" y="2828"/>
                    </a:lnTo>
                    <a:lnTo>
                      <a:pt x="823" y="2789"/>
                    </a:lnTo>
                    <a:lnTo>
                      <a:pt x="878" y="2747"/>
                    </a:lnTo>
                    <a:lnTo>
                      <a:pt x="934" y="2704"/>
                    </a:lnTo>
                    <a:lnTo>
                      <a:pt x="992" y="2658"/>
                    </a:lnTo>
                    <a:lnTo>
                      <a:pt x="1048" y="2610"/>
                    </a:lnTo>
                    <a:lnTo>
                      <a:pt x="1106" y="2561"/>
                    </a:lnTo>
                    <a:lnTo>
                      <a:pt x="1163" y="2510"/>
                    </a:lnTo>
                    <a:lnTo>
                      <a:pt x="1222" y="2457"/>
                    </a:lnTo>
                    <a:lnTo>
                      <a:pt x="1279" y="2402"/>
                    </a:lnTo>
                    <a:lnTo>
                      <a:pt x="1337" y="2345"/>
                    </a:lnTo>
                    <a:lnTo>
                      <a:pt x="1394" y="2288"/>
                    </a:lnTo>
                    <a:lnTo>
                      <a:pt x="1452" y="2229"/>
                    </a:lnTo>
                    <a:lnTo>
                      <a:pt x="1509" y="2168"/>
                    </a:lnTo>
                    <a:lnTo>
                      <a:pt x="1566" y="2106"/>
                    </a:lnTo>
                    <a:lnTo>
                      <a:pt x="1622" y="2044"/>
                    </a:lnTo>
                    <a:lnTo>
                      <a:pt x="1677" y="1979"/>
                    </a:lnTo>
                    <a:lnTo>
                      <a:pt x="1732" y="1914"/>
                    </a:lnTo>
                    <a:lnTo>
                      <a:pt x="1786" y="1848"/>
                    </a:lnTo>
                    <a:lnTo>
                      <a:pt x="1839" y="1781"/>
                    </a:lnTo>
                    <a:lnTo>
                      <a:pt x="1924" y="1784"/>
                    </a:lnTo>
                    <a:lnTo>
                      <a:pt x="2008" y="1784"/>
                    </a:lnTo>
                    <a:lnTo>
                      <a:pt x="2093" y="1784"/>
                    </a:lnTo>
                    <a:lnTo>
                      <a:pt x="2177" y="1781"/>
                    </a:lnTo>
                    <a:lnTo>
                      <a:pt x="2230" y="1848"/>
                    </a:lnTo>
                    <a:lnTo>
                      <a:pt x="2284" y="1914"/>
                    </a:lnTo>
                    <a:lnTo>
                      <a:pt x="2339" y="1979"/>
                    </a:lnTo>
                    <a:lnTo>
                      <a:pt x="2395" y="2044"/>
                    </a:lnTo>
                    <a:lnTo>
                      <a:pt x="2451" y="2106"/>
                    </a:lnTo>
                    <a:lnTo>
                      <a:pt x="2507" y="2168"/>
                    </a:lnTo>
                    <a:lnTo>
                      <a:pt x="2565" y="2229"/>
                    </a:lnTo>
                    <a:lnTo>
                      <a:pt x="2622" y="2288"/>
                    </a:lnTo>
                    <a:lnTo>
                      <a:pt x="2680" y="2345"/>
                    </a:lnTo>
                    <a:lnTo>
                      <a:pt x="2737" y="2402"/>
                    </a:lnTo>
                    <a:lnTo>
                      <a:pt x="2795" y="2457"/>
                    </a:lnTo>
                    <a:lnTo>
                      <a:pt x="2852" y="2510"/>
                    </a:lnTo>
                    <a:lnTo>
                      <a:pt x="2911" y="2561"/>
                    </a:lnTo>
                    <a:lnTo>
                      <a:pt x="2967" y="2610"/>
                    </a:lnTo>
                    <a:lnTo>
                      <a:pt x="3025" y="2658"/>
                    </a:lnTo>
                    <a:lnTo>
                      <a:pt x="3082" y="2704"/>
                    </a:lnTo>
                    <a:lnTo>
                      <a:pt x="3137" y="2747"/>
                    </a:lnTo>
                    <a:lnTo>
                      <a:pt x="3194" y="2789"/>
                    </a:lnTo>
                    <a:lnTo>
                      <a:pt x="3249" y="2828"/>
                    </a:lnTo>
                    <a:lnTo>
                      <a:pt x="3303" y="2865"/>
                    </a:lnTo>
                    <a:lnTo>
                      <a:pt x="3357" y="2900"/>
                    </a:lnTo>
                    <a:lnTo>
                      <a:pt x="3408" y="2931"/>
                    </a:lnTo>
                    <a:lnTo>
                      <a:pt x="3460" y="2961"/>
                    </a:lnTo>
                    <a:lnTo>
                      <a:pt x="3510" y="2989"/>
                    </a:lnTo>
                    <a:lnTo>
                      <a:pt x="3559" y="3013"/>
                    </a:lnTo>
                    <a:lnTo>
                      <a:pt x="3607" y="3035"/>
                    </a:lnTo>
                    <a:lnTo>
                      <a:pt x="3654" y="3053"/>
                    </a:lnTo>
                    <a:lnTo>
                      <a:pt x="3698" y="3070"/>
                    </a:lnTo>
                    <a:lnTo>
                      <a:pt x="3741" y="3083"/>
                    </a:lnTo>
                    <a:lnTo>
                      <a:pt x="3783" y="3093"/>
                    </a:lnTo>
                    <a:lnTo>
                      <a:pt x="3823" y="3100"/>
                    </a:lnTo>
                    <a:lnTo>
                      <a:pt x="3842" y="3103"/>
                    </a:lnTo>
                    <a:lnTo>
                      <a:pt x="3861" y="3104"/>
                    </a:lnTo>
                    <a:lnTo>
                      <a:pt x="3885" y="3062"/>
                    </a:lnTo>
                    <a:lnTo>
                      <a:pt x="3908" y="3019"/>
                    </a:lnTo>
                    <a:lnTo>
                      <a:pt x="3929" y="2976"/>
                    </a:lnTo>
                    <a:lnTo>
                      <a:pt x="3950" y="2931"/>
                    </a:lnTo>
                    <a:lnTo>
                      <a:pt x="3968" y="2886"/>
                    </a:lnTo>
                    <a:lnTo>
                      <a:pt x="3986" y="2839"/>
                    </a:lnTo>
                    <a:lnTo>
                      <a:pt x="4002" y="2791"/>
                    </a:lnTo>
                    <a:lnTo>
                      <a:pt x="4017" y="2743"/>
                    </a:lnTo>
                    <a:lnTo>
                      <a:pt x="3962" y="1828"/>
                    </a:lnTo>
                    <a:close/>
                  </a:path>
                </a:pathLst>
              </a:custGeom>
              <a:solidFill>
                <a:srgbClr val="EED119"/>
              </a:solidFill>
              <a:ln>
                <a:noFill/>
              </a:ln>
              <a:extLst/>
            </p:spPr>
            <p:txBody>
              <a:bodyPr anchor="ctr">
                <a:normAutofit/>
                <a:scene3d>
                  <a:camera prst="orthographicFront"/>
                  <a:lightRig rig="threePt" dir="t"/>
                </a:scene3d>
                <a:sp3d contourW="12700">
                  <a:contourClr>
                    <a:srgbClr val="FFFFFF"/>
                  </a:contourClr>
                </a:sp3d>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eaLnBrk="1" hangingPunct="1">
                  <a:buFont typeface="Arial" pitchFamily="34" charset="0"/>
                  <a:buNone/>
                  <a:defRPr/>
                </a:pPr>
                <a:endParaRPr lang="zh-CN" altLang="en-US" sz="1350" noProof="1">
                  <a:solidFill>
                    <a:srgbClr val="FFFFFF"/>
                  </a:solidFill>
                  <a:sym typeface="Arial" pitchFamily="34" charset="0"/>
                </a:endParaRPr>
              </a:p>
            </p:txBody>
          </p:sp>
        </p:grpSp>
        <p:grpSp>
          <p:nvGrpSpPr>
            <p:cNvPr id="23" name="组合 20"/>
            <p:cNvGrpSpPr/>
            <p:nvPr/>
          </p:nvGrpSpPr>
          <p:grpSpPr>
            <a:xfrm rot="18900000" flipH="1">
              <a:off x="5487" y="2530"/>
              <a:ext cx="618" cy="1718"/>
              <a:chOff x="6472029" y="4289826"/>
              <a:chExt cx="640633" cy="1778200"/>
            </a:xfrm>
          </p:grpSpPr>
          <p:sp>
            <p:nvSpPr>
              <p:cNvPr id="24" name="矩形 23"/>
              <p:cNvSpPr/>
              <p:nvPr>
                <p:custDataLst>
                  <p:tags r:id="rId6"/>
                </p:custDataLst>
              </p:nvPr>
            </p:nvSpPr>
            <p:spPr>
              <a:xfrm>
                <a:off x="6640563" y="4660449"/>
                <a:ext cx="303145" cy="1401874"/>
              </a:xfrm>
              <a:prstGeom prst="rect">
                <a:avLst/>
              </a:prstGeom>
              <a:solidFill>
                <a:schemeClr val="tx1">
                  <a:lumMod val="25000"/>
                  <a:lumOff val="75000"/>
                </a:schemeClr>
              </a:solidFill>
            </p:spPr>
            <p:txBody>
              <a:bodyPr lIns="68580" tIns="34290" rIns="68580" bIns="34290" anchor="ctr">
                <a:norm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just" eaLnBrk="1" hangingPunct="1">
                  <a:lnSpc>
                    <a:spcPct val="130000"/>
                  </a:lnSpc>
                  <a:buFont typeface="Arial" pitchFamily="34" charset="0"/>
                  <a:buNone/>
                  <a:defRPr/>
                </a:pPr>
                <a:endParaRPr lang="zh-CN" altLang="en-US" sz="1350" noProof="1">
                  <a:solidFill>
                    <a:srgbClr val="FFFFFF"/>
                  </a:solidFill>
                  <a:sym typeface="Arial" pitchFamily="34" charset="0"/>
                </a:endParaRPr>
              </a:p>
            </p:txBody>
          </p:sp>
          <p:sp>
            <p:nvSpPr>
              <p:cNvPr id="25" name="KSO_Shape"/>
              <p:cNvSpPr/>
              <p:nvPr>
                <p:custDataLst>
                  <p:tags r:id="rId7"/>
                </p:custDataLst>
              </p:nvPr>
            </p:nvSpPr>
            <p:spPr bwMode="auto">
              <a:xfrm>
                <a:off x="6472147" y="4278025"/>
                <a:ext cx="639974" cy="491432"/>
              </a:xfrm>
              <a:custGeom>
                <a:gdLst>
                  <a:gd name="T0" fmla="*/ 275650506 w 4017"/>
                  <a:gd name="T1" fmla="*/ 361503440 h 5149"/>
                  <a:gd name="T2" fmla="*/ 241880717 w 4017"/>
                  <a:gd name="T3" fmla="*/ 367663150 h 5149"/>
                  <a:gd name="T4" fmla="*/ 200148806 w 4017"/>
                  <a:gd name="T5" fmla="*/ 407358851 h 5149"/>
                  <a:gd name="T6" fmla="*/ 157730371 w 4017"/>
                  <a:gd name="T7" fmla="*/ 440757952 h 5149"/>
                  <a:gd name="T8" fmla="*/ 116410301 w 4017"/>
                  <a:gd name="T9" fmla="*/ 467175999 h 5149"/>
                  <a:gd name="T10" fmla="*/ 77560901 w 4017"/>
                  <a:gd name="T11" fmla="*/ 485380977 h 5149"/>
                  <a:gd name="T12" fmla="*/ 42830275 w 4017"/>
                  <a:gd name="T13" fmla="*/ 494004718 h 5149"/>
                  <a:gd name="T14" fmla="*/ 30887278 w 4017"/>
                  <a:gd name="T15" fmla="*/ 664832421 h 5149"/>
                  <a:gd name="T16" fmla="*/ 63421547 w 4017"/>
                  <a:gd name="T17" fmla="*/ 704801903 h 5149"/>
                  <a:gd name="T18" fmla="*/ 89092429 w 4017"/>
                  <a:gd name="T19" fmla="*/ 699189756 h 5149"/>
                  <a:gd name="T20" fmla="*/ 122175694 w 4017"/>
                  <a:gd name="T21" fmla="*/ 686870337 h 5149"/>
                  <a:gd name="T22" fmla="*/ 156632007 w 4017"/>
                  <a:gd name="T23" fmla="*/ 669349813 h 5149"/>
                  <a:gd name="T24" fmla="*/ 192049528 w 4017"/>
                  <a:gd name="T25" fmla="*/ 646490553 h 5149"/>
                  <a:gd name="T26" fmla="*/ 245037912 w 4017"/>
                  <a:gd name="T27" fmla="*/ 604331190 h 5149"/>
                  <a:gd name="T28" fmla="*/ 283337944 w 4017"/>
                  <a:gd name="T29" fmla="*/ 605562836 h 5149"/>
                  <a:gd name="T30" fmla="*/ 329737625 w 4017"/>
                  <a:gd name="T31" fmla="*/ 624178855 h 5149"/>
                  <a:gd name="T32" fmla="*/ 371194851 w 4017"/>
                  <a:gd name="T33" fmla="*/ 654703252 h 5149"/>
                  <a:gd name="T34" fmla="*/ 406337689 w 4017"/>
                  <a:gd name="T35" fmla="*/ 675782934 h 5149"/>
                  <a:gd name="T36" fmla="*/ 440382162 w 4017"/>
                  <a:gd name="T37" fmla="*/ 691661140 h 5149"/>
                  <a:gd name="T38" fmla="*/ 472779274 w 4017"/>
                  <a:gd name="T39" fmla="*/ 701790679 h 5149"/>
                  <a:gd name="T40" fmla="*/ 499548149 w 4017"/>
                  <a:gd name="T41" fmla="*/ 692345593 h 5149"/>
                  <a:gd name="T42" fmla="*/ 529474220 w 4017"/>
                  <a:gd name="T43" fmla="*/ 649775558 h 5149"/>
                  <a:gd name="T44" fmla="*/ 497488948 w 4017"/>
                  <a:gd name="T45" fmla="*/ 492225140 h 5149"/>
                  <a:gd name="T46" fmla="*/ 461248117 w 4017"/>
                  <a:gd name="T47" fmla="*/ 480316393 h 5149"/>
                  <a:gd name="T48" fmla="*/ 421437880 w 4017"/>
                  <a:gd name="T49" fmla="*/ 459236711 h 5149"/>
                  <a:gd name="T50" fmla="*/ 379568813 w 4017"/>
                  <a:gd name="T51" fmla="*/ 430355002 h 5149"/>
                  <a:gd name="T52" fmla="*/ 337150379 w 4017"/>
                  <a:gd name="T53" fmla="*/ 394628760 h 5149"/>
                  <a:gd name="T54" fmla="*/ 302556909 w 4017"/>
                  <a:gd name="T55" fmla="*/ 360545206 h 5149"/>
                  <a:gd name="T56" fmla="*/ 532768942 w 4017"/>
                  <a:gd name="T57" fmla="*/ 246796838 h 5149"/>
                  <a:gd name="T58" fmla="*/ 499822833 w 4017"/>
                  <a:gd name="T59" fmla="*/ 228454970 h 5149"/>
                  <a:gd name="T60" fmla="*/ 452736999 w 4017"/>
                  <a:gd name="T61" fmla="*/ 190538847 h 5149"/>
                  <a:gd name="T62" fmla="*/ 401395606 w 4017"/>
                  <a:gd name="T63" fmla="*/ 139208180 h 5149"/>
                  <a:gd name="T64" fmla="*/ 349917056 w 4017"/>
                  <a:gd name="T65" fmla="*/ 78159386 h 5149"/>
                  <a:gd name="T66" fmla="*/ 302419382 w 4017"/>
                  <a:gd name="T67" fmla="*/ 11498075 h 5149"/>
                  <a:gd name="T68" fmla="*/ 233781439 w 4017"/>
                  <a:gd name="T69" fmla="*/ 34083554 h 5149"/>
                  <a:gd name="T70" fmla="*/ 184499247 w 4017"/>
                  <a:gd name="T71" fmla="*/ 99375958 h 5149"/>
                  <a:gd name="T72" fmla="*/ 132746013 w 4017"/>
                  <a:gd name="T73" fmla="*/ 157550419 h 5149"/>
                  <a:gd name="T74" fmla="*/ 82365828 w 4017"/>
                  <a:gd name="T75" fmla="*/ 204911257 h 5149"/>
                  <a:gd name="T76" fmla="*/ 37613508 w 4017"/>
                  <a:gd name="T77" fmla="*/ 237489013 h 5149"/>
                  <a:gd name="T78" fmla="*/ 12903834 w 4017"/>
                  <a:gd name="T79" fmla="*/ 248850198 h 5149"/>
                  <a:gd name="T80" fmla="*/ 1922045 w 4017"/>
                  <a:gd name="T81" fmla="*/ 382035929 h 5149"/>
                  <a:gd name="T82" fmla="*/ 18120601 w 4017"/>
                  <a:gd name="T83" fmla="*/ 419130708 h 5149"/>
                  <a:gd name="T84" fmla="*/ 37751035 w 4017"/>
                  <a:gd name="T85" fmla="*/ 422005042 h 5149"/>
                  <a:gd name="T86" fmla="*/ 76462908 w 4017"/>
                  <a:gd name="T87" fmla="*/ 405305491 h 5149"/>
                  <a:gd name="T88" fmla="*/ 120528333 w 4017"/>
                  <a:gd name="T89" fmla="*/ 376013110 h 5149"/>
                  <a:gd name="T90" fmla="*/ 167751694 w 4017"/>
                  <a:gd name="T91" fmla="*/ 336317409 h 5149"/>
                  <a:gd name="T92" fmla="*/ 214974685 w 4017"/>
                  <a:gd name="T93" fmla="*/ 288272118 h 5149"/>
                  <a:gd name="T94" fmla="*/ 252451036 w 4017"/>
                  <a:gd name="T95" fmla="*/ 243785614 h 5149"/>
                  <a:gd name="T96" fmla="*/ 306125944 w 4017"/>
                  <a:gd name="T97" fmla="*/ 252956548 h 5149"/>
                  <a:gd name="T98" fmla="*/ 352113414 w 4017"/>
                  <a:gd name="T99" fmla="*/ 305108559 h 5149"/>
                  <a:gd name="T100" fmla="*/ 399611088 w 4017"/>
                  <a:gd name="T101" fmla="*/ 350552928 h 5149"/>
                  <a:gd name="T102" fmla="*/ 446010398 w 4017"/>
                  <a:gd name="T103" fmla="*/ 387100514 h 5149"/>
                  <a:gd name="T104" fmla="*/ 488565989 w 4017"/>
                  <a:gd name="T105" fmla="*/ 412423436 h 5149"/>
                  <a:gd name="T106" fmla="*/ 524806820 w 4017"/>
                  <a:gd name="T107" fmla="*/ 424332183 h 5149"/>
                  <a:gd name="T108" fmla="*/ 539358386 w 4017"/>
                  <a:gd name="T109" fmla="*/ 407358851 h 5149"/>
                  <a:gd name="T110" fmla="*/ 551438539 w 4017"/>
                  <a:gd name="T111" fmla="*/ 375465548 h 514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4017" h="5149">
                    <a:moveTo>
                      <a:pt x="2204" y="2634"/>
                    </a:moveTo>
                    <a:lnTo>
                      <a:pt x="2204" y="2634"/>
                    </a:lnTo>
                    <a:lnTo>
                      <a:pt x="2155" y="2637"/>
                    </a:lnTo>
                    <a:lnTo>
                      <a:pt x="2106" y="2639"/>
                    </a:lnTo>
                    <a:lnTo>
                      <a:pt x="2057" y="2640"/>
                    </a:lnTo>
                    <a:lnTo>
                      <a:pt x="2008" y="2641"/>
                    </a:lnTo>
                    <a:lnTo>
                      <a:pt x="1959" y="2640"/>
                    </a:lnTo>
                    <a:lnTo>
                      <a:pt x="1909" y="2639"/>
                    </a:lnTo>
                    <a:lnTo>
                      <a:pt x="1860" y="2637"/>
                    </a:lnTo>
                    <a:lnTo>
                      <a:pt x="1812" y="2634"/>
                    </a:lnTo>
                    <a:lnTo>
                      <a:pt x="1762" y="2686"/>
                    </a:lnTo>
                    <a:lnTo>
                      <a:pt x="1712" y="2737"/>
                    </a:lnTo>
                    <a:lnTo>
                      <a:pt x="1661" y="2786"/>
                    </a:lnTo>
                    <a:lnTo>
                      <a:pt x="1611" y="2835"/>
                    </a:lnTo>
                    <a:lnTo>
                      <a:pt x="1561" y="2883"/>
                    </a:lnTo>
                    <a:lnTo>
                      <a:pt x="1509" y="2930"/>
                    </a:lnTo>
                    <a:lnTo>
                      <a:pt x="1458" y="2976"/>
                    </a:lnTo>
                    <a:lnTo>
                      <a:pt x="1406" y="3019"/>
                    </a:lnTo>
                    <a:lnTo>
                      <a:pt x="1355" y="3062"/>
                    </a:lnTo>
                    <a:lnTo>
                      <a:pt x="1303" y="3104"/>
                    </a:lnTo>
                    <a:lnTo>
                      <a:pt x="1252" y="3144"/>
                    </a:lnTo>
                    <a:lnTo>
                      <a:pt x="1200" y="3183"/>
                    </a:lnTo>
                    <a:lnTo>
                      <a:pt x="1149" y="3220"/>
                    </a:lnTo>
                    <a:lnTo>
                      <a:pt x="1098" y="3256"/>
                    </a:lnTo>
                    <a:lnTo>
                      <a:pt x="1047" y="3291"/>
                    </a:lnTo>
                    <a:lnTo>
                      <a:pt x="997" y="3324"/>
                    </a:lnTo>
                    <a:lnTo>
                      <a:pt x="946" y="3355"/>
                    </a:lnTo>
                    <a:lnTo>
                      <a:pt x="897" y="3385"/>
                    </a:lnTo>
                    <a:lnTo>
                      <a:pt x="848" y="3413"/>
                    </a:lnTo>
                    <a:lnTo>
                      <a:pt x="799" y="3440"/>
                    </a:lnTo>
                    <a:lnTo>
                      <a:pt x="751" y="3464"/>
                    </a:lnTo>
                    <a:lnTo>
                      <a:pt x="703" y="3488"/>
                    </a:lnTo>
                    <a:lnTo>
                      <a:pt x="656" y="3509"/>
                    </a:lnTo>
                    <a:lnTo>
                      <a:pt x="610" y="3528"/>
                    </a:lnTo>
                    <a:lnTo>
                      <a:pt x="565" y="3546"/>
                    </a:lnTo>
                    <a:lnTo>
                      <a:pt x="520" y="3561"/>
                    </a:lnTo>
                    <a:lnTo>
                      <a:pt x="477" y="3575"/>
                    </a:lnTo>
                    <a:lnTo>
                      <a:pt x="433" y="3586"/>
                    </a:lnTo>
                    <a:lnTo>
                      <a:pt x="393" y="3596"/>
                    </a:lnTo>
                    <a:lnTo>
                      <a:pt x="352" y="3603"/>
                    </a:lnTo>
                    <a:lnTo>
                      <a:pt x="312" y="3609"/>
                    </a:lnTo>
                    <a:lnTo>
                      <a:pt x="274" y="3613"/>
                    </a:lnTo>
                    <a:lnTo>
                      <a:pt x="159" y="4747"/>
                    </a:lnTo>
                    <a:lnTo>
                      <a:pt x="191" y="4802"/>
                    </a:lnTo>
                    <a:lnTo>
                      <a:pt x="225" y="4857"/>
                    </a:lnTo>
                    <a:lnTo>
                      <a:pt x="261" y="4909"/>
                    </a:lnTo>
                    <a:lnTo>
                      <a:pt x="298" y="4960"/>
                    </a:lnTo>
                    <a:lnTo>
                      <a:pt x="338" y="5010"/>
                    </a:lnTo>
                    <a:lnTo>
                      <a:pt x="377" y="5058"/>
                    </a:lnTo>
                    <a:lnTo>
                      <a:pt x="419" y="5104"/>
                    </a:lnTo>
                    <a:lnTo>
                      <a:pt x="462" y="5149"/>
                    </a:lnTo>
                    <a:lnTo>
                      <a:pt x="498" y="5143"/>
                    </a:lnTo>
                    <a:lnTo>
                      <a:pt x="535" y="5135"/>
                    </a:lnTo>
                    <a:lnTo>
                      <a:pt x="572" y="5128"/>
                    </a:lnTo>
                    <a:lnTo>
                      <a:pt x="611" y="5119"/>
                    </a:lnTo>
                    <a:lnTo>
                      <a:pt x="649" y="5108"/>
                    </a:lnTo>
                    <a:lnTo>
                      <a:pt x="689" y="5096"/>
                    </a:lnTo>
                    <a:lnTo>
                      <a:pt x="728" y="5083"/>
                    </a:lnTo>
                    <a:lnTo>
                      <a:pt x="768" y="5068"/>
                    </a:lnTo>
                    <a:lnTo>
                      <a:pt x="808" y="5053"/>
                    </a:lnTo>
                    <a:lnTo>
                      <a:pt x="849" y="5036"/>
                    </a:lnTo>
                    <a:lnTo>
                      <a:pt x="890" y="5018"/>
                    </a:lnTo>
                    <a:lnTo>
                      <a:pt x="931" y="5000"/>
                    </a:lnTo>
                    <a:lnTo>
                      <a:pt x="973" y="4980"/>
                    </a:lnTo>
                    <a:lnTo>
                      <a:pt x="1014" y="4958"/>
                    </a:lnTo>
                    <a:lnTo>
                      <a:pt x="1056" y="4937"/>
                    </a:lnTo>
                    <a:lnTo>
                      <a:pt x="1098" y="4914"/>
                    </a:lnTo>
                    <a:lnTo>
                      <a:pt x="1141" y="4890"/>
                    </a:lnTo>
                    <a:lnTo>
                      <a:pt x="1183" y="4865"/>
                    </a:lnTo>
                    <a:lnTo>
                      <a:pt x="1227" y="4838"/>
                    </a:lnTo>
                    <a:lnTo>
                      <a:pt x="1270" y="4811"/>
                    </a:lnTo>
                    <a:lnTo>
                      <a:pt x="1313" y="4783"/>
                    </a:lnTo>
                    <a:lnTo>
                      <a:pt x="1356" y="4753"/>
                    </a:lnTo>
                    <a:lnTo>
                      <a:pt x="1399" y="4723"/>
                    </a:lnTo>
                    <a:lnTo>
                      <a:pt x="1442" y="4693"/>
                    </a:lnTo>
                    <a:lnTo>
                      <a:pt x="1485" y="4661"/>
                    </a:lnTo>
                    <a:lnTo>
                      <a:pt x="1528" y="4629"/>
                    </a:lnTo>
                    <a:lnTo>
                      <a:pt x="1615" y="4560"/>
                    </a:lnTo>
                    <a:lnTo>
                      <a:pt x="1700" y="4490"/>
                    </a:lnTo>
                    <a:lnTo>
                      <a:pt x="1785" y="4415"/>
                    </a:lnTo>
                    <a:lnTo>
                      <a:pt x="1840" y="4419"/>
                    </a:lnTo>
                    <a:lnTo>
                      <a:pt x="1896" y="4423"/>
                    </a:lnTo>
                    <a:lnTo>
                      <a:pt x="1953" y="4424"/>
                    </a:lnTo>
                    <a:lnTo>
                      <a:pt x="2008" y="4425"/>
                    </a:lnTo>
                    <a:lnTo>
                      <a:pt x="2064" y="4424"/>
                    </a:lnTo>
                    <a:lnTo>
                      <a:pt x="2120" y="4423"/>
                    </a:lnTo>
                    <a:lnTo>
                      <a:pt x="2177" y="4419"/>
                    </a:lnTo>
                    <a:lnTo>
                      <a:pt x="2232" y="4415"/>
                    </a:lnTo>
                    <a:lnTo>
                      <a:pt x="2317" y="4490"/>
                    </a:lnTo>
                    <a:lnTo>
                      <a:pt x="2402" y="4560"/>
                    </a:lnTo>
                    <a:lnTo>
                      <a:pt x="2488" y="4629"/>
                    </a:lnTo>
                    <a:lnTo>
                      <a:pt x="2531" y="4661"/>
                    </a:lnTo>
                    <a:lnTo>
                      <a:pt x="2574" y="4693"/>
                    </a:lnTo>
                    <a:lnTo>
                      <a:pt x="2617" y="4723"/>
                    </a:lnTo>
                    <a:lnTo>
                      <a:pt x="2661" y="4753"/>
                    </a:lnTo>
                    <a:lnTo>
                      <a:pt x="2704" y="4783"/>
                    </a:lnTo>
                    <a:lnTo>
                      <a:pt x="2747" y="4811"/>
                    </a:lnTo>
                    <a:lnTo>
                      <a:pt x="2790" y="4838"/>
                    </a:lnTo>
                    <a:lnTo>
                      <a:pt x="2833" y="4865"/>
                    </a:lnTo>
                    <a:lnTo>
                      <a:pt x="2875" y="4890"/>
                    </a:lnTo>
                    <a:lnTo>
                      <a:pt x="2918" y="4914"/>
                    </a:lnTo>
                    <a:lnTo>
                      <a:pt x="2960" y="4937"/>
                    </a:lnTo>
                    <a:lnTo>
                      <a:pt x="3002" y="4958"/>
                    </a:lnTo>
                    <a:lnTo>
                      <a:pt x="3044" y="4980"/>
                    </a:lnTo>
                    <a:lnTo>
                      <a:pt x="3086" y="5000"/>
                    </a:lnTo>
                    <a:lnTo>
                      <a:pt x="3127" y="5018"/>
                    </a:lnTo>
                    <a:lnTo>
                      <a:pt x="3167" y="5036"/>
                    </a:lnTo>
                    <a:lnTo>
                      <a:pt x="3208" y="5053"/>
                    </a:lnTo>
                    <a:lnTo>
                      <a:pt x="3249" y="5068"/>
                    </a:lnTo>
                    <a:lnTo>
                      <a:pt x="3288" y="5083"/>
                    </a:lnTo>
                    <a:lnTo>
                      <a:pt x="3328" y="5096"/>
                    </a:lnTo>
                    <a:lnTo>
                      <a:pt x="3367" y="5108"/>
                    </a:lnTo>
                    <a:lnTo>
                      <a:pt x="3406" y="5119"/>
                    </a:lnTo>
                    <a:lnTo>
                      <a:pt x="3444" y="5127"/>
                    </a:lnTo>
                    <a:lnTo>
                      <a:pt x="3481" y="5135"/>
                    </a:lnTo>
                    <a:lnTo>
                      <a:pt x="3518" y="5143"/>
                    </a:lnTo>
                    <a:lnTo>
                      <a:pt x="3554" y="5149"/>
                    </a:lnTo>
                    <a:lnTo>
                      <a:pt x="3597" y="5104"/>
                    </a:lnTo>
                    <a:lnTo>
                      <a:pt x="3639" y="5058"/>
                    </a:lnTo>
                    <a:lnTo>
                      <a:pt x="3679" y="5010"/>
                    </a:lnTo>
                    <a:lnTo>
                      <a:pt x="3718" y="4960"/>
                    </a:lnTo>
                    <a:lnTo>
                      <a:pt x="3756" y="4909"/>
                    </a:lnTo>
                    <a:lnTo>
                      <a:pt x="3790" y="4857"/>
                    </a:lnTo>
                    <a:lnTo>
                      <a:pt x="3825" y="4802"/>
                    </a:lnTo>
                    <a:lnTo>
                      <a:pt x="3857" y="4747"/>
                    </a:lnTo>
                    <a:lnTo>
                      <a:pt x="3742" y="3612"/>
                    </a:lnTo>
                    <a:lnTo>
                      <a:pt x="3704" y="3609"/>
                    </a:lnTo>
                    <a:lnTo>
                      <a:pt x="3664" y="3603"/>
                    </a:lnTo>
                    <a:lnTo>
                      <a:pt x="3624" y="3596"/>
                    </a:lnTo>
                    <a:lnTo>
                      <a:pt x="3583" y="3586"/>
                    </a:lnTo>
                    <a:lnTo>
                      <a:pt x="3540" y="3575"/>
                    </a:lnTo>
                    <a:lnTo>
                      <a:pt x="3497" y="3561"/>
                    </a:lnTo>
                    <a:lnTo>
                      <a:pt x="3451" y="3546"/>
                    </a:lnTo>
                    <a:lnTo>
                      <a:pt x="3407" y="3528"/>
                    </a:lnTo>
                    <a:lnTo>
                      <a:pt x="3360" y="3509"/>
                    </a:lnTo>
                    <a:lnTo>
                      <a:pt x="3313" y="3488"/>
                    </a:lnTo>
                    <a:lnTo>
                      <a:pt x="3266" y="3464"/>
                    </a:lnTo>
                    <a:lnTo>
                      <a:pt x="3218" y="3440"/>
                    </a:lnTo>
                    <a:lnTo>
                      <a:pt x="3168" y="3413"/>
                    </a:lnTo>
                    <a:lnTo>
                      <a:pt x="3119" y="3385"/>
                    </a:lnTo>
                    <a:lnTo>
                      <a:pt x="3070" y="3355"/>
                    </a:lnTo>
                    <a:lnTo>
                      <a:pt x="3020" y="3324"/>
                    </a:lnTo>
                    <a:lnTo>
                      <a:pt x="2970" y="3291"/>
                    </a:lnTo>
                    <a:lnTo>
                      <a:pt x="2918" y="3256"/>
                    </a:lnTo>
                    <a:lnTo>
                      <a:pt x="2868" y="3220"/>
                    </a:lnTo>
                    <a:lnTo>
                      <a:pt x="2816" y="3183"/>
                    </a:lnTo>
                    <a:lnTo>
                      <a:pt x="2765" y="3144"/>
                    </a:lnTo>
                    <a:lnTo>
                      <a:pt x="2713" y="3104"/>
                    </a:lnTo>
                    <a:lnTo>
                      <a:pt x="2662" y="3062"/>
                    </a:lnTo>
                    <a:lnTo>
                      <a:pt x="2610" y="3019"/>
                    </a:lnTo>
                    <a:lnTo>
                      <a:pt x="2559" y="2976"/>
                    </a:lnTo>
                    <a:lnTo>
                      <a:pt x="2507" y="2930"/>
                    </a:lnTo>
                    <a:lnTo>
                      <a:pt x="2456" y="2883"/>
                    </a:lnTo>
                    <a:lnTo>
                      <a:pt x="2405" y="2835"/>
                    </a:lnTo>
                    <a:lnTo>
                      <a:pt x="2354" y="2786"/>
                    </a:lnTo>
                    <a:lnTo>
                      <a:pt x="2304" y="2737"/>
                    </a:lnTo>
                    <a:lnTo>
                      <a:pt x="2254" y="2686"/>
                    </a:lnTo>
                    <a:lnTo>
                      <a:pt x="2204" y="2634"/>
                    </a:lnTo>
                    <a:close/>
                    <a:moveTo>
                      <a:pt x="3962" y="1828"/>
                    </a:moveTo>
                    <a:lnTo>
                      <a:pt x="3962" y="1828"/>
                    </a:lnTo>
                    <a:lnTo>
                      <a:pt x="3942" y="1823"/>
                    </a:lnTo>
                    <a:lnTo>
                      <a:pt x="3922" y="1818"/>
                    </a:lnTo>
                    <a:lnTo>
                      <a:pt x="3902" y="1811"/>
                    </a:lnTo>
                    <a:lnTo>
                      <a:pt x="3881" y="1803"/>
                    </a:lnTo>
                    <a:lnTo>
                      <a:pt x="3859" y="1794"/>
                    </a:lnTo>
                    <a:lnTo>
                      <a:pt x="3837" y="1784"/>
                    </a:lnTo>
                    <a:lnTo>
                      <a:pt x="3790" y="1761"/>
                    </a:lnTo>
                    <a:lnTo>
                      <a:pt x="3742" y="1735"/>
                    </a:lnTo>
                    <a:lnTo>
                      <a:pt x="3692" y="1703"/>
                    </a:lnTo>
                    <a:lnTo>
                      <a:pt x="3641" y="1669"/>
                    </a:lnTo>
                    <a:lnTo>
                      <a:pt x="3587" y="1632"/>
                    </a:lnTo>
                    <a:lnTo>
                      <a:pt x="3531" y="1590"/>
                    </a:lnTo>
                    <a:lnTo>
                      <a:pt x="3475" y="1545"/>
                    </a:lnTo>
                    <a:lnTo>
                      <a:pt x="3416" y="1497"/>
                    </a:lnTo>
                    <a:lnTo>
                      <a:pt x="3358" y="1446"/>
                    </a:lnTo>
                    <a:lnTo>
                      <a:pt x="3298" y="1392"/>
                    </a:lnTo>
                    <a:lnTo>
                      <a:pt x="3237" y="1336"/>
                    </a:lnTo>
                    <a:lnTo>
                      <a:pt x="3176" y="1277"/>
                    </a:lnTo>
                    <a:lnTo>
                      <a:pt x="3113" y="1215"/>
                    </a:lnTo>
                    <a:lnTo>
                      <a:pt x="3050" y="1151"/>
                    </a:lnTo>
                    <a:lnTo>
                      <a:pt x="2988" y="1085"/>
                    </a:lnTo>
                    <a:lnTo>
                      <a:pt x="2924" y="1017"/>
                    </a:lnTo>
                    <a:lnTo>
                      <a:pt x="2861" y="946"/>
                    </a:lnTo>
                    <a:lnTo>
                      <a:pt x="2798" y="874"/>
                    </a:lnTo>
                    <a:lnTo>
                      <a:pt x="2735" y="801"/>
                    </a:lnTo>
                    <a:lnTo>
                      <a:pt x="2673" y="726"/>
                    </a:lnTo>
                    <a:lnTo>
                      <a:pt x="2610" y="649"/>
                    </a:lnTo>
                    <a:lnTo>
                      <a:pt x="2549" y="571"/>
                    </a:lnTo>
                    <a:lnTo>
                      <a:pt x="2489" y="492"/>
                    </a:lnTo>
                    <a:lnTo>
                      <a:pt x="2429" y="412"/>
                    </a:lnTo>
                    <a:lnTo>
                      <a:pt x="2371" y="331"/>
                    </a:lnTo>
                    <a:lnTo>
                      <a:pt x="2313" y="249"/>
                    </a:lnTo>
                    <a:lnTo>
                      <a:pt x="2257" y="167"/>
                    </a:lnTo>
                    <a:lnTo>
                      <a:pt x="2203" y="84"/>
                    </a:lnTo>
                    <a:lnTo>
                      <a:pt x="2150" y="0"/>
                    </a:lnTo>
                    <a:lnTo>
                      <a:pt x="1866" y="0"/>
                    </a:lnTo>
                    <a:lnTo>
                      <a:pt x="1814" y="84"/>
                    </a:lnTo>
                    <a:lnTo>
                      <a:pt x="1758" y="167"/>
                    </a:lnTo>
                    <a:lnTo>
                      <a:pt x="1703" y="249"/>
                    </a:lnTo>
                    <a:lnTo>
                      <a:pt x="1646" y="331"/>
                    </a:lnTo>
                    <a:lnTo>
                      <a:pt x="1587" y="412"/>
                    </a:lnTo>
                    <a:lnTo>
                      <a:pt x="1527" y="492"/>
                    </a:lnTo>
                    <a:lnTo>
                      <a:pt x="1467" y="571"/>
                    </a:lnTo>
                    <a:lnTo>
                      <a:pt x="1406" y="649"/>
                    </a:lnTo>
                    <a:lnTo>
                      <a:pt x="1344" y="726"/>
                    </a:lnTo>
                    <a:lnTo>
                      <a:pt x="1282" y="801"/>
                    </a:lnTo>
                    <a:lnTo>
                      <a:pt x="1218" y="874"/>
                    </a:lnTo>
                    <a:lnTo>
                      <a:pt x="1156" y="946"/>
                    </a:lnTo>
                    <a:lnTo>
                      <a:pt x="1092" y="1017"/>
                    </a:lnTo>
                    <a:lnTo>
                      <a:pt x="1029" y="1085"/>
                    </a:lnTo>
                    <a:lnTo>
                      <a:pt x="967" y="1151"/>
                    </a:lnTo>
                    <a:lnTo>
                      <a:pt x="903" y="1215"/>
                    </a:lnTo>
                    <a:lnTo>
                      <a:pt x="841" y="1277"/>
                    </a:lnTo>
                    <a:lnTo>
                      <a:pt x="780" y="1336"/>
                    </a:lnTo>
                    <a:lnTo>
                      <a:pt x="719" y="1392"/>
                    </a:lnTo>
                    <a:lnTo>
                      <a:pt x="659" y="1446"/>
                    </a:lnTo>
                    <a:lnTo>
                      <a:pt x="600" y="1497"/>
                    </a:lnTo>
                    <a:lnTo>
                      <a:pt x="541" y="1545"/>
                    </a:lnTo>
                    <a:lnTo>
                      <a:pt x="485" y="1590"/>
                    </a:lnTo>
                    <a:lnTo>
                      <a:pt x="430" y="1632"/>
                    </a:lnTo>
                    <a:lnTo>
                      <a:pt x="376" y="1669"/>
                    </a:lnTo>
                    <a:lnTo>
                      <a:pt x="324" y="1703"/>
                    </a:lnTo>
                    <a:lnTo>
                      <a:pt x="274" y="1735"/>
                    </a:lnTo>
                    <a:lnTo>
                      <a:pt x="225" y="1761"/>
                    </a:lnTo>
                    <a:lnTo>
                      <a:pt x="179" y="1784"/>
                    </a:lnTo>
                    <a:lnTo>
                      <a:pt x="157" y="1794"/>
                    </a:lnTo>
                    <a:lnTo>
                      <a:pt x="135" y="1803"/>
                    </a:lnTo>
                    <a:lnTo>
                      <a:pt x="115" y="1811"/>
                    </a:lnTo>
                    <a:lnTo>
                      <a:pt x="94" y="1818"/>
                    </a:lnTo>
                    <a:lnTo>
                      <a:pt x="74" y="1823"/>
                    </a:lnTo>
                    <a:lnTo>
                      <a:pt x="55" y="1828"/>
                    </a:lnTo>
                    <a:lnTo>
                      <a:pt x="0" y="2743"/>
                    </a:lnTo>
                    <a:lnTo>
                      <a:pt x="14" y="2791"/>
                    </a:lnTo>
                    <a:lnTo>
                      <a:pt x="31" y="2839"/>
                    </a:lnTo>
                    <a:lnTo>
                      <a:pt x="48" y="2886"/>
                    </a:lnTo>
                    <a:lnTo>
                      <a:pt x="67" y="2931"/>
                    </a:lnTo>
                    <a:lnTo>
                      <a:pt x="87" y="2976"/>
                    </a:lnTo>
                    <a:lnTo>
                      <a:pt x="109" y="3019"/>
                    </a:lnTo>
                    <a:lnTo>
                      <a:pt x="132" y="3062"/>
                    </a:lnTo>
                    <a:lnTo>
                      <a:pt x="155" y="3104"/>
                    </a:lnTo>
                    <a:lnTo>
                      <a:pt x="175" y="3103"/>
                    </a:lnTo>
                    <a:lnTo>
                      <a:pt x="194" y="3100"/>
                    </a:lnTo>
                    <a:lnTo>
                      <a:pt x="233" y="3093"/>
                    </a:lnTo>
                    <a:lnTo>
                      <a:pt x="275" y="3083"/>
                    </a:lnTo>
                    <a:lnTo>
                      <a:pt x="318" y="3070"/>
                    </a:lnTo>
                    <a:lnTo>
                      <a:pt x="363" y="3053"/>
                    </a:lnTo>
                    <a:lnTo>
                      <a:pt x="409" y="3035"/>
                    </a:lnTo>
                    <a:lnTo>
                      <a:pt x="457" y="3013"/>
                    </a:lnTo>
                    <a:lnTo>
                      <a:pt x="507" y="2989"/>
                    </a:lnTo>
                    <a:lnTo>
                      <a:pt x="557" y="2961"/>
                    </a:lnTo>
                    <a:lnTo>
                      <a:pt x="608" y="2931"/>
                    </a:lnTo>
                    <a:lnTo>
                      <a:pt x="660" y="2900"/>
                    </a:lnTo>
                    <a:lnTo>
                      <a:pt x="714" y="2865"/>
                    </a:lnTo>
                    <a:lnTo>
                      <a:pt x="768" y="2828"/>
                    </a:lnTo>
                    <a:lnTo>
                      <a:pt x="823" y="2789"/>
                    </a:lnTo>
                    <a:lnTo>
                      <a:pt x="878" y="2747"/>
                    </a:lnTo>
                    <a:lnTo>
                      <a:pt x="934" y="2704"/>
                    </a:lnTo>
                    <a:lnTo>
                      <a:pt x="992" y="2658"/>
                    </a:lnTo>
                    <a:lnTo>
                      <a:pt x="1048" y="2610"/>
                    </a:lnTo>
                    <a:lnTo>
                      <a:pt x="1106" y="2561"/>
                    </a:lnTo>
                    <a:lnTo>
                      <a:pt x="1163" y="2510"/>
                    </a:lnTo>
                    <a:lnTo>
                      <a:pt x="1222" y="2457"/>
                    </a:lnTo>
                    <a:lnTo>
                      <a:pt x="1279" y="2402"/>
                    </a:lnTo>
                    <a:lnTo>
                      <a:pt x="1337" y="2345"/>
                    </a:lnTo>
                    <a:lnTo>
                      <a:pt x="1394" y="2288"/>
                    </a:lnTo>
                    <a:lnTo>
                      <a:pt x="1452" y="2229"/>
                    </a:lnTo>
                    <a:lnTo>
                      <a:pt x="1509" y="2168"/>
                    </a:lnTo>
                    <a:lnTo>
                      <a:pt x="1566" y="2106"/>
                    </a:lnTo>
                    <a:lnTo>
                      <a:pt x="1622" y="2044"/>
                    </a:lnTo>
                    <a:lnTo>
                      <a:pt x="1677" y="1979"/>
                    </a:lnTo>
                    <a:lnTo>
                      <a:pt x="1732" y="1914"/>
                    </a:lnTo>
                    <a:lnTo>
                      <a:pt x="1786" y="1848"/>
                    </a:lnTo>
                    <a:lnTo>
                      <a:pt x="1839" y="1781"/>
                    </a:lnTo>
                    <a:lnTo>
                      <a:pt x="1924" y="1784"/>
                    </a:lnTo>
                    <a:lnTo>
                      <a:pt x="2008" y="1784"/>
                    </a:lnTo>
                    <a:lnTo>
                      <a:pt x="2093" y="1784"/>
                    </a:lnTo>
                    <a:lnTo>
                      <a:pt x="2177" y="1781"/>
                    </a:lnTo>
                    <a:lnTo>
                      <a:pt x="2230" y="1848"/>
                    </a:lnTo>
                    <a:lnTo>
                      <a:pt x="2284" y="1914"/>
                    </a:lnTo>
                    <a:lnTo>
                      <a:pt x="2339" y="1979"/>
                    </a:lnTo>
                    <a:lnTo>
                      <a:pt x="2395" y="2044"/>
                    </a:lnTo>
                    <a:lnTo>
                      <a:pt x="2451" y="2106"/>
                    </a:lnTo>
                    <a:lnTo>
                      <a:pt x="2507" y="2168"/>
                    </a:lnTo>
                    <a:lnTo>
                      <a:pt x="2565" y="2229"/>
                    </a:lnTo>
                    <a:lnTo>
                      <a:pt x="2622" y="2288"/>
                    </a:lnTo>
                    <a:lnTo>
                      <a:pt x="2680" y="2345"/>
                    </a:lnTo>
                    <a:lnTo>
                      <a:pt x="2737" y="2402"/>
                    </a:lnTo>
                    <a:lnTo>
                      <a:pt x="2795" y="2457"/>
                    </a:lnTo>
                    <a:lnTo>
                      <a:pt x="2852" y="2510"/>
                    </a:lnTo>
                    <a:lnTo>
                      <a:pt x="2911" y="2561"/>
                    </a:lnTo>
                    <a:lnTo>
                      <a:pt x="2967" y="2610"/>
                    </a:lnTo>
                    <a:lnTo>
                      <a:pt x="3025" y="2658"/>
                    </a:lnTo>
                    <a:lnTo>
                      <a:pt x="3082" y="2704"/>
                    </a:lnTo>
                    <a:lnTo>
                      <a:pt x="3137" y="2747"/>
                    </a:lnTo>
                    <a:lnTo>
                      <a:pt x="3194" y="2789"/>
                    </a:lnTo>
                    <a:lnTo>
                      <a:pt x="3249" y="2828"/>
                    </a:lnTo>
                    <a:lnTo>
                      <a:pt x="3303" y="2865"/>
                    </a:lnTo>
                    <a:lnTo>
                      <a:pt x="3357" y="2900"/>
                    </a:lnTo>
                    <a:lnTo>
                      <a:pt x="3408" y="2931"/>
                    </a:lnTo>
                    <a:lnTo>
                      <a:pt x="3460" y="2961"/>
                    </a:lnTo>
                    <a:lnTo>
                      <a:pt x="3510" y="2989"/>
                    </a:lnTo>
                    <a:lnTo>
                      <a:pt x="3559" y="3013"/>
                    </a:lnTo>
                    <a:lnTo>
                      <a:pt x="3607" y="3035"/>
                    </a:lnTo>
                    <a:lnTo>
                      <a:pt x="3654" y="3053"/>
                    </a:lnTo>
                    <a:lnTo>
                      <a:pt x="3698" y="3070"/>
                    </a:lnTo>
                    <a:lnTo>
                      <a:pt x="3741" y="3083"/>
                    </a:lnTo>
                    <a:lnTo>
                      <a:pt x="3783" y="3093"/>
                    </a:lnTo>
                    <a:lnTo>
                      <a:pt x="3823" y="3100"/>
                    </a:lnTo>
                    <a:lnTo>
                      <a:pt x="3842" y="3103"/>
                    </a:lnTo>
                    <a:lnTo>
                      <a:pt x="3861" y="3104"/>
                    </a:lnTo>
                    <a:lnTo>
                      <a:pt x="3885" y="3062"/>
                    </a:lnTo>
                    <a:lnTo>
                      <a:pt x="3908" y="3019"/>
                    </a:lnTo>
                    <a:lnTo>
                      <a:pt x="3929" y="2976"/>
                    </a:lnTo>
                    <a:lnTo>
                      <a:pt x="3950" y="2931"/>
                    </a:lnTo>
                    <a:lnTo>
                      <a:pt x="3968" y="2886"/>
                    </a:lnTo>
                    <a:lnTo>
                      <a:pt x="3986" y="2839"/>
                    </a:lnTo>
                    <a:lnTo>
                      <a:pt x="4002" y="2791"/>
                    </a:lnTo>
                    <a:lnTo>
                      <a:pt x="4017" y="2743"/>
                    </a:lnTo>
                    <a:lnTo>
                      <a:pt x="3962" y="1828"/>
                    </a:lnTo>
                    <a:close/>
                  </a:path>
                </a:pathLst>
              </a:custGeom>
              <a:solidFill>
                <a:schemeClr val="accent1">
                  <a:lumMod val="75000"/>
                </a:schemeClr>
              </a:solidFill>
              <a:ln>
                <a:noFill/>
              </a:ln>
              <a:extLst/>
            </p:spPr>
            <p:txBody>
              <a:bodyPr anchor="ctr">
                <a:normAutofit/>
                <a:scene3d>
                  <a:camera prst="orthographicFront"/>
                  <a:lightRig rig="threePt" dir="t"/>
                </a:scene3d>
                <a:sp3d contourW="12700">
                  <a:contourClr>
                    <a:srgbClr val="FFFFFF"/>
                  </a:contourClr>
                </a:sp3d>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eaLnBrk="1" hangingPunct="1">
                  <a:buFont typeface="Arial" pitchFamily="34" charset="0"/>
                  <a:buNone/>
                  <a:defRPr/>
                </a:pPr>
                <a:endParaRPr lang="zh-CN" altLang="en-US" sz="1350" noProof="1">
                  <a:solidFill>
                    <a:srgbClr val="FFFFFF"/>
                  </a:solidFill>
                  <a:sym typeface="Arial" pitchFamily="34" charset="0"/>
                </a:endParaRPr>
              </a:p>
            </p:txBody>
          </p:sp>
        </p:grpSp>
      </p:grpSp>
      <p:sp>
        <p:nvSpPr>
          <p:cNvPr id="30" name="文本框 6"/>
          <p:cNvSpPr txBox="1">
            <a:spLocks noChangeArrowheads="1"/>
          </p:cNvSpPr>
          <p:nvPr/>
        </p:nvSpPr>
        <p:spPr bwMode="auto">
          <a:xfrm>
            <a:off x="1111901" y="2976129"/>
            <a:ext cx="3400722" cy="2893100"/>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b="1" smtClean="0">
                <a:solidFill>
                  <a:schemeClr val="accent1">
                    <a:lumMod val="75000"/>
                  </a:schemeClr>
                </a:solidFill>
                <a:latin typeface="微软雅黑" pitchFamily="34" charset="-122"/>
                <a:ea typeface="微软雅黑" pitchFamily="34" charset="-122"/>
              </a:rPr>
              <a:t>短期负债</a:t>
            </a:r>
            <a:endParaRPr lang="en-US" altLang="zh-CN" sz="2000" b="1" smtClean="0">
              <a:solidFill>
                <a:schemeClr val="accent1">
                  <a:lumMod val="75000"/>
                </a:schemeClr>
              </a:solidFill>
              <a:latin typeface="微软雅黑" pitchFamily="34" charset="-122"/>
              <a:ea typeface="微软雅黑" pitchFamily="34" charset="-122"/>
            </a:endParaRPr>
          </a:p>
          <a:p>
            <a:pPr indent="431800">
              <a:lnSpc>
                <a:spcPct val="130000"/>
              </a:lnSpc>
            </a:pPr>
            <a:r>
              <a:rPr lang="zh-CN" altLang="en-US" sz="2000" smtClean="0">
                <a:solidFill>
                  <a:srgbClr val="5F5F5F"/>
                </a:solidFill>
                <a:latin typeface="微软雅黑" pitchFamily="34" charset="-122"/>
                <a:ea typeface="微软雅黑" pitchFamily="34" charset="-122"/>
              </a:rPr>
              <a:t>家庭流动负债主要是指日常应付的各种账单、信用卡透支、短期消费贷款和短期借款等。流动负债是一种短期经济责任，即短期债务，被要求在短时间内进行偿还。</a:t>
            </a:r>
          </a:p>
        </p:txBody>
      </p:sp>
      <p:sp>
        <p:nvSpPr>
          <p:cNvPr id="31" name="文本框 6"/>
          <p:cNvSpPr txBox="1">
            <a:spLocks noChangeArrowheads="1"/>
          </p:cNvSpPr>
          <p:nvPr/>
        </p:nvSpPr>
        <p:spPr bwMode="auto">
          <a:xfrm>
            <a:off x="7683310" y="2735062"/>
            <a:ext cx="3672408" cy="3293209"/>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b="1" smtClean="0">
                <a:solidFill>
                  <a:schemeClr val="accent2">
                    <a:lumMod val="75000"/>
                  </a:schemeClr>
                </a:solidFill>
                <a:latin typeface="微软雅黑" pitchFamily="34" charset="-122"/>
                <a:ea typeface="微软雅黑" pitchFamily="34" charset="-122"/>
              </a:rPr>
              <a:t>中期负债和长期负债</a:t>
            </a:r>
            <a:endParaRPr lang="en-US" altLang="zh-CN" sz="2000" b="1" smtClean="0">
              <a:solidFill>
                <a:schemeClr val="accent2">
                  <a:lumMod val="75000"/>
                </a:schemeClr>
              </a:solidFill>
              <a:latin typeface="微软雅黑" pitchFamily="34" charset="-122"/>
              <a:ea typeface="微软雅黑" pitchFamily="34" charset="-122"/>
            </a:endParaRPr>
          </a:p>
          <a:p>
            <a:pPr indent="431800">
              <a:lnSpc>
                <a:spcPct val="130000"/>
              </a:lnSpc>
            </a:pPr>
            <a:r>
              <a:rPr lang="zh-CN" altLang="en-US" sz="2000" smtClean="0">
                <a:solidFill>
                  <a:srgbClr val="5F5F5F"/>
                </a:solidFill>
                <a:latin typeface="微软雅黑" pitchFamily="34" charset="-122"/>
                <a:ea typeface="微软雅黑" pitchFamily="34" charset="-122"/>
              </a:rPr>
              <a:t>家庭的中期负债和长期负债主要指汽车贷款、房地产投资贷款、住房贷款、教育贷款、长期消费贷款等。这种负债本金较高，由于偿还期限较长，一般利率又较高，所以有长期的还本付息的压力。</a:t>
            </a:r>
          </a:p>
        </p:txBody>
      </p:sp>
      <p:sp>
        <p:nvSpPr>
          <p:cNvPr id="33" name="矩形 32"/>
          <p:cNvSpPr/>
          <p:nvPr/>
        </p:nvSpPr>
        <p:spPr>
          <a:xfrm>
            <a:off x="1242951" y="1894552"/>
            <a:ext cx="9848602" cy="89255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zh-CN" sz="2000" smtClean="0">
                <a:latin typeface="微软雅黑" pitchFamily="34" charset="-122"/>
                <a:ea typeface="微软雅黑" pitchFamily="34" charset="-122"/>
              </a:rPr>
              <a:t>家庭负债可以分为短期负债（</a:t>
            </a:r>
            <a:r>
              <a:rPr lang="en-US" altLang="zh-CN" sz="2000" smtClean="0">
                <a:latin typeface="微软雅黑" pitchFamily="34" charset="-122"/>
                <a:ea typeface="微软雅黑" pitchFamily="34" charset="-122"/>
              </a:rPr>
              <a:t>1</a:t>
            </a:r>
            <a:r>
              <a:rPr lang="zh-CN" altLang="zh-CN" sz="2000" smtClean="0">
                <a:latin typeface="微软雅黑" pitchFamily="34" charset="-122"/>
                <a:ea typeface="微软雅黑" pitchFamily="34" charset="-122"/>
              </a:rPr>
              <a:t>年以下，也称为流动负债）、中期负债（</a:t>
            </a:r>
            <a:r>
              <a:rPr lang="en-US" altLang="zh-CN" sz="2000" smtClean="0">
                <a:latin typeface="微软雅黑" pitchFamily="34" charset="-122"/>
                <a:ea typeface="微软雅黑" pitchFamily="34" charset="-122"/>
              </a:rPr>
              <a:t>1</a:t>
            </a:r>
            <a:r>
              <a:rPr lang="zh-CN" altLang="zh-CN" sz="2000" smtClean="0">
                <a:latin typeface="微软雅黑" pitchFamily="34" charset="-122"/>
                <a:ea typeface="微软雅黑" pitchFamily="34" charset="-122"/>
              </a:rPr>
              <a:t>～</a:t>
            </a:r>
            <a:r>
              <a:rPr lang="en-US" altLang="zh-CN" sz="2000" smtClean="0">
                <a:latin typeface="微软雅黑" pitchFamily="34" charset="-122"/>
                <a:ea typeface="微软雅黑" pitchFamily="34" charset="-122"/>
              </a:rPr>
              <a:t>5</a:t>
            </a:r>
            <a:r>
              <a:rPr lang="zh-CN" altLang="zh-CN" sz="2000" smtClean="0">
                <a:latin typeface="微软雅黑" pitchFamily="34" charset="-122"/>
                <a:ea typeface="微软雅黑" pitchFamily="34" charset="-122"/>
              </a:rPr>
              <a:t>年）和长期负债（</a:t>
            </a:r>
            <a:r>
              <a:rPr lang="en-US" altLang="zh-CN" sz="2000" smtClean="0">
                <a:latin typeface="微软雅黑" pitchFamily="34" charset="-122"/>
                <a:ea typeface="微软雅黑" pitchFamily="34" charset="-122"/>
              </a:rPr>
              <a:t>5</a:t>
            </a:r>
            <a:r>
              <a:rPr lang="zh-CN" altLang="zh-CN" sz="2000" smtClean="0">
                <a:latin typeface="微软雅黑" pitchFamily="34" charset="-122"/>
                <a:ea typeface="微软雅黑" pitchFamily="34" charset="-122"/>
              </a:rPr>
              <a:t>年以上）。</a:t>
            </a:r>
            <a:endParaRPr lang="zh-CN" altLang="zh-CN" sz="2000">
              <a:latin typeface="微软雅黑" pitchFamily="34" charset="-122"/>
              <a:ea typeface="微软雅黑" pitchFamily="34" charset="-122"/>
            </a:endParaRPr>
          </a:p>
        </p:txBody>
      </p:sp>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par>
                          <p:cTn id="8" fill="hold" nodeType="afterGroup">
                            <p:stCondLst>
                              <p:cond delay="1000"/>
                            </p:stCondLst>
                            <p:childTnLst>
                              <p:par>
                                <p:cTn id="9" presetID="6" presetClass="entr" presetSubtype="16" dur="1000" fill="hold" grpId="1" nodeType="after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circle(in)">
                                      <p:cBhvr>
                                        <p:cTn id="11"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1"/>
      <p:bldP spid="31"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一、家庭资产和负债的分类与整理</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家庭负债的整理</a:t>
            </a:r>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（二）家庭负债的分类与整理</a:t>
            </a:r>
          </a:p>
        </p:txBody>
      </p:sp>
      <p:sp>
        <p:nvSpPr>
          <p:cNvPr id="55" name="矩形 54"/>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3</a:t>
            </a:r>
            <a:endParaRPr lang="zh-CN" altLang="en-US" sz="3200">
              <a:latin typeface="Arial Black" pitchFamily="34" charset="0"/>
            </a:endParaRPr>
          </a:p>
        </p:txBody>
      </p:sp>
      <p:sp>
        <p:nvSpPr>
          <p:cNvPr id="33" name="矩形 32"/>
          <p:cNvSpPr/>
          <p:nvPr/>
        </p:nvSpPr>
        <p:spPr>
          <a:xfrm>
            <a:off x="1242951" y="1894552"/>
            <a:ext cx="9848602" cy="453457"/>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表</a:t>
            </a:r>
            <a:r>
              <a:rPr lang="en-US" altLang="zh-CN" sz="2000" smtClean="0">
                <a:latin typeface="微软雅黑" pitchFamily="34" charset="-122"/>
                <a:ea typeface="微软雅黑" pitchFamily="34" charset="-122"/>
              </a:rPr>
              <a:t>2-2</a:t>
            </a:r>
            <a:r>
              <a:rPr lang="zh-CN" altLang="en-US" sz="2000" smtClean="0">
                <a:latin typeface="微软雅黑" pitchFamily="34" charset="-122"/>
                <a:ea typeface="微软雅黑" pitchFamily="34" charset="-122"/>
              </a:rPr>
              <a:t>将家庭负债按流动负债和长期负债进行分类，整理出了家庭负债清单。</a:t>
            </a:r>
          </a:p>
        </p:txBody>
      </p:sp>
      <p:graphicFrame>
        <p:nvGraphicFramePr>
          <p:cNvPr id="32" name="表格 31"/>
          <p:cNvGraphicFramePr>
            <a:graphicFrameLocks noGrp="1"/>
          </p:cNvGraphicFramePr>
          <p:nvPr/>
        </p:nvGraphicFramePr>
        <p:xfrm>
          <a:off x="1854531" y="2887910"/>
          <a:ext cx="8132618" cy="1755341"/>
        </p:xfrm>
        <a:graphic>
          <a:graphicData uri="http://schemas.openxmlformats.org/drawingml/2006/table">
            <a:tbl>
              <a:tblPr/>
              <a:tblGrid>
                <a:gridCol w="3794889"/>
                <a:gridCol w="4337729"/>
              </a:tblGrid>
              <a:tr h="370333">
                <a:tc>
                  <a:txBody>
                    <a:bodyPr vert="horz" wrap="square"/>
                    <a:lstStyle/>
                    <a:p>
                      <a:pPr algn="ctr">
                        <a:lnSpc>
                          <a:spcPct val="110000"/>
                        </a:lnSpc>
                        <a:spcAft>
                          <a:spcPct val="0"/>
                        </a:spcAft>
                      </a:pPr>
                      <a:r>
                        <a:rPr lang="zh-CN" sz="1800" b="1" kern="0">
                          <a:solidFill>
                            <a:schemeClr val="bg1"/>
                          </a:solidFill>
                          <a:latin typeface="微软雅黑" pitchFamily="34" charset="-122"/>
                          <a:ea typeface="微软雅黑" pitchFamily="34" charset="-122"/>
                          <a:cs typeface="Times New Roman"/>
                        </a:rPr>
                        <a:t>流动负债</a:t>
                      </a:r>
                      <a:endParaRPr lang="zh-CN" sz="1800" b="1" kern="100">
                        <a:solidFill>
                          <a:schemeClr val="bg1"/>
                        </a:solidFill>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75000"/>
                      </a:schemeClr>
                    </a:solidFill>
                  </a:tcPr>
                </a:tc>
                <a:tc>
                  <a:txBody>
                    <a:bodyPr vert="horz" wrap="square"/>
                    <a:lstStyle/>
                    <a:p>
                      <a:pPr algn="ctr">
                        <a:lnSpc>
                          <a:spcPct val="110000"/>
                        </a:lnSpc>
                        <a:spcAft>
                          <a:spcPct val="0"/>
                        </a:spcAft>
                      </a:pPr>
                      <a:r>
                        <a:rPr lang="zh-CN" sz="1800" b="1" kern="0">
                          <a:solidFill>
                            <a:schemeClr val="bg1"/>
                          </a:solidFill>
                          <a:latin typeface="微软雅黑" pitchFamily="34" charset="-122"/>
                          <a:ea typeface="微软雅黑" pitchFamily="34" charset="-122"/>
                          <a:cs typeface="Times New Roman"/>
                        </a:rPr>
                        <a:t>长期负债</a:t>
                      </a:r>
                      <a:endParaRPr lang="zh-CN" sz="1800" b="1" kern="100">
                        <a:solidFill>
                          <a:schemeClr val="bg1"/>
                        </a:solidFill>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75000"/>
                      </a:schemeClr>
                    </a:solidFill>
                  </a:tcPr>
                </a:tc>
              </a:tr>
              <a:tr h="370333">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信用卡</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rowSpan="2">
                  <a:txBody>
                    <a:bodyPr vert="horz" wrap="square"/>
                    <a:lstStyle/>
                    <a:p>
                      <a:pPr indent="114300" algn="just">
                        <a:lnSpc>
                          <a:spcPct val="110000"/>
                        </a:lnSpc>
                        <a:spcAft>
                          <a:spcPct val="0"/>
                        </a:spcAft>
                      </a:pPr>
                      <a:r>
                        <a:rPr lang="zh-CN" sz="1800" kern="0">
                          <a:latin typeface="微软雅黑" pitchFamily="34" charset="-122"/>
                          <a:ea typeface="微软雅黑" pitchFamily="34" charset="-122"/>
                          <a:cs typeface="Times New Roman"/>
                        </a:rPr>
                        <a:t>各类消费贷款（包括汽车贷款、装修贷款、大额耐用消费品贷款等）</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r h="632915">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电话费</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vMerge="1">
                  <a:txBody>
                    <a:bodyPr vert="horz" wrap="square"/>
                    <a:lstStyle/>
                    <a:p>
                      <a:endParaRPr lang="zh-CN" altLang="en-US"/>
                    </a:p>
                  </a:txBody>
                  <a:tcPr/>
                </a:tc>
              </a:tr>
              <a:tr h="370333">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电费、水费、煤气费</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vert="horz" wrap="square"/>
                    <a:lstStyle/>
                    <a:p>
                      <a:pPr indent="114300" algn="ctr">
                        <a:lnSpc>
                          <a:spcPct val="110000"/>
                        </a:lnSpc>
                        <a:spcAft>
                          <a:spcPct val="0"/>
                        </a:spcAft>
                      </a:pPr>
                      <a:r>
                        <a:rPr lang="zh-CN" sz="1800" kern="0">
                          <a:latin typeface="微软雅黑" pitchFamily="34" charset="-122"/>
                          <a:ea typeface="微软雅黑" pitchFamily="34" charset="-122"/>
                          <a:cs typeface="Times New Roman"/>
                        </a:rPr>
                        <a:t>住房贷款</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bl>
          </a:graphicData>
        </a:graphic>
      </p:graphicFrame>
      <p:graphicFrame>
        <p:nvGraphicFramePr>
          <p:cNvPr id="34" name="表格 33"/>
          <p:cNvGraphicFramePr>
            <a:graphicFrameLocks noGrp="1"/>
          </p:cNvGraphicFramePr>
          <p:nvPr/>
        </p:nvGraphicFramePr>
        <p:xfrm>
          <a:off x="1864425" y="4655128"/>
          <a:ext cx="8110847" cy="1886710"/>
        </p:xfrm>
        <a:graphic>
          <a:graphicData uri="http://schemas.openxmlformats.org/drawingml/2006/table">
            <a:tbl>
              <a:tblPr/>
              <a:tblGrid>
                <a:gridCol w="3784730"/>
                <a:gridCol w="4326117"/>
              </a:tblGrid>
              <a:tr h="377342">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修理费用</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vert="horz" wrap="square"/>
                    <a:lstStyle/>
                    <a:p>
                      <a:pPr indent="114300" algn="ctr">
                        <a:lnSpc>
                          <a:spcPct val="110000"/>
                        </a:lnSpc>
                        <a:spcAft>
                          <a:spcPct val="0"/>
                        </a:spcAft>
                      </a:pPr>
                      <a:r>
                        <a:rPr lang="zh-CN" sz="1800" kern="0">
                          <a:latin typeface="微软雅黑" pitchFamily="34" charset="-122"/>
                          <a:ea typeface="微软雅黑" pitchFamily="34" charset="-122"/>
                          <a:cs typeface="Times New Roman"/>
                        </a:rPr>
                        <a:t>投资贷款</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r h="377342">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租金</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vert="horz" wrap="square"/>
                    <a:lstStyle/>
                    <a:p>
                      <a:pPr indent="114300" algn="ctr">
                        <a:lnSpc>
                          <a:spcPct val="110000"/>
                        </a:lnSpc>
                        <a:spcAft>
                          <a:spcPct val="0"/>
                        </a:spcAft>
                      </a:pPr>
                      <a:r>
                        <a:rPr lang="zh-CN" sz="1800" kern="0">
                          <a:latin typeface="微软雅黑" pitchFamily="34" charset="-122"/>
                          <a:ea typeface="微软雅黑" pitchFamily="34" charset="-122"/>
                          <a:cs typeface="Times New Roman"/>
                        </a:rPr>
                        <a:t>助学贷款</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r h="377342">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所得税</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vert="horz" wrap="square"/>
                    <a:lstStyle/>
                    <a:p>
                      <a:pPr indent="114300" algn="ctr">
                        <a:lnSpc>
                          <a:spcPct val="110000"/>
                        </a:lnSpc>
                        <a:spcAft>
                          <a:spcPct val="0"/>
                        </a:spcAft>
                      </a:pPr>
                      <a:r>
                        <a:rPr lang="zh-CN" sz="1800" kern="0">
                          <a:latin typeface="微软雅黑" pitchFamily="34" charset="-122"/>
                          <a:ea typeface="微软雅黑" pitchFamily="34" charset="-122"/>
                          <a:cs typeface="Times New Roman"/>
                        </a:rPr>
                        <a:t>抵押品</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r h="377342">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保险金</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vert="horz" wrap="square"/>
                    <a:lstStyle/>
                    <a:p>
                      <a:pPr indent="114300" algn="ctr">
                        <a:lnSpc>
                          <a:spcPct val="110000"/>
                        </a:lnSpc>
                        <a:spcAft>
                          <a:spcPct val="0"/>
                        </a:spcAft>
                      </a:pPr>
                      <a:r>
                        <a:rPr lang="zh-CN" sz="1800" kern="0">
                          <a:latin typeface="微软雅黑" pitchFamily="34" charset="-122"/>
                          <a:ea typeface="微软雅黑" pitchFamily="34" charset="-122"/>
                          <a:cs typeface="Times New Roman"/>
                        </a:rPr>
                        <a:t>租赁费用</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r h="377342">
                <a:tc>
                  <a:txBody>
                    <a:bodyPr vert="horz" wrap="square"/>
                    <a:lstStyle/>
                    <a:p>
                      <a:pPr algn="ctr">
                        <a:lnSpc>
                          <a:spcPct val="110000"/>
                        </a:lnSpc>
                        <a:spcAft>
                          <a:spcPct val="0"/>
                        </a:spcAft>
                      </a:pPr>
                      <a:r>
                        <a:rPr lang="zh-CN" sz="1800" kern="0">
                          <a:latin typeface="微软雅黑" pitchFamily="34" charset="-122"/>
                          <a:ea typeface="微软雅黑" pitchFamily="34" charset="-122"/>
                          <a:cs typeface="Times New Roman"/>
                        </a:rPr>
                        <a:t>当期应支付的长期贷款</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c>
                  <a:txBody>
                    <a:bodyPr vert="horz" wrap="square"/>
                    <a:lstStyle/>
                    <a:p>
                      <a:pPr indent="114300" algn="just">
                        <a:lnSpc>
                          <a:spcPct val="110000"/>
                        </a:lnSpc>
                        <a:spcAft>
                          <a:spcPct val="0"/>
                        </a:spcAft>
                      </a:pPr>
                      <a:endParaRPr lang="en-US" sz="1800" kern="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20000"/>
                        <a:lumOff val="80000"/>
                      </a:schemeClr>
                    </a:solidFill>
                  </a:tcPr>
                </a:tc>
              </a:tr>
            </a:tbl>
          </a:graphicData>
        </a:graphic>
      </p:graphicFrame>
      <p:sp>
        <p:nvSpPr>
          <p:cNvPr id="35" name="矩形 34"/>
          <p:cNvSpPr/>
          <p:nvPr/>
        </p:nvSpPr>
        <p:spPr>
          <a:xfrm>
            <a:off x="4612360" y="2424937"/>
            <a:ext cx="2223686" cy="369332"/>
          </a:xfrm>
          <a:prstGeom prst="rect">
            <a:avLst/>
          </a:prstGeom>
        </p:spPr>
        <p:txBody>
          <a:bodyPr wrap="non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spcBef>
                <a:spcPts val="600"/>
              </a:spcBef>
              <a:spcAft>
                <a:spcPts val="600"/>
              </a:spcAft>
            </a:pPr>
            <a:r>
              <a:rPr lang="zh-CN" altLang="zh-CN" b="1" kern="100" smtClean="0">
                <a:solidFill>
                  <a:srgbClr val="00A0E9"/>
                </a:solidFill>
                <a:latin typeface="Times New Roman"/>
                <a:ea typeface="黑体"/>
              </a:rPr>
              <a:t>表</a:t>
            </a:r>
            <a:r>
              <a:rPr lang="en-US" altLang="zh-CN" b="1" kern="100" smtClean="0">
                <a:solidFill>
                  <a:srgbClr val="00A0E9"/>
                </a:solidFill>
                <a:latin typeface="Times New Roman"/>
                <a:ea typeface="黑体"/>
              </a:rPr>
              <a:t>2-2  </a:t>
            </a:r>
            <a:r>
              <a:rPr lang="zh-CN" altLang="zh-CN" b="1" kern="100" smtClean="0">
                <a:solidFill>
                  <a:srgbClr val="00A0E9"/>
                </a:solidFill>
                <a:latin typeface="Times New Roman"/>
                <a:ea typeface="黑体"/>
              </a:rPr>
              <a:t>家庭负债清单</a:t>
            </a:r>
            <a:endParaRPr lang="zh-CN" altLang="zh-CN" b="1" kern="100">
              <a:solidFill>
                <a:srgbClr val="00A0E9"/>
              </a:solidFill>
              <a:latin typeface="Times New Roman"/>
              <a:ea typeface="黑体"/>
            </a:endParaRPr>
          </a:p>
        </p:txBody>
      </p:sp>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二、家庭资产和负债的价值评估</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金融资产</a:t>
            </a:r>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（一）家庭资产价值评估</a:t>
            </a:r>
          </a:p>
        </p:txBody>
      </p:sp>
      <p:sp>
        <p:nvSpPr>
          <p:cNvPr id="55" name="矩形 54"/>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sp>
        <p:nvSpPr>
          <p:cNvPr id="30" name="文本框 6"/>
          <p:cNvSpPr txBox="1">
            <a:spLocks noChangeArrowheads="1"/>
          </p:cNvSpPr>
          <p:nvPr/>
        </p:nvSpPr>
        <p:spPr bwMode="auto">
          <a:xfrm>
            <a:off x="6099538" y="3166135"/>
            <a:ext cx="4813886" cy="2492990"/>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smtClean="0">
                <a:solidFill>
                  <a:srgbClr val="5F5F5F"/>
                </a:solidFill>
                <a:latin typeface="微软雅黑" pitchFamily="34" charset="-122"/>
                <a:ea typeface="微软雅黑" pitchFamily="34" charset="-122"/>
              </a:rPr>
              <a:t>这类资产通常需要根据市场行情确定它们的价值。我们持有金融资产或生息资产的目的是为了收入或获得现金价值，因此它们的历史成本除了作为计税依据外，我们并不是很关心，</a:t>
            </a:r>
            <a:r>
              <a:rPr lang="zh-CN" altLang="en-US" sz="2000" b="1" smtClean="0">
                <a:solidFill>
                  <a:schemeClr val="accent2"/>
                </a:solidFill>
                <a:latin typeface="微软雅黑" pitchFamily="34" charset="-122"/>
                <a:ea typeface="微软雅黑" pitchFamily="34" charset="-122"/>
              </a:rPr>
              <a:t>因为我们所关心的是从中可以得到多少现金。</a:t>
            </a:r>
          </a:p>
        </p:txBody>
      </p:sp>
      <p:pic>
        <p:nvPicPr>
          <p:cNvPr id="19" name="图片 18" descr="1053564594-0.jpg"/>
          <p:cNvPicPr>
            <a:picLocks noChangeAspect="1"/>
          </p:cNvPicPr>
          <p:nvPr/>
        </p:nvPicPr>
        <p:blipFill>
          <a:blip r:embed="rId3"/>
          <a:stretch>
            <a:fillRect/>
          </a:stretch>
        </p:blipFill>
        <p:spPr>
          <a:xfrm>
            <a:off x="1114054" y="2824285"/>
            <a:ext cx="4762500" cy="2943225"/>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二、家庭资产和负债的价值评估</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9" name="Dark Gray"/>
          <p:cNvSpPr/>
          <p:nvPr/>
        </p:nvSpPr>
        <p:spPr bwMode="auto">
          <a:xfrm>
            <a:off x="5912799" y="1081779"/>
            <a:ext cx="3397456"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自用资产和奢侈资产</a:t>
            </a:r>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（一）家庭资产价值评估</a:t>
            </a:r>
          </a:p>
        </p:txBody>
      </p:sp>
      <p:sp>
        <p:nvSpPr>
          <p:cNvPr id="55" name="矩形 54"/>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2</a:t>
            </a:r>
            <a:endParaRPr lang="zh-CN" altLang="en-US" sz="3200">
              <a:latin typeface="Arial Black" pitchFamily="34" charset="0"/>
            </a:endParaRPr>
          </a:p>
        </p:txBody>
      </p:sp>
      <p:sp>
        <p:nvSpPr>
          <p:cNvPr id="30" name="文本框 6"/>
          <p:cNvSpPr txBox="1">
            <a:spLocks noChangeArrowheads="1"/>
          </p:cNvSpPr>
          <p:nvPr/>
        </p:nvSpPr>
        <p:spPr bwMode="auto">
          <a:xfrm>
            <a:off x="1171277" y="3463018"/>
            <a:ext cx="5336401" cy="2492990"/>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buFont typeface="Wingdings" pitchFamily="2" charset="2"/>
              <a:buChar char="u"/>
            </a:pPr>
            <a:r>
              <a:rPr lang="zh-CN" altLang="en-US" sz="2000" b="1" smtClean="0">
                <a:solidFill>
                  <a:schemeClr val="accent2"/>
                </a:solidFill>
                <a:latin typeface="微软雅黑" pitchFamily="34" charset="-122"/>
                <a:ea typeface="微软雅黑" pitchFamily="34" charset="-122"/>
              </a:rPr>
              <a:t>确定这类资产价值的原则取决于客观条件。</a:t>
            </a:r>
            <a:r>
              <a:rPr lang="zh-CN" altLang="en-US" sz="2000" smtClean="0">
                <a:solidFill>
                  <a:srgbClr val="5F5F5F"/>
                </a:solidFill>
                <a:latin typeface="微软雅黑" pitchFamily="34" charset="-122"/>
                <a:ea typeface="微软雅黑" pitchFamily="34" charset="-122"/>
              </a:rPr>
              <a:t>除了在购买财产保险时作为计算保额的依据之外，很多个人使用资产的价值与个人理财规划无关。</a:t>
            </a:r>
          </a:p>
          <a:p>
            <a:pPr indent="431800">
              <a:lnSpc>
                <a:spcPct val="130000"/>
              </a:lnSpc>
              <a:buFont typeface="Wingdings" pitchFamily="2" charset="2"/>
              <a:buChar char="u"/>
            </a:pPr>
            <a:r>
              <a:rPr lang="zh-CN" altLang="en-US" sz="2000" b="1" smtClean="0">
                <a:solidFill>
                  <a:schemeClr val="accent2"/>
                </a:solidFill>
                <a:latin typeface="微软雅黑" pitchFamily="34" charset="-122"/>
                <a:ea typeface="微软雅黑" pitchFamily="34" charset="-122"/>
              </a:rPr>
              <a:t>影响自用资产计价原则的另一个因素是家庭对未来的计划</a:t>
            </a:r>
            <a:r>
              <a:rPr lang="zh-CN" altLang="en-US" sz="2000" smtClean="0">
                <a:solidFill>
                  <a:srgbClr val="5F5F5F"/>
                </a:solidFill>
                <a:latin typeface="微软雅黑" pitchFamily="34" charset="-122"/>
                <a:ea typeface="微软雅黑" pitchFamily="34" charset="-122"/>
              </a:rPr>
              <a:t>，特别是接近退休时的计划。</a:t>
            </a:r>
          </a:p>
        </p:txBody>
      </p:sp>
      <p:pic>
        <p:nvPicPr>
          <p:cNvPr id="18" name="图片 17" descr="189-13121Q0421WZ.jpg"/>
          <p:cNvPicPr>
            <a:picLocks noChangeAspect="1"/>
          </p:cNvPicPr>
          <p:nvPr/>
        </p:nvPicPr>
        <p:blipFill>
          <a:blip r:embed="rId3"/>
          <a:stretch>
            <a:fillRect/>
          </a:stretch>
        </p:blipFill>
        <p:spPr>
          <a:xfrm>
            <a:off x="6506728" y="2733581"/>
            <a:ext cx="4303776" cy="3227832"/>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二、家庭资产和负债的价值评估</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（二）家庭负债的价值评估</a:t>
            </a:r>
          </a:p>
        </p:txBody>
      </p:sp>
      <p:sp>
        <p:nvSpPr>
          <p:cNvPr id="30" name="文本框 6"/>
          <p:cNvSpPr txBox="1">
            <a:spLocks noChangeArrowheads="1"/>
          </p:cNvSpPr>
          <p:nvPr/>
        </p:nvSpPr>
        <p:spPr bwMode="auto">
          <a:xfrm>
            <a:off x="6341425" y="3073331"/>
            <a:ext cx="4952010" cy="2893100"/>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b="1" smtClean="0">
                <a:solidFill>
                  <a:schemeClr val="accent1">
                    <a:lumMod val="75000"/>
                  </a:schemeClr>
                </a:solidFill>
                <a:latin typeface="微软雅黑" pitchFamily="34" charset="-122"/>
                <a:ea typeface="微软雅黑" pitchFamily="34" charset="-122"/>
              </a:rPr>
              <a:t>负债项目应该按照所欠金额的当前价值来计价。这与市场价值不同，因为如果利率发生变化，一笔贷款可能会比所欠余额多或少。</a:t>
            </a:r>
            <a:r>
              <a:rPr lang="zh-CN" altLang="en-US" sz="2000" smtClean="0">
                <a:latin typeface="微软雅黑" pitchFamily="34" charset="-122"/>
                <a:ea typeface="微软雅黑" pitchFamily="34" charset="-122"/>
              </a:rPr>
              <a:t>例如，我们必须核对分期摊销的贷款计划中的每期平均摊还额度，或计算一笔按揭的贷款余额，因为利率的改变会使这两个额度发生很大的变化。</a:t>
            </a:r>
          </a:p>
        </p:txBody>
      </p:sp>
      <p:pic>
        <p:nvPicPr>
          <p:cNvPr id="19" name="图片 18" descr="dec5e7c04d6340528cec315d8ed78be2.jpeg"/>
          <p:cNvPicPr>
            <a:picLocks noChangeAspect="1"/>
          </p:cNvPicPr>
          <p:nvPr/>
        </p:nvPicPr>
        <p:blipFill>
          <a:blip r:embed="rId3"/>
          <a:stretch>
            <a:fillRect/>
          </a:stretch>
        </p:blipFill>
        <p:spPr>
          <a:xfrm>
            <a:off x="997525" y="3135086"/>
            <a:ext cx="4997887" cy="2778825"/>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88874" y="277927"/>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二、家庭资产和负债的价值评估</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（三）家庭净资产价值的计算</a:t>
            </a:r>
          </a:p>
        </p:txBody>
      </p:sp>
      <p:sp>
        <p:nvSpPr>
          <p:cNvPr id="30" name="文本框 6"/>
          <p:cNvSpPr txBox="1">
            <a:spLocks noChangeArrowheads="1"/>
          </p:cNvSpPr>
          <p:nvPr/>
        </p:nvSpPr>
        <p:spPr bwMode="auto">
          <a:xfrm>
            <a:off x="1242529" y="2667371"/>
            <a:ext cx="5336401" cy="3254224"/>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b="1" smtClean="0">
                <a:solidFill>
                  <a:schemeClr val="accent6">
                    <a:lumMod val="75000"/>
                  </a:schemeClr>
                </a:solidFill>
                <a:latin typeface="微软雅黑" pitchFamily="34" charset="-122"/>
                <a:ea typeface="微软雅黑" pitchFamily="34" charset="-122"/>
              </a:rPr>
              <a:t>家庭净资产是指家庭实际拥有的财富，它等于家庭资产减去家庭负债以后的净值。</a:t>
            </a:r>
            <a:r>
              <a:rPr lang="zh-CN" altLang="en-US" sz="2000" smtClean="0">
                <a:latin typeface="微软雅黑" pitchFamily="34" charset="-122"/>
                <a:ea typeface="微软雅黑" pitchFamily="34" charset="-122"/>
              </a:rPr>
              <a:t>我们将前面步骤中已经评估好价值的客户家庭总资产减去客户家庭总负债，就能计算出客户家庭的净资产数额。通常，客户的家庭净资产数额越大，说明该客户的家庭财富越多，家庭净资产实力越强；如果一个家庭净资产小于零，则意味着家庭面临资不抵债的状况。</a:t>
            </a:r>
          </a:p>
        </p:txBody>
      </p:sp>
      <p:pic>
        <p:nvPicPr>
          <p:cNvPr id="17" name="图片 16" descr="147081657461405559.JPEG"/>
          <p:cNvPicPr>
            <a:picLocks noChangeAspect="1"/>
          </p:cNvPicPr>
          <p:nvPr/>
        </p:nvPicPr>
        <p:blipFill>
          <a:blip r:embed="rId3"/>
          <a:stretch>
            <a:fillRect/>
          </a:stretch>
        </p:blipFill>
        <p:spPr>
          <a:xfrm>
            <a:off x="6778832" y="2847583"/>
            <a:ext cx="4514602" cy="2758012"/>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 name="图片 15" descr="1925000307ff8a5cc323.jpg"/>
          <p:cNvPicPr>
            <a:picLocks noChangeAspect="1"/>
          </p:cNvPicPr>
          <p:nvPr/>
        </p:nvPicPr>
        <p:blipFill>
          <a:blip r:embed="rId3"/>
          <a:stretch>
            <a:fillRect/>
          </a:stretch>
        </p:blipFill>
        <p:spPr>
          <a:xfrm>
            <a:off x="855023" y="3016332"/>
            <a:ext cx="5062802" cy="3063835"/>
          </a:xfrm>
          <a:prstGeom prst="rect">
            <a:avLst/>
          </a:prstGeom>
        </p:spPr>
      </p:pic>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76998" y="325428"/>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三、编制家庭资产负债表</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（一）家庭资产负债表格式的选择</a:t>
            </a:r>
          </a:p>
        </p:txBody>
      </p:sp>
      <p:sp>
        <p:nvSpPr>
          <p:cNvPr id="30" name="文本框 6"/>
          <p:cNvSpPr txBox="1">
            <a:spLocks noChangeArrowheads="1"/>
          </p:cNvSpPr>
          <p:nvPr/>
        </p:nvSpPr>
        <p:spPr bwMode="auto">
          <a:xfrm>
            <a:off x="6040160" y="2275486"/>
            <a:ext cx="5763914" cy="4093428"/>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buFont typeface="Wingdings" pitchFamily="2" charset="2"/>
              <a:buChar char="n"/>
            </a:pPr>
            <a:r>
              <a:rPr lang="zh-CN" altLang="en-US" sz="2000" b="1" smtClean="0">
                <a:solidFill>
                  <a:schemeClr val="accent6">
                    <a:lumMod val="75000"/>
                  </a:schemeClr>
                </a:solidFill>
                <a:latin typeface="微软雅黑" pitchFamily="34" charset="-122"/>
                <a:ea typeface="微软雅黑" pitchFamily="34" charset="-122"/>
              </a:rPr>
              <a:t>家庭资产负债表是反映家庭在特定时间点上所拥有的资产</a:t>
            </a:r>
            <a:r>
              <a:rPr lang="zh-CN" altLang="en-US" sz="2000" smtClean="0">
                <a:latin typeface="微软雅黑" pitchFamily="34" charset="-122"/>
                <a:ea typeface="微软雅黑" pitchFamily="34" charset="-122"/>
              </a:rPr>
              <a:t>、所欠的债务以及净资产的报表，在理财中具有十分重要的作用。</a:t>
            </a:r>
          </a:p>
          <a:p>
            <a:pPr indent="431800">
              <a:lnSpc>
                <a:spcPct val="130000"/>
              </a:lnSpc>
              <a:buFont typeface="Wingdings" pitchFamily="2" charset="2"/>
              <a:buChar char="n"/>
            </a:pPr>
            <a:r>
              <a:rPr lang="zh-CN" altLang="en-US" sz="2000" b="1" smtClean="0">
                <a:solidFill>
                  <a:schemeClr val="accent6">
                    <a:lumMod val="75000"/>
                  </a:schemeClr>
                </a:solidFill>
                <a:latin typeface="微软雅黑" pitchFamily="34" charset="-122"/>
                <a:ea typeface="微软雅黑" pitchFamily="34" charset="-122"/>
              </a:rPr>
              <a:t>同时，家庭资产负债表还提供了家庭资产评估的主要材料</a:t>
            </a:r>
            <a:r>
              <a:rPr lang="zh-CN" altLang="en-US" sz="2000" smtClean="0">
                <a:latin typeface="微软雅黑" pitchFamily="34" charset="-122"/>
                <a:ea typeface="微软雅黑" pitchFamily="34" charset="-122"/>
              </a:rPr>
              <a:t>，规范地表明了家庭的财产状况，利用其中的数据进行财务分析，可得出结余比率、投资与净资产比率、清偿比率、负债比率、财务负担率等财务比率，为投资理财决策提供依据。</a:t>
            </a:r>
          </a:p>
          <a:p>
            <a:pPr indent="431800">
              <a:lnSpc>
                <a:spcPct val="130000"/>
              </a:lnSpc>
              <a:buFont typeface="Wingdings" pitchFamily="2" charset="2"/>
              <a:buChar char="n"/>
            </a:pPr>
            <a:r>
              <a:rPr lang="zh-CN" altLang="en-US" sz="2000" b="1" smtClean="0">
                <a:solidFill>
                  <a:schemeClr val="accent6">
                    <a:lumMod val="75000"/>
                  </a:schemeClr>
                </a:solidFill>
                <a:latin typeface="微软雅黑" pitchFamily="34" charset="-122"/>
                <a:ea typeface="微软雅黑" pitchFamily="34" charset="-122"/>
              </a:rPr>
              <a:t>家庭资产负债表的编制要求是</a:t>
            </a:r>
            <a:r>
              <a:rPr lang="zh-CN" altLang="en-US" sz="2000" smtClean="0">
                <a:latin typeface="微软雅黑" pitchFamily="34" charset="-122"/>
                <a:ea typeface="微软雅黑" pitchFamily="34" charset="-122"/>
              </a:rPr>
              <a:t>：简单、实用和适度谨慎。</a:t>
            </a:r>
          </a:p>
        </p:txBody>
      </p:sp>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nvSpPr>
        <p:spPr>
          <a:xfrm>
            <a:off x="1030195" y="3442732"/>
            <a:ext cx="10037607" cy="2160240"/>
          </a:xfrm>
          <a:prstGeom prst="rect">
            <a:avLst/>
          </a:prstGeom>
          <a:ln>
            <a:solidFill>
              <a:schemeClr val="bg1">
                <a:lumMod val="50000"/>
              </a:schemeClr>
            </a:solidFill>
          </a:ln>
          <a:extLst/>
        </p:spPr>
        <p:style>
          <a:lnRef idx="2">
            <a:schemeClr val="accent5"/>
          </a:lnRef>
          <a:fillRef idx="1">
            <a:schemeClr val="lt1"/>
          </a:fillRef>
          <a:effectRef idx="0">
            <a:schemeClr val="accent5"/>
          </a:effectRef>
          <a:fontRef idx="minor">
            <a:schemeClr val="dk1"/>
          </a:fontRef>
        </p:style>
        <p:txBody>
          <a:bodyPr anchor="ctr"/>
          <a:lstStyle>
            <a:defPPr>
              <a:defRPr lang="zh-CN"/>
            </a:defPPr>
            <a:lvl1pPr marL="0" algn="l" defTabSz="914264" rtl="0" eaLnBrk="1" latinLnBrk="0" hangingPunct="1">
              <a:defRPr sz="1800" kern="1200">
                <a:solidFill>
                  <a:srgbClr val="000000"/>
                </a:solidFill>
                <a:latin typeface="Calibri"/>
                <a:ea typeface="+mn-ea"/>
                <a:cs typeface="+mn-cs"/>
              </a:defRPr>
            </a:lvl1pPr>
            <a:lvl2pPr marL="457132" algn="l" defTabSz="914264" rtl="0" eaLnBrk="1" latinLnBrk="0" hangingPunct="1">
              <a:defRPr sz="1800" kern="1200">
                <a:solidFill>
                  <a:srgbClr val="000000"/>
                </a:solidFill>
                <a:latin typeface="Calibri"/>
                <a:ea typeface="+mn-ea"/>
                <a:cs typeface="+mn-cs"/>
              </a:defRPr>
            </a:lvl2pPr>
            <a:lvl3pPr marL="914264" algn="l" defTabSz="914264" rtl="0" eaLnBrk="1" latinLnBrk="0" hangingPunct="1">
              <a:defRPr sz="1800" kern="1200">
                <a:solidFill>
                  <a:srgbClr val="000000"/>
                </a:solidFill>
                <a:latin typeface="Calibri"/>
                <a:ea typeface="+mn-ea"/>
                <a:cs typeface="+mn-cs"/>
              </a:defRPr>
            </a:lvl3pPr>
            <a:lvl4pPr marL="1371397" algn="l" defTabSz="914264" rtl="0" eaLnBrk="1" latinLnBrk="0" hangingPunct="1">
              <a:defRPr sz="1800" kern="1200">
                <a:solidFill>
                  <a:srgbClr val="000000"/>
                </a:solidFill>
                <a:latin typeface="Calibri"/>
                <a:ea typeface="+mn-ea"/>
                <a:cs typeface="+mn-cs"/>
              </a:defRPr>
            </a:lvl4pPr>
            <a:lvl5pPr marL="1828528" algn="l" defTabSz="914264" rtl="0" eaLnBrk="1" latinLnBrk="0" hangingPunct="1">
              <a:defRPr sz="1800" kern="1200">
                <a:solidFill>
                  <a:srgbClr val="000000"/>
                </a:solidFill>
                <a:latin typeface="Calibri"/>
                <a:ea typeface="+mn-ea"/>
                <a:cs typeface="+mn-cs"/>
              </a:defRPr>
            </a:lvl5pPr>
            <a:lvl6pPr marL="2285660" algn="l" defTabSz="914264" rtl="0" eaLnBrk="1" latinLnBrk="0" hangingPunct="1">
              <a:defRPr sz="1800" kern="1200">
                <a:solidFill>
                  <a:srgbClr val="000000"/>
                </a:solidFill>
                <a:latin typeface="Calibri"/>
                <a:ea typeface="+mn-ea"/>
                <a:cs typeface="+mn-cs"/>
              </a:defRPr>
            </a:lvl6pPr>
            <a:lvl7pPr marL="2742792" algn="l" defTabSz="914264" rtl="0" eaLnBrk="1" latinLnBrk="0" hangingPunct="1">
              <a:defRPr sz="1800" kern="1200">
                <a:solidFill>
                  <a:srgbClr val="000000"/>
                </a:solidFill>
                <a:latin typeface="Calibri"/>
                <a:ea typeface="+mn-ea"/>
                <a:cs typeface="+mn-cs"/>
              </a:defRPr>
            </a:lvl7pPr>
            <a:lvl8pPr marL="3199925" algn="l" defTabSz="914264" rtl="0" eaLnBrk="1" latinLnBrk="0" hangingPunct="1">
              <a:defRPr sz="1800" kern="1200">
                <a:solidFill>
                  <a:srgbClr val="000000"/>
                </a:solidFill>
                <a:latin typeface="Calibri"/>
                <a:ea typeface="+mn-ea"/>
                <a:cs typeface="+mn-cs"/>
              </a:defRPr>
            </a:lvl8pPr>
            <a:lvl9pPr marL="3657057" algn="l" defTabSz="914264" rtl="0" eaLnBrk="1" latinLnBrk="0" hangingPunct="1">
              <a:defRPr sz="1800" kern="1200">
                <a:solidFill>
                  <a:srgbClr val="000000"/>
                </a:solidFill>
                <a:latin typeface="Calibri"/>
                <a:ea typeface="+mn-ea"/>
                <a:cs typeface="+mn-cs"/>
              </a:defRPr>
            </a:lvl9pPr>
          </a:lstStyle>
          <a:p>
            <a:pPr algn="ctr" eaLnBrk="1" hangingPunct="1">
              <a:buFont typeface="Arial" pitchFamily="34" charset="0"/>
              <a:buNone/>
              <a:defRPr/>
            </a:pPr>
            <a:endParaRPr lang="zh-CN" altLang="en-US" noProof="1"/>
          </a:p>
        </p:txBody>
      </p:sp>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76998" y="325428"/>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三、编制家庭资产负债表</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（一）家庭资产负债表格式的选择</a:t>
            </a:r>
          </a:p>
        </p:txBody>
      </p:sp>
      <p:sp>
        <p:nvSpPr>
          <p:cNvPr id="30" name="文本框 6"/>
          <p:cNvSpPr txBox="1">
            <a:spLocks noChangeArrowheads="1"/>
          </p:cNvSpPr>
          <p:nvPr/>
        </p:nvSpPr>
        <p:spPr bwMode="auto">
          <a:xfrm>
            <a:off x="993145" y="2180483"/>
            <a:ext cx="9991529" cy="2893100"/>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smtClean="0">
                <a:latin typeface="微软雅黑" pitchFamily="34" charset="-122"/>
                <a:ea typeface="微软雅黑" pitchFamily="34" charset="-122"/>
              </a:rPr>
              <a:t>对于家庭资产负债表，目前国家没有规定严格的固定格式，因此，理财规划师和理财经理可以根据客户的需求编制个性化的报表。并且，表中的具体项目也不要求绝对统一。</a:t>
            </a:r>
            <a:endParaRPr lang="en-US" altLang="zh-CN" sz="2000" smtClean="0">
              <a:latin typeface="微软雅黑" pitchFamily="34" charset="-122"/>
              <a:ea typeface="微软雅黑" pitchFamily="34" charset="-122"/>
            </a:endParaRPr>
          </a:p>
          <a:p>
            <a:pPr indent="431800">
              <a:lnSpc>
                <a:spcPct val="130000"/>
              </a:lnSpc>
            </a:pPr>
            <a:endParaRPr lang="en-US" altLang="zh-CN" sz="2000" b="1" smtClean="0">
              <a:solidFill>
                <a:schemeClr val="accent6">
                  <a:lumMod val="75000"/>
                </a:schemeClr>
              </a:solidFill>
              <a:latin typeface="微软雅黑" pitchFamily="34" charset="-122"/>
              <a:ea typeface="微软雅黑" pitchFamily="34" charset="-122"/>
            </a:endParaRPr>
          </a:p>
          <a:p>
            <a:pPr indent="431800">
              <a:lnSpc>
                <a:spcPct val="130000"/>
              </a:lnSpc>
            </a:pPr>
            <a:r>
              <a:rPr lang="zh-CN" altLang="en-US" sz="2000" b="1" smtClean="0">
                <a:solidFill>
                  <a:schemeClr val="accent6">
                    <a:lumMod val="75000"/>
                  </a:schemeClr>
                </a:solidFill>
                <a:latin typeface="微软雅黑" pitchFamily="34" charset="-122"/>
                <a:ea typeface="微软雅黑" pitchFamily="34" charset="-122"/>
              </a:rPr>
              <a:t>例如，在编制客户家庭资产负债表时，我们既可以将资产和负债均按照流动性排列，采用表</a:t>
            </a:r>
            <a:r>
              <a:rPr lang="en-US" altLang="zh-CN" sz="2000" b="1" smtClean="0">
                <a:solidFill>
                  <a:schemeClr val="accent6">
                    <a:lumMod val="75000"/>
                  </a:schemeClr>
                </a:solidFill>
                <a:latin typeface="微软雅黑" pitchFamily="34" charset="-122"/>
                <a:ea typeface="微软雅黑" pitchFamily="34" charset="-122"/>
              </a:rPr>
              <a:t>2-3</a:t>
            </a:r>
            <a:r>
              <a:rPr lang="zh-CN" altLang="en-US" sz="2000" b="1" smtClean="0">
                <a:solidFill>
                  <a:schemeClr val="accent6">
                    <a:lumMod val="75000"/>
                  </a:schemeClr>
                </a:solidFill>
                <a:latin typeface="微软雅黑" pitchFamily="34" charset="-122"/>
                <a:ea typeface="微软雅黑" pitchFamily="34" charset="-122"/>
              </a:rPr>
              <a:t>所示的格式，也可以将资产按照流动性排列，将负债按照重要性排列（偿还期越长、金额越大的负债排在最前面），采用表</a:t>
            </a:r>
            <a:r>
              <a:rPr lang="en-US" altLang="zh-CN" sz="2000" b="1" smtClean="0">
                <a:solidFill>
                  <a:schemeClr val="accent6">
                    <a:lumMod val="75000"/>
                  </a:schemeClr>
                </a:solidFill>
                <a:latin typeface="微软雅黑" pitchFamily="34" charset="-122"/>
                <a:ea typeface="微软雅黑" pitchFamily="34" charset="-122"/>
              </a:rPr>
              <a:t>2-4</a:t>
            </a:r>
            <a:r>
              <a:rPr lang="zh-CN" altLang="en-US" sz="2000" b="1" smtClean="0">
                <a:solidFill>
                  <a:schemeClr val="accent6">
                    <a:lumMod val="75000"/>
                  </a:schemeClr>
                </a:solidFill>
                <a:latin typeface="微软雅黑" pitchFamily="34" charset="-122"/>
                <a:ea typeface="微软雅黑" pitchFamily="34" charset="-122"/>
              </a:rPr>
              <a:t>所示的格式。</a:t>
            </a:r>
          </a:p>
        </p:txBody>
      </p:sp>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circle(in)">
                                      <p:cBhvr>
                                        <p:cTn id="7" dur="1000"/>
                                        <p:tgtEl>
                                          <p:spTgt spid="30"/>
                                        </p:tgtEl>
                                      </p:cBhvr>
                                    </p:animEffect>
                                  </p:childTnLst>
                                </p:cTn>
                              </p:par>
                            </p:childTnLst>
                          </p:cTn>
                        </p:par>
                        <p:par>
                          <p:cTn id="8" fill="hold" nodeType="afterGroup">
                            <p:stCondLst>
                              <p:cond delay="1000"/>
                            </p:stCondLst>
                            <p:childTnLst>
                              <p:par>
                                <p:cTn id="9" presetID="24" presetClass="entr" presetSubtype="0" dur="1"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 to="" calcmode="lin" valueType="num">
                                      <p:cBhvr>
                                        <p:cTn id="11" dur="1" fill="hold"/>
                                        <p:tgtEl>
                                          <p:spTgt spid="1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30"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76998" y="325428"/>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三、编制家庭资产负债表</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（一）家庭资产负债表格式的选择</a:t>
            </a:r>
          </a:p>
        </p:txBody>
      </p:sp>
      <p:graphicFrame>
        <p:nvGraphicFramePr>
          <p:cNvPr id="17" name="表格 16"/>
          <p:cNvGraphicFramePr>
            <a:graphicFrameLocks noGrp="1"/>
          </p:cNvGraphicFramePr>
          <p:nvPr/>
        </p:nvGraphicFramePr>
        <p:xfrm>
          <a:off x="1306285" y="2113951"/>
          <a:ext cx="10432473" cy="4429506"/>
        </p:xfrm>
        <a:graphic>
          <a:graphicData uri="http://schemas.openxmlformats.org/drawingml/2006/table">
            <a:tbl>
              <a:tblPr/>
              <a:tblGrid>
                <a:gridCol w="1033154"/>
                <a:gridCol w="1569455"/>
                <a:gridCol w="1003829"/>
                <a:gridCol w="1558382"/>
                <a:gridCol w="1041778"/>
                <a:gridCol w="1532676"/>
                <a:gridCol w="1072383"/>
                <a:gridCol w="1620816"/>
              </a:tblGrid>
              <a:tr h="0">
                <a:tc gridSpan="4">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资产</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gridSpan="4">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负债</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类别</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项目</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金额</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占总值比例</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类别</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项目</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金额</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占总值比例</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金融资产</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47320" algn="l">
                        <a:lnSpc>
                          <a:spcPct val="110000"/>
                        </a:lnSpc>
                        <a:spcAft>
                          <a:spcPct val="0"/>
                        </a:spcAft>
                      </a:pPr>
                      <a:r>
                        <a:rPr lang="zh-CN" sz="1800" kern="100">
                          <a:latin typeface="微软雅黑" pitchFamily="34" charset="-122"/>
                          <a:ea typeface="微软雅黑" pitchFamily="34" charset="-122"/>
                          <a:cs typeface="Times New Roman"/>
                        </a:rPr>
                        <a:t>现</a:t>
                      </a:r>
                      <a:r>
                        <a:rPr lang="en-US" sz="1800" kern="100">
                          <a:latin typeface="微软雅黑" pitchFamily="34" charset="-122"/>
                          <a:ea typeface="微软雅黑" pitchFamily="34" charset="-122"/>
                          <a:cs typeface="Times New Roman"/>
                        </a:rPr>
                        <a:t>    </a:t>
                      </a:r>
                      <a:r>
                        <a:rPr lang="zh-CN" sz="1800" kern="100">
                          <a:latin typeface="微软雅黑" pitchFamily="34" charset="-122"/>
                          <a:ea typeface="微软雅黑" pitchFamily="34" charset="-122"/>
                          <a:cs typeface="Times New Roman"/>
                        </a:rPr>
                        <a:t>金</a:t>
                      </a:r>
                    </a:p>
                    <a:p>
                      <a:pPr indent="147320" algn="l">
                        <a:lnSpc>
                          <a:spcPct val="110000"/>
                        </a:lnSpc>
                        <a:spcAft>
                          <a:spcPct val="0"/>
                        </a:spcAft>
                      </a:pPr>
                      <a:r>
                        <a:rPr lang="zh-CN" sz="1800" kern="100">
                          <a:latin typeface="微软雅黑" pitchFamily="34" charset="-122"/>
                          <a:ea typeface="微软雅黑" pitchFamily="34" charset="-122"/>
                          <a:cs typeface="Times New Roman"/>
                        </a:rPr>
                        <a:t>活期存款</a:t>
                      </a:r>
                    </a:p>
                    <a:p>
                      <a:pPr indent="147320" algn="l">
                        <a:lnSpc>
                          <a:spcPct val="110000"/>
                        </a:lnSpc>
                        <a:spcAft>
                          <a:spcPct val="0"/>
                        </a:spcAft>
                      </a:pPr>
                      <a:r>
                        <a:rPr lang="zh-CN" sz="1800" kern="100">
                          <a:latin typeface="微软雅黑" pitchFamily="34" charset="-122"/>
                          <a:ea typeface="微软雅黑" pitchFamily="34" charset="-122"/>
                          <a:cs typeface="Times New Roman"/>
                        </a:rPr>
                        <a:t>定期存款</a:t>
                      </a:r>
                    </a:p>
                    <a:p>
                      <a:pPr indent="147320" algn="l">
                        <a:lnSpc>
                          <a:spcPct val="110000"/>
                        </a:lnSpc>
                        <a:spcAft>
                          <a:spcPct val="0"/>
                        </a:spcAft>
                      </a:pPr>
                      <a:r>
                        <a:rPr lang="zh-CN" sz="1800" kern="100">
                          <a:latin typeface="微软雅黑" pitchFamily="34" charset="-122"/>
                          <a:ea typeface="微软雅黑" pitchFamily="34" charset="-122"/>
                          <a:cs typeface="Times New Roman"/>
                        </a:rPr>
                        <a:t>债</a:t>
                      </a:r>
                      <a:r>
                        <a:rPr lang="en-US" sz="1800" kern="100">
                          <a:latin typeface="微软雅黑" pitchFamily="34" charset="-122"/>
                          <a:ea typeface="微软雅黑" pitchFamily="34" charset="-122"/>
                          <a:cs typeface="Times New Roman"/>
                        </a:rPr>
                        <a:t>    </a:t>
                      </a:r>
                      <a:r>
                        <a:rPr lang="zh-CN" sz="1800" kern="100">
                          <a:latin typeface="微软雅黑" pitchFamily="34" charset="-122"/>
                          <a:ea typeface="微软雅黑" pitchFamily="34" charset="-122"/>
                          <a:cs typeface="Times New Roman"/>
                        </a:rPr>
                        <a:t>券</a:t>
                      </a:r>
                    </a:p>
                    <a:p>
                      <a:pPr indent="147320" algn="l">
                        <a:lnSpc>
                          <a:spcPct val="110000"/>
                        </a:lnSpc>
                        <a:spcAft>
                          <a:spcPct val="0"/>
                        </a:spcAft>
                      </a:pPr>
                      <a:r>
                        <a:rPr lang="en-US" altLang="zh-CN" sz="1800" kern="100" smtClean="0">
                          <a:latin typeface="微软雅黑" pitchFamily="34" charset="-122"/>
                          <a:ea typeface="微软雅黑" pitchFamily="34" charset="-122"/>
                          <a:cs typeface="Times New Roman"/>
                        </a:rPr>
                        <a:t>…</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长期</a:t>
                      </a:r>
                      <a:br>
                        <a:rPr lang="en-US" sz="1800" kern="100">
                          <a:latin typeface="微软雅黑" pitchFamily="34" charset="-122"/>
                          <a:ea typeface="微软雅黑" pitchFamily="34" charset="-122"/>
                          <a:cs typeface="Times New Roman"/>
                        </a:rPr>
                      </a:br>
                      <a:r>
                        <a:rPr lang="zh-CN" sz="1800" kern="100">
                          <a:latin typeface="微软雅黑" pitchFamily="34" charset="-122"/>
                          <a:ea typeface="微软雅黑" pitchFamily="34" charset="-122"/>
                          <a:cs typeface="Times New Roman"/>
                        </a:rPr>
                        <a:t>负债</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房屋贷款</a:t>
                      </a:r>
                    </a:p>
                    <a:p>
                      <a:pPr algn="ctr">
                        <a:lnSpc>
                          <a:spcPct val="110000"/>
                        </a:lnSpc>
                        <a:spcAft>
                          <a:spcPct val="0"/>
                        </a:spcAft>
                      </a:pPr>
                      <a:r>
                        <a:rPr lang="zh-CN" sz="1800" kern="100">
                          <a:latin typeface="微软雅黑" pitchFamily="34" charset="-122"/>
                          <a:ea typeface="微软雅黑" pitchFamily="34" charset="-122"/>
                          <a:cs typeface="Times New Roman"/>
                        </a:rPr>
                        <a:t>汽车贷款</a:t>
                      </a:r>
                    </a:p>
                    <a:p>
                      <a:pPr algn="ctr">
                        <a:lnSpc>
                          <a:spcPct val="110000"/>
                        </a:lnSpc>
                        <a:spcAft>
                          <a:spcPct val="0"/>
                        </a:spcAft>
                      </a:pPr>
                      <a:r>
                        <a:rPr lang="zh-CN" sz="1800" kern="100">
                          <a:latin typeface="微软雅黑" pitchFamily="34" charset="-122"/>
                          <a:ea typeface="微软雅黑" pitchFamily="34" charset="-122"/>
                          <a:cs typeface="Times New Roman"/>
                        </a:rPr>
                        <a:t>留学贷款</a:t>
                      </a:r>
                    </a:p>
                    <a:p>
                      <a:pPr algn="ctr">
                        <a:lnSpc>
                          <a:spcPct val="110000"/>
                        </a:lnSpc>
                        <a:spcAft>
                          <a:spcPct val="0"/>
                        </a:spcAft>
                      </a:pPr>
                      <a:r>
                        <a:rPr lang="en-US" altLang="zh-CN" sz="1800" kern="100" smtClean="0">
                          <a:latin typeface="微软雅黑" pitchFamily="34" charset="-122"/>
                          <a:ea typeface="微软雅黑" pitchFamily="34" charset="-122"/>
                          <a:cs typeface="Times New Roman"/>
                        </a:rPr>
                        <a:t>…</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实物资产</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自用住宅</a:t>
                      </a:r>
                    </a:p>
                    <a:p>
                      <a:pPr algn="ctr">
                        <a:lnSpc>
                          <a:spcPct val="110000"/>
                        </a:lnSpc>
                        <a:spcAft>
                          <a:spcPct val="0"/>
                        </a:spcAft>
                      </a:pPr>
                      <a:r>
                        <a:rPr lang="zh-CN" sz="1800" kern="100">
                          <a:latin typeface="微软雅黑" pitchFamily="34" charset="-122"/>
                          <a:ea typeface="微软雅黑" pitchFamily="34" charset="-122"/>
                          <a:cs typeface="Times New Roman"/>
                        </a:rPr>
                        <a:t>汽</a:t>
                      </a:r>
                      <a:r>
                        <a:rPr lang="en-US" sz="1800" kern="100">
                          <a:latin typeface="微软雅黑" pitchFamily="34" charset="-122"/>
                          <a:ea typeface="微软雅黑" pitchFamily="34" charset="-122"/>
                          <a:cs typeface="Times New Roman"/>
                        </a:rPr>
                        <a:t>    </a:t>
                      </a:r>
                      <a:r>
                        <a:rPr lang="zh-CN" sz="1800" kern="100">
                          <a:latin typeface="微软雅黑" pitchFamily="34" charset="-122"/>
                          <a:ea typeface="微软雅黑" pitchFamily="34" charset="-122"/>
                          <a:cs typeface="Times New Roman"/>
                        </a:rPr>
                        <a:t>车</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短期</a:t>
                      </a:r>
                      <a:br>
                        <a:rPr lang="en-US" sz="1800" kern="100">
                          <a:latin typeface="微软雅黑" pitchFamily="34" charset="-122"/>
                          <a:ea typeface="微软雅黑" pitchFamily="34" charset="-122"/>
                          <a:cs typeface="Times New Roman"/>
                        </a:rPr>
                      </a:br>
                      <a:r>
                        <a:rPr lang="zh-CN" sz="1800" kern="100">
                          <a:latin typeface="微软雅黑" pitchFamily="34" charset="-122"/>
                          <a:ea typeface="微软雅黑" pitchFamily="34" charset="-122"/>
                          <a:cs typeface="Times New Roman"/>
                        </a:rPr>
                        <a:t>负债</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85725" algn="l">
                        <a:lnSpc>
                          <a:spcPct val="110000"/>
                        </a:lnSpc>
                        <a:spcAft>
                          <a:spcPct val="0"/>
                        </a:spcAft>
                      </a:pPr>
                      <a:r>
                        <a:rPr lang="zh-CN" sz="1800" kern="100">
                          <a:latin typeface="微软雅黑" pitchFamily="34" charset="-122"/>
                          <a:ea typeface="微软雅黑" pitchFamily="34" charset="-122"/>
                          <a:cs typeface="Times New Roman"/>
                        </a:rPr>
                        <a:t>信 用 卡</a:t>
                      </a:r>
                    </a:p>
                    <a:p>
                      <a:pPr indent="85725" algn="l">
                        <a:lnSpc>
                          <a:spcPct val="110000"/>
                        </a:lnSpc>
                        <a:spcAft>
                          <a:spcPct val="0"/>
                        </a:spcAft>
                      </a:pPr>
                      <a:r>
                        <a:rPr lang="zh-CN" sz="1800" kern="100">
                          <a:latin typeface="微软雅黑" pitchFamily="34" charset="-122"/>
                          <a:ea typeface="微软雅黑" pitchFamily="34" charset="-122"/>
                          <a:cs typeface="Times New Roman"/>
                        </a:rPr>
                        <a:t>分期付款</a:t>
                      </a:r>
                    </a:p>
                    <a:p>
                      <a:pPr indent="85725" algn="l">
                        <a:lnSpc>
                          <a:spcPct val="110000"/>
                        </a:lnSpc>
                        <a:spcAft>
                          <a:spcPct val="0"/>
                        </a:spcAft>
                      </a:pPr>
                      <a:r>
                        <a:rPr lang="en-US" altLang="zh-CN" sz="1800" kern="100" smtClean="0">
                          <a:latin typeface="微软雅黑" pitchFamily="34" charset="-122"/>
                          <a:ea typeface="微软雅黑" pitchFamily="34" charset="-122"/>
                          <a:cs typeface="Times New Roman"/>
                        </a:rPr>
                        <a:t>…</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其他资产</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合计</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总资产</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总负债</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0345">
                <a:tc gridSpan="8">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净资产＝总资产</a:t>
                      </a:r>
                      <a:r>
                        <a:rPr lang="zh-CN" sz="1800" kern="0">
                          <a:latin typeface="微软雅黑" pitchFamily="34" charset="-122"/>
                          <a:ea typeface="微软雅黑" pitchFamily="34" charset="-122"/>
                          <a:cs typeface="Times New Roman"/>
                        </a:rPr>
                        <a:t>－</a:t>
                      </a:r>
                      <a:r>
                        <a:rPr lang="zh-CN" sz="1800" kern="100">
                          <a:latin typeface="微软雅黑" pitchFamily="34" charset="-122"/>
                          <a:ea typeface="微软雅黑" pitchFamily="34" charset="-122"/>
                          <a:cs typeface="Times New Roman"/>
                        </a:rPr>
                        <a:t>总负债</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bl>
          </a:graphicData>
        </a:graphic>
      </p:graphicFrame>
      <p:sp>
        <p:nvSpPr>
          <p:cNvPr id="16" name="矩形 15"/>
          <p:cNvSpPr/>
          <p:nvPr/>
        </p:nvSpPr>
        <p:spPr>
          <a:xfrm>
            <a:off x="4809039" y="1676791"/>
            <a:ext cx="2454518" cy="369332"/>
          </a:xfrm>
          <a:prstGeom prst="rect">
            <a:avLst/>
          </a:prstGeom>
        </p:spPr>
        <p:txBody>
          <a:bodyPr wrap="non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spcBef>
                <a:spcPts val="600"/>
              </a:spcBef>
              <a:spcAft>
                <a:spcPts val="600"/>
              </a:spcAft>
            </a:pPr>
            <a:r>
              <a:rPr lang="zh-CN" altLang="zh-CN" b="1" kern="100" smtClean="0">
                <a:solidFill>
                  <a:srgbClr val="00A0E9"/>
                </a:solidFill>
                <a:latin typeface="Times New Roman"/>
                <a:ea typeface="黑体"/>
              </a:rPr>
              <a:t>表</a:t>
            </a:r>
            <a:r>
              <a:rPr lang="en-US" altLang="zh-CN" b="1" kern="100" smtClean="0">
                <a:solidFill>
                  <a:srgbClr val="00A0E9"/>
                </a:solidFill>
                <a:latin typeface="Times New Roman"/>
                <a:ea typeface="黑体"/>
              </a:rPr>
              <a:t>2-3  </a:t>
            </a:r>
            <a:r>
              <a:rPr lang="zh-CN" altLang="zh-CN" b="1" kern="100" smtClean="0">
                <a:solidFill>
                  <a:srgbClr val="00A0E9"/>
                </a:solidFill>
                <a:latin typeface="Times New Roman"/>
                <a:ea typeface="黑体"/>
              </a:rPr>
              <a:t>家庭资产负债表</a:t>
            </a:r>
            <a:endParaRPr lang="zh-CN" altLang="zh-CN" b="1" kern="100">
              <a:solidFill>
                <a:srgbClr val="00A0E9"/>
              </a:solidFill>
              <a:latin typeface="Times New Roman"/>
              <a:ea typeface="黑体"/>
            </a:endParaRPr>
          </a:p>
        </p:txBody>
      </p:sp>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32177" y="265911"/>
            <a:ext cx="2954629"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编制家庭资产负债表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第一节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4476998" y="325428"/>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三、编制家庭资产负债表</a:t>
            </a:r>
          </a:p>
        </p:txBody>
      </p:sp>
      <p:cxnSp>
        <p:nvCxnSpPr>
          <p:cNvPr id="12" name="直接连接符 11"/>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7" name="直接连接符 4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48" name="矩形 4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5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（二）家庭资产负债表的编制</a:t>
            </a:r>
          </a:p>
        </p:txBody>
      </p:sp>
      <p:sp>
        <p:nvSpPr>
          <p:cNvPr id="18" name="文本框 6"/>
          <p:cNvSpPr txBox="1">
            <a:spLocks noChangeArrowheads="1"/>
          </p:cNvSpPr>
          <p:nvPr/>
        </p:nvSpPr>
        <p:spPr bwMode="auto">
          <a:xfrm>
            <a:off x="838765" y="1717345"/>
            <a:ext cx="10632798" cy="1292662"/>
          </a:xfrm>
          <a:prstGeom prst="rect">
            <a:avLst/>
          </a:prstGeom>
          <a:noFill/>
          <a:ln w="9525">
            <a:noFill/>
            <a:miter lim="800000"/>
          </a:ln>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indent="431800">
              <a:lnSpc>
                <a:spcPct val="130000"/>
              </a:lnSpc>
            </a:pPr>
            <a:r>
              <a:rPr lang="zh-CN" altLang="en-US" sz="2000" b="1" smtClean="0">
                <a:solidFill>
                  <a:schemeClr val="accent2"/>
                </a:solidFill>
                <a:latin typeface="微软雅黑" pitchFamily="34" charset="-122"/>
                <a:ea typeface="微软雅黑" pitchFamily="34" charset="-122"/>
              </a:rPr>
              <a:t>编制客户的家庭资产负债表时，只需要将已经整理好的资产负债信息填入选定的报表格式即可。</a:t>
            </a:r>
            <a:r>
              <a:rPr lang="zh-CN" altLang="en-US" sz="2000" smtClean="0">
                <a:latin typeface="微软雅黑" pitchFamily="34" charset="-122"/>
                <a:ea typeface="微软雅黑" pitchFamily="34" charset="-122"/>
              </a:rPr>
              <a:t>例如，由于在前面工作步骤中已经完成了对刘先生的家庭资产信息的分类整理，这里我们只需要将整理分类的家庭资产和负债余额填入资产负债表（见表</a:t>
            </a:r>
            <a:r>
              <a:rPr lang="en-US" altLang="zh-CN" sz="2000" smtClean="0">
                <a:latin typeface="微软雅黑" pitchFamily="34" charset="-122"/>
                <a:ea typeface="微软雅黑" pitchFamily="34" charset="-122"/>
              </a:rPr>
              <a:t>2-4</a:t>
            </a:r>
            <a:r>
              <a:rPr lang="zh-CN" altLang="en-US" sz="2000" smtClean="0">
                <a:solidFill>
                  <a:schemeClr val="accent2"/>
                </a:solidFill>
                <a:latin typeface="微软雅黑" pitchFamily="34" charset="-122"/>
                <a:ea typeface="微软雅黑" pitchFamily="34" charset="-122"/>
              </a:rPr>
              <a:t>详见</a:t>
            </a:r>
            <a:r>
              <a:rPr lang="en-US" altLang="zh-CN" sz="2000" smtClean="0">
                <a:solidFill>
                  <a:schemeClr val="accent2"/>
                </a:solidFill>
                <a:latin typeface="微软雅黑" pitchFamily="34" charset="-122"/>
                <a:ea typeface="微软雅黑" pitchFamily="34" charset="-122"/>
              </a:rPr>
              <a:t>P49</a:t>
            </a:r>
            <a:r>
              <a:rPr lang="zh-CN" altLang="en-US" sz="2000" smtClean="0">
                <a:latin typeface="微软雅黑" pitchFamily="34" charset="-122"/>
                <a:ea typeface="微软雅黑" pitchFamily="34" charset="-122"/>
              </a:rPr>
              <a:t>）即可。</a:t>
            </a:r>
          </a:p>
        </p:txBody>
      </p:sp>
      <p:graphicFrame>
        <p:nvGraphicFramePr>
          <p:cNvPr id="19" name="表格 18"/>
          <p:cNvGraphicFramePr>
            <a:graphicFrameLocks noGrp="1"/>
          </p:cNvGraphicFramePr>
          <p:nvPr/>
        </p:nvGraphicFramePr>
        <p:xfrm>
          <a:off x="1985159" y="3037014"/>
          <a:ext cx="8001990" cy="3669030"/>
        </p:xfrm>
        <a:graphic>
          <a:graphicData uri="http://schemas.openxmlformats.org/drawingml/2006/table">
            <a:tbl>
              <a:tblPr/>
              <a:tblGrid>
                <a:gridCol w="2444338"/>
                <a:gridCol w="2797872"/>
                <a:gridCol w="1793464"/>
                <a:gridCol w="966316"/>
              </a:tblGrid>
              <a:tr h="0">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客户：刘先生</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日期：</a:t>
                      </a:r>
                      <a:r>
                        <a:rPr lang="en-US" sz="1800" b="0" kern="100">
                          <a:latin typeface="微软雅黑" pitchFamily="34" charset="-122"/>
                          <a:ea typeface="微软雅黑" pitchFamily="34" charset="-122"/>
                          <a:cs typeface="Times New Roman"/>
                        </a:rPr>
                        <a:t>20**/**/**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r>
              <a:tr h="0">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资产项目</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金额</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负债项目</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金额</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r h="0">
                <a:tc>
                  <a:txBody>
                    <a:bodyPr vert="horz" wrap="square"/>
                    <a:lstStyle/>
                    <a:p>
                      <a:pPr algn="l">
                        <a:lnSpc>
                          <a:spcPct val="110000"/>
                        </a:lnSpc>
                        <a:spcAft>
                          <a:spcPct val="0"/>
                        </a:spcAft>
                      </a:pPr>
                      <a:r>
                        <a:rPr lang="zh-CN" sz="1800" b="0" kern="100">
                          <a:latin typeface="微软雅黑" pitchFamily="34" charset="-122"/>
                          <a:ea typeface="微软雅黑" pitchFamily="34" charset="-122"/>
                          <a:cs typeface="Times New Roman"/>
                        </a:rPr>
                        <a:t>现金及现金等价物</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225425" algn="l">
                        <a:lnSpc>
                          <a:spcPct val="110000"/>
                        </a:lnSpc>
                        <a:spcAft>
                          <a:spcPct val="0"/>
                        </a:spcAft>
                      </a:pPr>
                      <a:r>
                        <a:rPr lang="zh-CN" sz="1800" b="0" kern="100">
                          <a:latin typeface="微软雅黑" pitchFamily="34" charset="-122"/>
                          <a:ea typeface="微软雅黑" pitchFamily="34" charset="-122"/>
                          <a:cs typeface="Times New Roman"/>
                        </a:rPr>
                        <a:t>长期负债</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l">
                        <a:lnSpc>
                          <a:spcPct val="110000"/>
                        </a:lnSpc>
                        <a:spcAft>
                          <a:spcPct val="0"/>
                        </a:spcAft>
                      </a:pPr>
                      <a:r>
                        <a:rPr lang="zh-CN" sz="1800" b="0" kern="100">
                          <a:latin typeface="微软雅黑" pitchFamily="34" charset="-122"/>
                          <a:ea typeface="微软雅黑" pitchFamily="34" charset="-122"/>
                          <a:cs typeface="Times New Roman"/>
                        </a:rPr>
                        <a:t>现金与现金等价物小计</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en-US" sz="1800" b="0" kern="100">
                          <a:latin typeface="微软雅黑" pitchFamily="34" charset="-122"/>
                          <a:ea typeface="微软雅黑" pitchFamily="34" charset="-122"/>
                          <a:cs typeface="Times New Roman"/>
                        </a:rPr>
                        <a:t>450 000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indent="225425" algn="l">
                        <a:lnSpc>
                          <a:spcPct val="110000"/>
                        </a:lnSpc>
                        <a:spcAft>
                          <a:spcPct val="0"/>
                        </a:spcAft>
                      </a:pPr>
                      <a:r>
                        <a:rPr lang="zh-CN" sz="1800" b="0" kern="100">
                          <a:latin typeface="微软雅黑" pitchFamily="34" charset="-122"/>
                          <a:ea typeface="微软雅黑" pitchFamily="34" charset="-122"/>
                          <a:cs typeface="Times New Roman"/>
                        </a:rPr>
                        <a:t>中期负债</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l">
                        <a:lnSpc>
                          <a:spcPct val="110000"/>
                        </a:lnSpc>
                        <a:spcAft>
                          <a:spcPct val="0"/>
                        </a:spcAft>
                      </a:pPr>
                      <a:r>
                        <a:rPr lang="zh-CN" sz="1800" b="0" kern="100">
                          <a:latin typeface="微软雅黑" pitchFamily="34" charset="-122"/>
                          <a:ea typeface="微软雅黑" pitchFamily="34" charset="-122"/>
                          <a:cs typeface="Times New Roman"/>
                        </a:rPr>
                        <a:t>其他金融资产</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225425" algn="l">
                        <a:lnSpc>
                          <a:spcPct val="110000"/>
                        </a:lnSpc>
                        <a:spcAft>
                          <a:spcPct val="0"/>
                        </a:spcAft>
                      </a:pPr>
                      <a:r>
                        <a:rPr lang="zh-CN" sz="1800" b="0" kern="100">
                          <a:latin typeface="微软雅黑" pitchFamily="34" charset="-122"/>
                          <a:ea typeface="微软雅黑" pitchFamily="34" charset="-122"/>
                          <a:cs typeface="Times New Roman"/>
                        </a:rPr>
                        <a:t>汽车贷款</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l">
                        <a:lnSpc>
                          <a:spcPct val="110000"/>
                        </a:lnSpc>
                        <a:spcAft>
                          <a:spcPct val="0"/>
                        </a:spcAft>
                      </a:pPr>
                      <a:r>
                        <a:rPr lang="zh-CN" sz="1800" b="0" kern="100">
                          <a:latin typeface="微软雅黑" pitchFamily="34" charset="-122"/>
                          <a:ea typeface="微软雅黑" pitchFamily="34" charset="-122"/>
                          <a:cs typeface="Times New Roman"/>
                        </a:rPr>
                        <a:t>其他金融资产小计</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en-US" sz="1800" b="0" kern="100">
                          <a:latin typeface="微软雅黑" pitchFamily="34" charset="-122"/>
                          <a:ea typeface="微软雅黑" pitchFamily="34" charset="-122"/>
                          <a:cs typeface="Times New Roman"/>
                        </a:rPr>
                        <a:t>440 000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indent="225425" algn="l">
                        <a:lnSpc>
                          <a:spcPct val="110000"/>
                        </a:lnSpc>
                        <a:spcAft>
                          <a:spcPct val="0"/>
                        </a:spcAft>
                      </a:pPr>
                      <a:r>
                        <a:rPr lang="zh-CN" sz="1800" b="0" kern="100">
                          <a:latin typeface="微软雅黑" pitchFamily="34" charset="-122"/>
                          <a:ea typeface="微软雅黑" pitchFamily="34" charset="-122"/>
                          <a:cs typeface="Times New Roman"/>
                        </a:rPr>
                        <a:t>信用卡透支额</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l">
                        <a:lnSpc>
                          <a:spcPct val="110000"/>
                        </a:lnSpc>
                        <a:spcAft>
                          <a:spcPct val="0"/>
                        </a:spcAft>
                      </a:pPr>
                      <a:r>
                        <a:rPr lang="zh-CN" sz="1800" b="0" kern="100">
                          <a:latin typeface="微软雅黑" pitchFamily="34" charset="-122"/>
                          <a:ea typeface="微软雅黑" pitchFamily="34" charset="-122"/>
                          <a:cs typeface="Times New Roman"/>
                        </a:rPr>
                        <a:t>个人资产小计</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en-US" sz="1800" b="0" kern="100">
                          <a:latin typeface="微软雅黑" pitchFamily="34" charset="-122"/>
                          <a:ea typeface="微软雅黑" pitchFamily="34" charset="-122"/>
                          <a:cs typeface="Times New Roman"/>
                        </a:rPr>
                        <a:t>650 000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资产总计</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en-US" sz="1800" b="0" kern="100">
                          <a:latin typeface="微软雅黑" pitchFamily="34" charset="-122"/>
                          <a:ea typeface="微软雅黑" pitchFamily="34" charset="-122"/>
                          <a:cs typeface="Times New Roman"/>
                        </a:rPr>
                        <a:t>1 940 000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负债总计</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en-US" sz="1800" b="0" kern="100">
                          <a:latin typeface="微软雅黑" pitchFamily="34" charset="-122"/>
                          <a:ea typeface="微软雅黑" pitchFamily="34" charset="-122"/>
                          <a:cs typeface="Times New Roman"/>
                        </a:rPr>
                        <a:t>300 000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r h="0">
                <a:tc>
                  <a:txBody>
                    <a:bodyPr vert="horz" wrap="square"/>
                    <a:lstStyle/>
                    <a:p>
                      <a:pPr algn="ctr">
                        <a:lnSpc>
                          <a:spcPct val="110000"/>
                        </a:lnSpc>
                        <a:spcAft>
                          <a:spcPct val="0"/>
                        </a:spcAft>
                      </a:pPr>
                      <a:r>
                        <a:rPr lang="zh-CN" sz="1800" b="0" kern="100">
                          <a:latin typeface="微软雅黑" pitchFamily="34" charset="-122"/>
                          <a:ea typeface="微软雅黑" pitchFamily="34" charset="-122"/>
                          <a:cs typeface="Times New Roman"/>
                        </a:rPr>
                        <a:t>净资产</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en-US" sz="1800" b="0" kern="100">
                          <a:latin typeface="微软雅黑" pitchFamily="34" charset="-122"/>
                          <a:ea typeface="微软雅黑" pitchFamily="34" charset="-122"/>
                          <a:cs typeface="Times New Roman"/>
                        </a:rPr>
                        <a:t>1 640 000</a:t>
                      </a:r>
                      <a:endParaRPr lang="zh-CN"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endParaRPr lang="en-US" sz="1800" b="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bl>
          </a:graphicData>
        </a:graphic>
      </p:graphicFrame>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1000" fill="hold" grpId="1"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circle(in)">
                                      <p:cBhvr>
                                        <p:cTn id="7"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任意多边形 9"/>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p:cNvSpPr txBox="1"/>
          <p:nvPr/>
        </p:nvSpPr>
        <p:spPr>
          <a:xfrm>
            <a:off x="0" y="283799"/>
            <a:ext cx="800193" cy="461651"/>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chemeClr val="bg1"/>
                </a:solidFill>
                <a:latin typeface="微软雅黑" pitchFamily="34" charset="-122"/>
                <a:ea typeface="微软雅黑" pitchFamily="34" charset="-122"/>
              </a:rPr>
              <a:t>过渡</a:t>
            </a:r>
            <a:endParaRPr lang="zh-CN" altLang="en-US" sz="2400">
              <a:solidFill>
                <a:schemeClr val="bg1"/>
              </a:solidFill>
              <a:latin typeface="微软雅黑" pitchFamily="34" charset="-122"/>
              <a:ea typeface="微软雅黑" pitchFamily="34" charset="-122"/>
            </a:endParaRPr>
          </a:p>
        </p:txBody>
      </p:sp>
      <p:grpSp>
        <p:nvGrpSpPr>
          <p:cNvPr id="3" name="组合 11"/>
          <p:cNvGrpSpPr/>
          <p:nvPr/>
        </p:nvGrpSpPr>
        <p:grpSpPr>
          <a:xfrm>
            <a:off x="979536" y="178638"/>
            <a:ext cx="11212464" cy="718228"/>
            <a:chOff x="979536" y="178638"/>
            <a:chExt cx="11212464" cy="718228"/>
          </a:xfrm>
        </p:grpSpPr>
        <p:sp>
          <p:nvSpPr>
            <p:cNvPr id="13" name="矩形 12"/>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17" name="矩形 16"/>
          <p:cNvSpPr/>
          <p:nvPr/>
        </p:nvSpPr>
        <p:spPr>
          <a:xfrm>
            <a:off x="0" y="3339000"/>
            <a:ext cx="2736000" cy="180000"/>
          </a:xfrm>
          <a:prstGeom prst="rect">
            <a:avLst/>
          </a:prstGeom>
          <a:solidFill>
            <a:srgbClr val="1F497D">
              <a:lumMod val="60000"/>
              <a:lumOff val="40000"/>
            </a:srgbClr>
          </a:solidFill>
          <a:ln w="25400" cap="flat" cmpd="sng" algn="ctr">
            <a:noFill/>
            <a:prstDash val="solid"/>
          </a:ln>
          <a:effectLst/>
        </p:spPr>
        <p:txBody>
          <a:bodyPr rtlCol="0" anchor="ct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cs typeface="+mn-cs"/>
            </a:endParaRPr>
          </a:p>
        </p:txBody>
      </p:sp>
      <p:sp>
        <p:nvSpPr>
          <p:cNvPr id="18" name="矩形 17"/>
          <p:cNvSpPr/>
          <p:nvPr/>
        </p:nvSpPr>
        <p:spPr>
          <a:xfrm>
            <a:off x="2736000" y="3339000"/>
            <a:ext cx="9456000" cy="180000"/>
          </a:xfrm>
          <a:prstGeom prst="rect">
            <a:avLst/>
          </a:prstGeom>
          <a:solidFill>
            <a:sysClr val="window" lastClr="FFFFFF">
              <a:lumMod val="85000"/>
            </a:sysClr>
          </a:solidFill>
          <a:ln w="25400" cap="flat" cmpd="sng" algn="ctr">
            <a:noFill/>
            <a:prstDash val="solid"/>
          </a:ln>
          <a:effectLst/>
        </p:spPr>
        <p:txBody>
          <a:bodyPr rtlCol="0" anchor="ct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 lastClr="FFFFFF"/>
              </a:solidFill>
              <a:effectLst/>
              <a:uLnTx/>
              <a:uFillTx/>
              <a:latin typeface="Calibri"/>
              <a:ea typeface="宋体"/>
              <a:cs typeface="+mn-cs"/>
            </a:endParaRPr>
          </a:p>
        </p:txBody>
      </p:sp>
      <p:sp>
        <p:nvSpPr>
          <p:cNvPr id="20" name="矩形 19"/>
          <p:cNvSpPr/>
          <p:nvPr/>
        </p:nvSpPr>
        <p:spPr>
          <a:xfrm>
            <a:off x="9637358" y="346070"/>
            <a:ext cx="2003258" cy="85068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r" defTabSz="914400" eaLnBrk="1" fontAlgn="auto" latinLnBrk="0" hangingPunct="1">
              <a:lnSpc>
                <a:spcPct val="112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1F497D">
                    <a:lumMod val="60000"/>
                    <a:lumOff val="40000"/>
                  </a:srgbClr>
                </a:solidFill>
                <a:effectLst/>
                <a:uLnTx/>
                <a:uFillTx/>
                <a:latin typeface="微软雅黑" pitchFamily="34" charset="-122"/>
                <a:ea typeface="微软雅黑" pitchFamily="34" charset="-122"/>
              </a:rPr>
              <a:t>过渡页</a:t>
            </a:r>
            <a:r>
              <a:rPr kumimoji="0" lang="zh-CN" altLang="en-US" sz="2800" b="1" i="0" u="none" strike="noStrike" kern="1200" cap="none" spc="0" normalizeH="0" baseline="0" noProof="0" smtClean="0">
                <a:ln>
                  <a:noFill/>
                </a:ln>
                <a:solidFill>
                  <a:srgbClr val="FF9300"/>
                </a:solidFill>
                <a:effectLst/>
                <a:uLnTx/>
                <a:uFillTx/>
                <a:latin typeface="微软雅黑" pitchFamily="34" charset="-122"/>
                <a:ea typeface="微软雅黑" pitchFamily="34" charset="-122"/>
              </a:rPr>
              <a:t> </a:t>
            </a:r>
            <a:r>
              <a:rPr kumimoji="0" lang="en-US" altLang="zh-CN" sz="2800" b="1" i="0" u="none" strike="noStrike" kern="1200" cap="none" spc="0" normalizeH="0" baseline="0" noProof="0" smtClean="0">
                <a:ln>
                  <a:noFill/>
                </a:ln>
                <a:solidFill>
                  <a:srgbClr val="FF9300"/>
                </a:solidFill>
                <a:effectLst/>
                <a:uLnTx/>
                <a:uFillTx/>
                <a:latin typeface="微软雅黑" pitchFamily="34" charset="-122"/>
                <a:ea typeface="微软雅黑" pitchFamily="34" charset="-122"/>
              </a:rPr>
              <a:t> </a:t>
            </a:r>
          </a:p>
          <a:p>
            <a:pPr marL="0" marR="0" lvl="0" indent="0" algn="r" defTabSz="914400" eaLnBrk="1" fontAlgn="auto" latinLnBrk="0" hangingPunct="1">
              <a:lnSpc>
                <a:spcPct val="112000"/>
              </a:lnSpc>
              <a:spcBef>
                <a:spcPct val="0"/>
              </a:spcBef>
              <a:spcAft>
                <a:spcPct val="0"/>
              </a:spcAft>
              <a:buClrTx/>
              <a:buSzTx/>
              <a:buFontTx/>
              <a:buNone/>
              <a:defRPr/>
            </a:pPr>
            <a:r>
              <a:rPr kumimoji="0" lang="en-US" altLang="zh-CN" sz="1600" b="0" i="0" u="none" strike="noStrike" kern="1200" cap="none" spc="0" normalizeH="0" baseline="0" noProof="0" smtClean="0">
                <a:ln>
                  <a:noFill/>
                </a:ln>
                <a:solidFill>
                  <a:sysClr val="window" lastClr="FFFFFF">
                    <a:lumMod val="50000"/>
                  </a:sysClr>
                </a:solidFill>
                <a:effectLst/>
                <a:uLnTx/>
                <a:uFillTx/>
                <a:latin typeface="Calibri"/>
                <a:ea typeface="宋体" panose="02010600030101010101" pitchFamily="2" charset="-122"/>
              </a:rPr>
              <a:t>TRANSITION PAGE </a:t>
            </a:r>
            <a:endParaRPr kumimoji="0" lang="zh-CN" altLang="en-US" sz="1800" b="0" i="0" u="none" strike="noStrike" kern="0" cap="none" spc="0" normalizeH="0" baseline="0" noProof="0" smtClean="0">
              <a:ln>
                <a:noFill/>
              </a:ln>
              <a:solidFill>
                <a:sysClr val="window" lastClr="FFFFFF">
                  <a:lumMod val="50000"/>
                </a:sysClr>
              </a:solidFill>
              <a:effectLst/>
              <a:uLnTx/>
              <a:uFillTx/>
            </a:endParaRPr>
          </a:p>
        </p:txBody>
      </p:sp>
      <p:grpSp>
        <p:nvGrpSpPr>
          <p:cNvPr id="4" name="组合 24"/>
          <p:cNvGrpSpPr/>
          <p:nvPr/>
        </p:nvGrpSpPr>
        <p:grpSpPr>
          <a:xfrm>
            <a:off x="4585122" y="2278384"/>
            <a:ext cx="4757014" cy="923330"/>
            <a:chOff x="3678912" y="2643372"/>
            <a:chExt cx="4227342" cy="833997"/>
          </a:xfrm>
        </p:grpSpPr>
        <p:sp>
          <p:nvSpPr>
            <p:cNvPr id="26" name="文本占位符 3"/>
            <p:cNvSpPr txBox="1"/>
            <p:nvPr/>
          </p:nvSpPr>
          <p:spPr>
            <a:xfrm>
              <a:off x="4417143" y="2862120"/>
              <a:ext cx="3489111" cy="432047"/>
            </a:xfrm>
            <a:prstGeom prst="rect">
              <a:avLst/>
            </a:prstGeom>
          </p:spPr>
          <p:txBody>
            <a:bodyPr vert="horz" lIns="91440" tIns="45720" rIns="91440" bIns="45720" rtlCol="0" anchor="ctr">
              <a:noAutofit/>
            </a:bodyPr>
            <a:lstStyle>
              <a:defPPr>
                <a:defRPr lang="zh-CN"/>
              </a:defPPr>
              <a:lvl1pPr marL="0" indent="0" algn="l" defTabSz="914400" rtl="0" eaLnBrk="1" latinLnBrk="0" hangingPunct="1">
                <a:spcBef>
                  <a:spcPct val="20000"/>
                </a:spcBef>
                <a:buFont typeface="Arial" pitchFamily="34" charset="0"/>
                <a:buNone/>
                <a:defRPr sz="2800" b="1" kern="1200">
                  <a:solidFill>
                    <a:srgbClr val="56762C"/>
                  </a:solidFill>
                  <a:latin typeface="+mn-lt"/>
                  <a:ea typeface="+mn-ea"/>
                  <a:cs typeface="+mn-cs"/>
                </a:defRPr>
              </a:lvl1pPr>
              <a:lvl2pPr marL="457200" indent="0" algn="l"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buFont typeface="Arial" pitchFamily="34"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9pPr>
            </a:lstStyle>
            <a:p>
              <a:pPr lvl="0" algn="ctr"/>
              <a:r>
                <a:rPr lang="zh-CN" altLang="en-US" sz="3600" smtClean="0">
                  <a:solidFill>
                    <a:srgbClr val="1F497D">
                      <a:lumMod val="60000"/>
                      <a:lumOff val="40000"/>
                    </a:srgbClr>
                  </a:solidFill>
                  <a:ea typeface="微软雅黑" pitchFamily="34" charset="-122"/>
                </a:rPr>
                <a:t>编制家庭收支表</a:t>
              </a:r>
            </a:p>
          </p:txBody>
        </p:sp>
        <p:sp>
          <p:nvSpPr>
            <p:cNvPr id="27" name="TextBox 8"/>
            <p:cNvSpPr txBox="1"/>
            <p:nvPr/>
          </p:nvSpPr>
          <p:spPr>
            <a:xfrm>
              <a:off x="3678912" y="2643372"/>
              <a:ext cx="1184625" cy="833997"/>
            </a:xfrm>
            <a:prstGeom prst="rect">
              <a:avLst/>
            </a:prstGeom>
            <a:noFill/>
          </p:spPr>
          <p:txBody>
            <a:bodyPr wrap="squar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en-US" altLang="zh-CN" sz="5400" b="0" i="0" u="none" strike="noStrike" kern="0" cap="none" spc="0" normalizeH="0" baseline="0" noProof="0" smtClean="0">
                  <a:ln>
                    <a:noFill/>
                  </a:ln>
                  <a:solidFill>
                    <a:sysClr val="windowText" lastClr="000000">
                      <a:lumMod val="65000"/>
                      <a:lumOff val="35000"/>
                    </a:sysClr>
                  </a:solidFill>
                  <a:effectLst/>
                  <a:uLnTx/>
                  <a:uFillTx/>
                  <a:latin typeface="Stencil" pitchFamily="82" charset="0"/>
                  <a:ea typeface="微软雅黑" pitchFamily="34" charset="-122"/>
                </a:rPr>
                <a:t>02</a:t>
              </a:r>
              <a:endParaRPr kumimoji="0" lang="zh-CN" altLang="en-US" sz="5400" b="0" i="0" u="none" strike="noStrike" kern="0" cap="none" spc="0" normalizeH="0" baseline="0" noProof="0">
                <a:ln>
                  <a:noFill/>
                </a:ln>
                <a:solidFill>
                  <a:sysClr val="windowText" lastClr="000000">
                    <a:lumMod val="65000"/>
                    <a:lumOff val="35000"/>
                  </a:sysClr>
                </a:solidFill>
                <a:effectLst/>
                <a:uLnTx/>
                <a:uFillTx/>
                <a:latin typeface="Stencil" pitchFamily="82" charset="0"/>
                <a:ea typeface="微软雅黑" pitchFamily="34" charset="-122"/>
              </a:endParaRPr>
            </a:p>
          </p:txBody>
        </p:sp>
      </p:grpSp>
      <p:sp>
        <p:nvSpPr>
          <p:cNvPr id="28" name="矩形 27"/>
          <p:cNvSpPr/>
          <p:nvPr/>
        </p:nvSpPr>
        <p:spPr>
          <a:xfrm>
            <a:off x="6008914" y="3786772"/>
            <a:ext cx="2832694" cy="193899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marL="285750" indent="-285750" defTabSz="914400">
              <a:lnSpc>
                <a:spcPct val="150000"/>
              </a:lnSpc>
              <a:buFont typeface="Arial" pitchFamily="34" charset="0"/>
              <a:buChar char="•"/>
              <a:defRPr/>
            </a:pPr>
            <a:r>
              <a:rPr lang="zh-CN" altLang="en-US" sz="2000" kern="0" smtClean="0">
                <a:solidFill>
                  <a:sysClr val="windowText" lastClr="000000">
                    <a:lumMod val="65000"/>
                    <a:lumOff val="35000"/>
                  </a:sysClr>
                </a:solidFill>
                <a:latin typeface="微软雅黑" pitchFamily="34" charset="-122"/>
                <a:ea typeface="微软雅黑" pitchFamily="34" charset="-122"/>
              </a:rPr>
              <a:t>分析家庭收支项目</a:t>
            </a:r>
            <a:endParaRPr lang="en-US" altLang="zh-CN" sz="2000" kern="0" smtClean="0">
              <a:solidFill>
                <a:sysClr val="windowText" lastClr="000000">
                  <a:lumMod val="65000"/>
                  <a:lumOff val="35000"/>
                </a:sysClr>
              </a:solidFill>
              <a:latin typeface="微软雅黑" pitchFamily="34" charset="-122"/>
              <a:ea typeface="微软雅黑" pitchFamily="34" charset="-122"/>
            </a:endParaRPr>
          </a:p>
          <a:p>
            <a:pPr marL="285750" indent="-285750" defTabSz="914400">
              <a:lnSpc>
                <a:spcPct val="150000"/>
              </a:lnSpc>
              <a:buFont typeface="Arial" pitchFamily="34" charset="0"/>
              <a:buChar char="•"/>
              <a:defRPr/>
            </a:pPr>
            <a:r>
              <a:rPr lang="zh-CN" altLang="en-US" sz="2000" kern="0" smtClean="0">
                <a:solidFill>
                  <a:sysClr val="windowText" lastClr="000000">
                    <a:lumMod val="65000"/>
                    <a:lumOff val="35000"/>
                  </a:sysClr>
                </a:solidFill>
                <a:latin typeface="微软雅黑" pitchFamily="34" charset="-122"/>
                <a:ea typeface="微软雅黑" pitchFamily="34" charset="-122"/>
              </a:rPr>
              <a:t>家庭收支表各项目的计算</a:t>
            </a:r>
            <a:endParaRPr lang="en-US" altLang="zh-CN" sz="2000" kern="0" smtClean="0">
              <a:solidFill>
                <a:sysClr val="windowText" lastClr="000000">
                  <a:lumMod val="65000"/>
                  <a:lumOff val="35000"/>
                </a:sysClr>
              </a:solidFill>
              <a:latin typeface="微软雅黑" pitchFamily="34" charset="-122"/>
              <a:ea typeface="微软雅黑" pitchFamily="34" charset="-122"/>
            </a:endParaRPr>
          </a:p>
          <a:p>
            <a:pPr marL="285750" indent="-285750" defTabSz="914400">
              <a:lnSpc>
                <a:spcPct val="150000"/>
              </a:lnSpc>
              <a:buFont typeface="Arial" pitchFamily="34" charset="0"/>
              <a:buChar char="•"/>
              <a:defRPr/>
            </a:pPr>
            <a:r>
              <a:rPr lang="zh-CN" altLang="en-US" sz="2000" kern="0" smtClean="0">
                <a:solidFill>
                  <a:sysClr val="windowText" lastClr="000000">
                    <a:lumMod val="65000"/>
                    <a:lumOff val="35000"/>
                  </a:sysClr>
                </a:solidFill>
                <a:latin typeface="微软雅黑" pitchFamily="34" charset="-122"/>
                <a:ea typeface="微软雅黑" pitchFamily="34" charset="-122"/>
              </a:rPr>
              <a:t>编制家庭收支表</a:t>
            </a:r>
            <a:endParaRPr kumimoji="0" lang="en-US" altLang="zh-CN" sz="2000" b="0" i="0" u="none" strike="noStrike" kern="0" cap="none" spc="0" normalizeH="0" baseline="0" noProof="0" smtClean="0">
              <a:ln>
                <a:noFill/>
              </a:ln>
              <a:solidFill>
                <a:sysClr val="windowText" lastClr="000000">
                  <a:lumMod val="65000"/>
                  <a:lumOff val="35000"/>
                </a:sysClr>
              </a:solidFill>
              <a:effectLst/>
              <a:uLnTx/>
              <a:uFillTx/>
              <a:latin typeface="微软雅黑" pitchFamily="34" charset="-122"/>
              <a:ea typeface="微软雅黑" pitchFamily="34" charset="-122"/>
            </a:endParaRPr>
          </a:p>
        </p:txBody>
      </p:sp>
      <p:pic>
        <p:nvPicPr>
          <p:cNvPr id="15" name="图片 14"/>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40296" y="2429730"/>
            <a:ext cx="3521053" cy="2439153"/>
          </a:xfrm>
          <a:custGeom>
            <a:gdLst>
              <a:gd name="connsiteX0" fmla="*/ 0 w 2029811"/>
              <a:gd name="connsiteY0" fmla="*/ 0 h 1406119"/>
              <a:gd name="connsiteX1" fmla="*/ 1623849 w 2029811"/>
              <a:gd name="connsiteY1" fmla="*/ 0 h 1406119"/>
              <a:gd name="connsiteX2" fmla="*/ 2029811 w 2029811"/>
              <a:gd name="connsiteY2" fmla="*/ 1406119 h 1406119"/>
              <a:gd name="connsiteX3" fmla="*/ 405962 w 2029811"/>
              <a:gd name="connsiteY3" fmla="*/ 1406119 h 1406119"/>
            </a:gdLst>
            <a:cxnLst>
              <a:cxn ang="0">
                <a:pos x="connsiteX0" y="connsiteY0"/>
              </a:cxn>
              <a:cxn ang="0">
                <a:pos x="connsiteX1" y="connsiteY1"/>
              </a:cxn>
              <a:cxn ang="0">
                <a:pos x="connsiteX2" y="connsiteY2"/>
              </a:cxn>
              <a:cxn ang="0">
                <a:pos x="connsiteX3" y="connsiteY3"/>
              </a:cxn>
            </a:cxnLst>
            <a:rect l="l" t="t" r="r" b="b"/>
            <a:pathLst>
              <a:path w="2029811" h="1406119">
                <a:moveTo>
                  <a:pt x="0" y="0"/>
                </a:moveTo>
                <a:lnTo>
                  <a:pt x="1623849" y="0"/>
                </a:lnTo>
                <a:lnTo>
                  <a:pt x="2029811" y="1406119"/>
                </a:lnTo>
                <a:lnTo>
                  <a:pt x="405962" y="1406119"/>
                </a:lnTo>
                <a:close/>
              </a:path>
            </a:pathLst>
          </a:custGeom>
        </p:spPr>
      </p:pic>
    </p:spTree>
    <p:extLst>
      <p:ext uri="{BB962C8B-B14F-4D97-AF65-F5344CB8AC3E}">
        <p14:creationId xmlns:p14="http://schemas.microsoft.com/office/powerpoint/2010/main" val="2033640151"/>
      </p:ext>
    </p:extLst>
  </p:cSld>
  <p:clrMapOvr>
    <a:masterClrMapping/>
  </p:clrMapOvr>
  <p:transition spd="slow">
    <p:random/>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31" name="TextBox 6"/>
          <p:cNvSpPr txBox="1"/>
          <p:nvPr/>
        </p:nvSpPr>
        <p:spPr>
          <a:xfrm>
            <a:off x="1052416" y="1916832"/>
            <a:ext cx="9528498" cy="892552"/>
          </a:xfrm>
          <a:prstGeom prst="rect">
            <a:avLst/>
          </a:prstGeom>
          <a:noFill/>
        </p:spPr>
        <p:txBody>
          <a:bodyPr wrap="square"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2"/>
                </a:solidFill>
                <a:latin typeface="微软雅黑" pitchFamily="34" charset="-122"/>
                <a:ea typeface="微软雅黑" pitchFamily="34" charset="-122"/>
              </a:rPr>
              <a:t>工资薪金收入</a:t>
            </a:r>
            <a:r>
              <a:rPr lang="zh-CN" altLang="en-US" sz="2000" smtClean="0">
                <a:latin typeface="微软雅黑" pitchFamily="34" charset="-122"/>
                <a:ea typeface="微软雅黑" pitchFamily="34" charset="-122"/>
              </a:rPr>
              <a:t>包括家庭所有成员的工资、奖金、补助、福利等剔除单位预扣的税费、失业保险金、养老保险金等各项强制保险金后的收入。</a:t>
            </a:r>
          </a:p>
        </p:txBody>
      </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工资薪金收入</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（一）家庭收入</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sp>
        <p:nvSpPr>
          <p:cNvPr id="22" name="矩形 21"/>
          <p:cNvSpPr/>
          <p:nvPr/>
        </p:nvSpPr>
        <p:spPr>
          <a:xfrm>
            <a:off x="6020789" y="3719541"/>
            <a:ext cx="4773880" cy="2092881"/>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工资薪金收入是家庭通过劳动所能获得的较为稳定的收入来源，是人力资源创造出来的收入，存在因失业与失能而带来的收入变化的风险。奖金和佣金与客户就职的单位绩效和自身表现有很大关系。</a:t>
            </a:r>
          </a:p>
        </p:txBody>
      </p:sp>
      <p:pic>
        <p:nvPicPr>
          <p:cNvPr id="23" name="图片 22" descr="W020161229354677924729.jpg"/>
          <p:cNvPicPr>
            <a:picLocks noChangeAspect="1"/>
          </p:cNvPicPr>
          <p:nvPr/>
        </p:nvPicPr>
        <p:blipFill>
          <a:blip r:embed="rId3"/>
          <a:stretch>
            <a:fillRect/>
          </a:stretch>
        </p:blipFill>
        <p:spPr>
          <a:xfrm>
            <a:off x="1377209" y="3382797"/>
            <a:ext cx="4287322" cy="2538094"/>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2" dur="500" decel="100000" fill="hold" grpId="0" nodeType="with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0-#ppt_w/2"/>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2981819"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投资收益</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（一）家庭收入</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2</a:t>
            </a:r>
            <a:endParaRPr lang="zh-CN" altLang="en-US" sz="3200">
              <a:latin typeface="Arial Black" pitchFamily="34" charset="0"/>
            </a:endParaRPr>
          </a:p>
        </p:txBody>
      </p:sp>
      <p:sp>
        <p:nvSpPr>
          <p:cNvPr id="22" name="矩形 21"/>
          <p:cNvSpPr/>
          <p:nvPr/>
        </p:nvSpPr>
        <p:spPr>
          <a:xfrm>
            <a:off x="1318160" y="3493909"/>
            <a:ext cx="4773880" cy="2454005"/>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2"/>
                </a:solidFill>
                <a:latin typeface="微软雅黑" pitchFamily="34" charset="-122"/>
                <a:ea typeface="微软雅黑" pitchFamily="34" charset="-122"/>
              </a:rPr>
              <a:t>投资收益</a:t>
            </a:r>
            <a:r>
              <a:rPr lang="zh-CN" altLang="en-US" sz="2000" smtClean="0">
                <a:latin typeface="微软雅黑" pitchFamily="34" charset="-122"/>
                <a:ea typeface="微软雅黑" pitchFamily="34" charset="-122"/>
              </a:rPr>
              <a:t>包括通过投资所获得的利息收入、投资回报以及分红收入等，主要是利息、股利以及投资利得等以金钱或已有财产衍生出来的收入。但理论上，任何投资都是有风险的，因此，投资收益可能会有一定的波动。</a:t>
            </a:r>
          </a:p>
        </p:txBody>
      </p:sp>
      <p:pic>
        <p:nvPicPr>
          <p:cNvPr id="24" name="图片 23" descr="201508191619034f037.jpg"/>
          <p:cNvPicPr>
            <a:picLocks noChangeAspect="1"/>
          </p:cNvPicPr>
          <p:nvPr/>
        </p:nvPicPr>
        <p:blipFill>
          <a:blip r:embed="rId3"/>
          <a:stretch>
            <a:fillRect/>
          </a:stretch>
        </p:blipFill>
        <p:spPr>
          <a:xfrm>
            <a:off x="6316188" y="3142693"/>
            <a:ext cx="4191000" cy="2828925"/>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自有产业的净收益</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（一）家庭收入</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3</a:t>
            </a:r>
            <a:endParaRPr lang="zh-CN" altLang="en-US" sz="3200">
              <a:latin typeface="Arial Black" pitchFamily="34" charset="0"/>
            </a:endParaRPr>
          </a:p>
        </p:txBody>
      </p:sp>
      <p:sp>
        <p:nvSpPr>
          <p:cNvPr id="22" name="矩形 21"/>
          <p:cNvSpPr/>
          <p:nvPr/>
        </p:nvSpPr>
        <p:spPr>
          <a:xfrm>
            <a:off x="5759531" y="4265805"/>
            <a:ext cx="4773880" cy="1253677"/>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2"/>
                </a:solidFill>
                <a:latin typeface="微软雅黑" pitchFamily="34" charset="-122"/>
                <a:ea typeface="微软雅黑" pitchFamily="34" charset="-122"/>
              </a:rPr>
              <a:t>自有产业的净收益</a:t>
            </a:r>
            <a:r>
              <a:rPr lang="zh-CN" altLang="en-US" sz="2000" smtClean="0">
                <a:latin typeface="微软雅黑" pitchFamily="34" charset="-122"/>
                <a:ea typeface="微软雅黑" pitchFamily="34" charset="-122"/>
              </a:rPr>
              <a:t>是指通过经营所获得的各种收入，包括销售商品，提供劳务和让渡资产使用权等获得的经济利益。</a:t>
            </a:r>
          </a:p>
        </p:txBody>
      </p:sp>
      <p:pic>
        <p:nvPicPr>
          <p:cNvPr id="23" name="图片 22" descr="594f9053b0f8f.jpg"/>
          <p:cNvPicPr>
            <a:picLocks noChangeAspect="1"/>
          </p:cNvPicPr>
          <p:nvPr/>
        </p:nvPicPr>
        <p:blipFill>
          <a:blip r:embed="rId3"/>
          <a:stretch>
            <a:fillRect/>
          </a:stretch>
        </p:blipFill>
        <p:spPr>
          <a:xfrm>
            <a:off x="1436275" y="2802576"/>
            <a:ext cx="3811343" cy="3611248"/>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smtClean="0">
                <a:solidFill>
                  <a:schemeClr val="bg1"/>
                </a:solidFill>
                <a:latin typeface="微软雅黑" pitchFamily="34" charset="-122"/>
                <a:ea typeface="微软雅黑" pitchFamily="34" charset="-122"/>
                <a:cs typeface="Arial Unicode MS" pitchFamily="34" charset="-122"/>
              </a:rPr>
              <a:t>           </a:t>
            </a:r>
            <a:r>
              <a:rPr lang="zh-CN" altLang="en-US" sz="2000" b="1" smtClean="0">
                <a:solidFill>
                  <a:schemeClr val="bg1"/>
                </a:solidFill>
                <a:latin typeface="微软雅黑" pitchFamily="34" charset="-122"/>
                <a:ea typeface="微软雅黑" pitchFamily="34" charset="-122"/>
                <a:cs typeface="Arial Unicode MS" pitchFamily="34" charset="-122"/>
              </a:rPr>
              <a:t>租金收入</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（一）家庭收入</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4</a:t>
            </a:r>
            <a:endParaRPr lang="zh-CN" altLang="en-US" sz="3200">
              <a:latin typeface="Arial Black" pitchFamily="34" charset="0"/>
            </a:endParaRPr>
          </a:p>
        </p:txBody>
      </p:sp>
      <p:sp>
        <p:nvSpPr>
          <p:cNvPr id="22" name="矩形 21"/>
          <p:cNvSpPr/>
          <p:nvPr/>
        </p:nvSpPr>
        <p:spPr>
          <a:xfrm>
            <a:off x="6032664" y="4669566"/>
            <a:ext cx="4773880" cy="972574"/>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400" b="1" smtClean="0">
                <a:solidFill>
                  <a:schemeClr val="accent2"/>
                </a:solidFill>
                <a:latin typeface="微软雅黑" pitchFamily="34" charset="-122"/>
                <a:ea typeface="微软雅黑" pitchFamily="34" charset="-122"/>
              </a:rPr>
              <a:t>租金收入</a:t>
            </a:r>
            <a:r>
              <a:rPr lang="zh-CN" altLang="en-US" sz="2000" smtClean="0">
                <a:latin typeface="微软雅黑" pitchFamily="34" charset="-122"/>
                <a:ea typeface="微软雅黑" pitchFamily="34" charset="-122"/>
              </a:rPr>
              <a:t>是指投资性房产或其他不动产用于出租后取得的收入。</a:t>
            </a:r>
          </a:p>
        </p:txBody>
      </p:sp>
      <p:pic>
        <p:nvPicPr>
          <p:cNvPr id="24" name="图片 23" descr="20140318075259031a7.jpg"/>
          <p:cNvPicPr>
            <a:picLocks noChangeAspect="1"/>
          </p:cNvPicPr>
          <p:nvPr/>
        </p:nvPicPr>
        <p:blipFill>
          <a:blip r:embed="rId3"/>
          <a:stretch>
            <a:fillRect/>
          </a:stretch>
        </p:blipFill>
        <p:spPr>
          <a:xfrm>
            <a:off x="1047564" y="3071626"/>
            <a:ext cx="4752975" cy="2686050"/>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兼职收入</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（一）家庭收入</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5</a:t>
            </a:r>
            <a:endParaRPr lang="zh-CN" altLang="en-US" sz="3200">
              <a:latin typeface="Arial Black" pitchFamily="34" charset="0"/>
            </a:endParaRPr>
          </a:p>
        </p:txBody>
      </p:sp>
      <p:sp>
        <p:nvSpPr>
          <p:cNvPr id="22" name="矩形 21"/>
          <p:cNvSpPr/>
          <p:nvPr/>
        </p:nvSpPr>
        <p:spPr>
          <a:xfrm>
            <a:off x="1377537" y="3292028"/>
            <a:ext cx="4773880" cy="2934137"/>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2"/>
                </a:solidFill>
                <a:latin typeface="微软雅黑" pitchFamily="34" charset="-122"/>
                <a:ea typeface="微软雅黑" pitchFamily="34" charset="-122"/>
              </a:rPr>
              <a:t>兼职收入</a:t>
            </a:r>
            <a:r>
              <a:rPr lang="zh-CN" altLang="en-US" sz="2000" smtClean="0">
                <a:latin typeface="微软雅黑" pitchFamily="34" charset="-122"/>
                <a:ea typeface="微软雅黑" pitchFamily="34" charset="-122"/>
              </a:rPr>
              <a:t>包括劳务报酬、稿酬等收入。劳务报酬来自于提供咨询服务、提供设计服务等其他非薪金收入。对于一般的家庭而言，这种收入大多数是非经常性的，但如果这些收入的数额比较大，又比较稳定，也会对客户的财务状况和收支状况产生影响。</a:t>
            </a:r>
          </a:p>
        </p:txBody>
      </p:sp>
      <p:pic>
        <p:nvPicPr>
          <p:cNvPr id="23" name="图片 22" descr="2015511163317.png"/>
          <p:cNvPicPr>
            <a:picLocks noChangeAspect="1"/>
          </p:cNvPicPr>
          <p:nvPr/>
        </p:nvPicPr>
        <p:blipFill>
          <a:blip r:embed="rId3"/>
          <a:stretch>
            <a:fillRect/>
          </a:stretch>
        </p:blipFill>
        <p:spPr>
          <a:xfrm>
            <a:off x="7109360" y="3052947"/>
            <a:ext cx="3015343" cy="3015343"/>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其他收入</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（一）家庭收入</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6</a:t>
            </a:r>
            <a:endParaRPr lang="zh-CN" altLang="en-US" sz="3200">
              <a:latin typeface="Arial Black" pitchFamily="34" charset="0"/>
            </a:endParaRPr>
          </a:p>
        </p:txBody>
      </p:sp>
      <p:sp>
        <p:nvSpPr>
          <p:cNvPr id="22" name="矩形 21"/>
          <p:cNvSpPr/>
          <p:nvPr/>
        </p:nvSpPr>
        <p:spPr>
          <a:xfrm>
            <a:off x="6175168" y="4147052"/>
            <a:ext cx="4773880" cy="1653786"/>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2"/>
                </a:solidFill>
                <a:latin typeface="微软雅黑" pitchFamily="34" charset="-122"/>
                <a:ea typeface="微软雅黑" pitchFamily="34" charset="-122"/>
              </a:rPr>
              <a:t>其他收入</a:t>
            </a:r>
            <a:r>
              <a:rPr lang="zh-CN" altLang="en-US" sz="2000" smtClean="0">
                <a:latin typeface="微软雅黑" pitchFamily="34" charset="-122"/>
                <a:ea typeface="微软雅黑" pitchFamily="34" charset="-122"/>
              </a:rPr>
              <a:t>包括养老保险金收入、企业年金收入、个人商业养老保险金收入、失业保险所得等，以及离婚后由另一方支付的赡养费、生活费及子女教育费等。</a:t>
            </a:r>
          </a:p>
        </p:txBody>
      </p:sp>
      <p:pic>
        <p:nvPicPr>
          <p:cNvPr id="24" name="图片 23" descr="t01407b23ea145451b7.jpg"/>
          <p:cNvPicPr>
            <a:picLocks noChangeAspect="1"/>
          </p:cNvPicPr>
          <p:nvPr/>
        </p:nvPicPr>
        <p:blipFill>
          <a:blip r:embed="rId3"/>
          <a:stretch>
            <a:fillRect/>
          </a:stretch>
        </p:blipFill>
        <p:spPr>
          <a:xfrm>
            <a:off x="1198526" y="3051959"/>
            <a:ext cx="4890812" cy="3509158"/>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 name="图片 24" descr="4136050919730685289.jpg"/>
          <p:cNvPicPr>
            <a:picLocks noChangeAspect="1"/>
          </p:cNvPicPr>
          <p:nvPr/>
        </p:nvPicPr>
        <p:blipFill>
          <a:blip r:embed="rId3"/>
          <a:stretch>
            <a:fillRect/>
          </a:stretch>
        </p:blipFill>
        <p:spPr>
          <a:xfrm>
            <a:off x="7362702" y="1922753"/>
            <a:ext cx="3577627" cy="4489922"/>
          </a:xfrm>
          <a:prstGeom prst="rect">
            <a:avLst/>
          </a:prstGeom>
        </p:spPr>
      </p:pic>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经常性支出</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（二）家庭支出</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sp>
        <p:nvSpPr>
          <p:cNvPr id="22" name="矩形 21"/>
          <p:cNvSpPr/>
          <p:nvPr/>
        </p:nvSpPr>
        <p:spPr>
          <a:xfrm>
            <a:off x="1246908" y="1926366"/>
            <a:ext cx="5807035" cy="1692771"/>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6">
                    <a:lumMod val="75000"/>
                  </a:schemeClr>
                </a:solidFill>
                <a:latin typeface="微软雅黑" pitchFamily="34" charset="-122"/>
                <a:ea typeface="微软雅黑" pitchFamily="34" charset="-122"/>
              </a:rPr>
              <a:t>经常性支出</a:t>
            </a:r>
            <a:r>
              <a:rPr lang="zh-CN" altLang="en-US" sz="2000" smtClean="0">
                <a:latin typeface="微软雅黑" pitchFamily="34" charset="-122"/>
                <a:ea typeface="微软雅黑" pitchFamily="34" charset="-122"/>
              </a:rPr>
              <a:t>是指家庭每天、每周或每月生活中重复的必要开支。一般包括饮食、服饰、房租、水电、交通、通信、赡养、纳税、维修等多个支出项目，也就是我们经常所说的衣食住行。</a:t>
            </a:r>
          </a:p>
        </p:txBody>
      </p:sp>
      <p:sp>
        <p:nvSpPr>
          <p:cNvPr id="23" name="矩形 22"/>
          <p:cNvSpPr/>
          <p:nvPr/>
        </p:nvSpPr>
        <p:spPr>
          <a:xfrm>
            <a:off x="1278576" y="4038254"/>
            <a:ext cx="5763492" cy="2092881"/>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a:lnSpc>
                <a:spcPct val="130000"/>
              </a:lnSpc>
            </a:pPr>
            <a:r>
              <a:rPr lang="zh-CN" altLang="en-US" sz="2000" smtClean="0">
                <a:solidFill>
                  <a:prstClr val="black"/>
                </a:solidFill>
                <a:latin typeface="微软雅黑" pitchFamily="34" charset="-122"/>
                <a:ea typeface="微软雅黑" pitchFamily="34" charset="-122"/>
              </a:rPr>
              <a:t>虽然经常性支出中的单项支出费用一般不会在家庭总支出中占比太高，但由于项目较多且多为生活必需，因此，应有充足的流动资金做基本的保证，否则家庭生活将会受到严重困扰。</a:t>
            </a:r>
          </a:p>
          <a:p>
            <a:pPr lvl="0">
              <a:lnSpc>
                <a:spcPct val="130000"/>
              </a:lnSpc>
            </a:pPr>
            <a:endParaRPr lang="zh-CN" altLang="en-US" sz="2000" smtClean="0">
              <a:solidFill>
                <a:prstClr val="black"/>
              </a:solidFill>
              <a:latin typeface="微软雅黑" pitchFamily="34" charset="-122"/>
              <a:ea typeface="微软雅黑" pitchFamily="34" charset="-122"/>
            </a:endParaRPr>
          </a:p>
        </p:txBody>
      </p:sp>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教育支出</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（二）家庭支出</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2</a:t>
            </a:r>
            <a:endParaRPr lang="zh-CN" altLang="en-US" sz="3200">
              <a:latin typeface="Arial Black" pitchFamily="34" charset="0"/>
            </a:endParaRPr>
          </a:p>
        </p:txBody>
      </p:sp>
      <p:sp>
        <p:nvSpPr>
          <p:cNvPr id="22" name="矩形 21"/>
          <p:cNvSpPr/>
          <p:nvPr/>
        </p:nvSpPr>
        <p:spPr>
          <a:xfrm>
            <a:off x="1246908" y="1926366"/>
            <a:ext cx="9773393" cy="892552"/>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b="1" smtClean="0">
                <a:solidFill>
                  <a:schemeClr val="accent6">
                    <a:lumMod val="75000"/>
                  </a:schemeClr>
                </a:solidFill>
                <a:latin typeface="微软雅黑" pitchFamily="34" charset="-122"/>
                <a:ea typeface="微软雅黑" pitchFamily="34" charset="-122"/>
              </a:rPr>
              <a:t>教育支出</a:t>
            </a:r>
            <a:r>
              <a:rPr lang="zh-CN" altLang="en-US" sz="2000" smtClean="0">
                <a:latin typeface="微软雅黑" pitchFamily="34" charset="-122"/>
                <a:ea typeface="微软雅黑" pitchFamily="34" charset="-122"/>
              </a:rPr>
              <a:t>包括提升自身能力的开支以及子女教育的开支。这里主要是指对子女的教育费用开支。</a:t>
            </a:r>
          </a:p>
        </p:txBody>
      </p:sp>
      <p:sp>
        <p:nvSpPr>
          <p:cNvPr id="23" name="矩形 22"/>
          <p:cNvSpPr/>
          <p:nvPr/>
        </p:nvSpPr>
        <p:spPr>
          <a:xfrm>
            <a:off x="5043054" y="3456363"/>
            <a:ext cx="5763492" cy="2492990"/>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子女教育包括幼儿园、小学、初中、高中、大学等多个阶段。大学教育是一个人一生中最重要的教育阶段，也是费用最高的阶段，教育支出在固定的时点必须支付，即缺乏时间弹性；且大学学费没有讨价还价的空间，即缺乏费用弹性。这也是其与其他种类的投资有较大差别的地方。</a:t>
            </a:r>
          </a:p>
        </p:txBody>
      </p:sp>
      <p:pic>
        <p:nvPicPr>
          <p:cNvPr id="24" name="图片 23" descr="000cf1a48b7f0d5ecf0f03.jpg"/>
          <p:cNvPicPr>
            <a:picLocks noChangeAspect="1"/>
          </p:cNvPicPr>
          <p:nvPr/>
        </p:nvPicPr>
        <p:blipFill>
          <a:blip r:embed="rId3"/>
          <a:stretch>
            <a:fillRect/>
          </a:stretch>
        </p:blipFill>
        <p:spPr>
          <a:xfrm>
            <a:off x="1522020" y="3401172"/>
            <a:ext cx="2907475" cy="2779546"/>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医疗保障支出</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（二）家庭支出</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3</a:t>
            </a:r>
            <a:endParaRPr lang="zh-CN" altLang="en-US" sz="3200">
              <a:latin typeface="Arial Black" pitchFamily="34" charset="0"/>
            </a:endParaRPr>
          </a:p>
        </p:txBody>
      </p:sp>
      <p:sp>
        <p:nvSpPr>
          <p:cNvPr id="23" name="矩形 22"/>
          <p:cNvSpPr/>
          <p:nvPr/>
        </p:nvSpPr>
        <p:spPr>
          <a:xfrm>
            <a:off x="1207324" y="3385111"/>
            <a:ext cx="5050972" cy="2492990"/>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家庭成员中有人生病需要就诊，以及每年必要的体检，都是家庭日常支出的项目。</a:t>
            </a:r>
            <a:r>
              <a:rPr lang="zh-CN" altLang="en-US" sz="2000" b="1" smtClean="0">
                <a:solidFill>
                  <a:schemeClr val="accent6">
                    <a:lumMod val="75000"/>
                  </a:schemeClr>
                </a:solidFill>
                <a:latin typeface="微软雅黑" pitchFamily="34" charset="-122"/>
                <a:ea typeface="微软雅黑" pitchFamily="34" charset="-122"/>
              </a:rPr>
              <a:t>医疗保障支出</a:t>
            </a:r>
            <a:r>
              <a:rPr lang="zh-CN" altLang="en-US" sz="2000" smtClean="0">
                <a:latin typeface="微软雅黑" pitchFamily="34" charset="-122"/>
                <a:ea typeface="微软雅黑" pitchFamily="34" charset="-122"/>
              </a:rPr>
              <a:t>具体包括门诊费、体检费、住院费、药品费和医疗器械等。这类开支除了出现重大疾病需要巨额资金外，一般在家庭开支中所占的比例不会太高。</a:t>
            </a:r>
          </a:p>
        </p:txBody>
      </p:sp>
      <p:pic>
        <p:nvPicPr>
          <p:cNvPr id="25" name="图片 24" descr="t0184e54f9fb98e678a.jpg"/>
          <p:cNvPicPr>
            <a:picLocks noChangeAspect="1"/>
          </p:cNvPicPr>
          <p:nvPr/>
        </p:nvPicPr>
        <p:blipFill>
          <a:blip r:embed="rId3"/>
          <a:stretch>
            <a:fillRect/>
          </a:stretch>
        </p:blipFill>
        <p:spPr>
          <a:xfrm>
            <a:off x="6834579" y="2339274"/>
            <a:ext cx="4318000" cy="3937000"/>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社交休闲支出</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（二）家庭支出</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4</a:t>
            </a:r>
            <a:endParaRPr lang="zh-CN" altLang="en-US" sz="3200">
              <a:latin typeface="Arial Black" pitchFamily="34" charset="0"/>
            </a:endParaRPr>
          </a:p>
        </p:txBody>
      </p:sp>
      <p:sp>
        <p:nvSpPr>
          <p:cNvPr id="23" name="矩形 22"/>
          <p:cNvSpPr/>
          <p:nvPr/>
        </p:nvSpPr>
        <p:spPr>
          <a:xfrm>
            <a:off x="6479969" y="3420738"/>
            <a:ext cx="4480956" cy="2492990"/>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中国人非常注重人情往来，因此</a:t>
            </a:r>
            <a:r>
              <a:rPr lang="zh-CN" altLang="en-US" sz="2000" b="1" smtClean="0">
                <a:solidFill>
                  <a:schemeClr val="accent6">
                    <a:lumMod val="75000"/>
                  </a:schemeClr>
                </a:solidFill>
                <a:latin typeface="微软雅黑" pitchFamily="34" charset="-122"/>
                <a:ea typeface="微软雅黑" pitchFamily="34" charset="-122"/>
              </a:rPr>
              <a:t>社交支出</a:t>
            </a:r>
            <a:r>
              <a:rPr lang="zh-CN" altLang="en-US" sz="2000" smtClean="0">
                <a:latin typeface="微软雅黑" pitchFamily="34" charset="-122"/>
                <a:ea typeface="微软雅黑" pitchFamily="34" charset="-122"/>
              </a:rPr>
              <a:t>往往也是家庭的一项重要支出。此类支出的安排会因家庭的实际财力和家庭成员的性格而有较大的差异。资金实力较好，喜欢社交、乐于享受、为人大方的家庭此类支出会比较多。</a:t>
            </a:r>
          </a:p>
        </p:txBody>
      </p:sp>
      <p:pic>
        <p:nvPicPr>
          <p:cNvPr id="22" name="图片 21" descr="146347130113141050.JPEG"/>
          <p:cNvPicPr>
            <a:picLocks noChangeAspect="1"/>
          </p:cNvPicPr>
          <p:nvPr/>
        </p:nvPicPr>
        <p:blipFill>
          <a:blip r:embed="rId3"/>
          <a:stretch>
            <a:fillRect/>
          </a:stretch>
        </p:blipFill>
        <p:spPr>
          <a:xfrm>
            <a:off x="1163782" y="3010780"/>
            <a:ext cx="4718918" cy="3146575"/>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保险支出</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（二）家庭支出</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5</a:t>
            </a:r>
            <a:endParaRPr lang="zh-CN" altLang="en-US" sz="3200">
              <a:latin typeface="Arial Black" pitchFamily="34" charset="0"/>
            </a:endParaRPr>
          </a:p>
        </p:txBody>
      </p:sp>
      <p:sp>
        <p:nvSpPr>
          <p:cNvPr id="23" name="矩形 22"/>
          <p:cNvSpPr/>
          <p:nvPr/>
        </p:nvSpPr>
        <p:spPr>
          <a:xfrm>
            <a:off x="1254826" y="3788873"/>
            <a:ext cx="4480956" cy="2213939"/>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我们经常说风险无处不在，所以我们需要通过风险管理与保险规划来提高抗风险能力，提高家庭保障。</a:t>
            </a:r>
            <a:r>
              <a:rPr lang="zh-CN" altLang="en-US" sz="2400" b="1" smtClean="0">
                <a:solidFill>
                  <a:schemeClr val="accent6">
                    <a:lumMod val="75000"/>
                  </a:schemeClr>
                </a:solidFill>
                <a:latin typeface="微软雅黑" pitchFamily="34" charset="-122"/>
                <a:ea typeface="微软雅黑" pitchFamily="34" charset="-122"/>
              </a:rPr>
              <a:t>保险费用支出</a:t>
            </a:r>
            <a:r>
              <a:rPr lang="zh-CN" altLang="en-US" sz="2000" smtClean="0">
                <a:latin typeface="微软雅黑" pitchFamily="34" charset="-122"/>
                <a:ea typeface="微软雅黑" pitchFamily="34" charset="-122"/>
              </a:rPr>
              <a:t>包括人寿保险、财产保险等费用。</a:t>
            </a:r>
          </a:p>
        </p:txBody>
      </p:sp>
      <p:pic>
        <p:nvPicPr>
          <p:cNvPr id="24" name="图片 23" descr="635701288240340906299.jpg"/>
          <p:cNvPicPr>
            <a:picLocks noChangeAspect="1"/>
          </p:cNvPicPr>
          <p:nvPr/>
        </p:nvPicPr>
        <p:blipFill>
          <a:blip r:embed="rId3"/>
          <a:stretch>
            <a:fillRect/>
          </a:stretch>
        </p:blipFill>
        <p:spPr>
          <a:xfrm>
            <a:off x="5913911" y="2257063"/>
            <a:ext cx="5067135" cy="3901694"/>
          </a:xfrm>
          <a:prstGeom prst="rect">
            <a:avLst/>
          </a:prstGeom>
        </p:spPr>
      </p:pic>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一、分析家庭收支项目</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12799" y="1081779"/>
            <a:ext cx="3551835"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           其他支出</a:t>
            </a:r>
          </a:p>
        </p:txBody>
      </p:sp>
      <p:sp>
        <p:nvSpPr>
          <p:cNvPr id="20" name="TextBox 560"/>
          <p:cNvSpPr txBox="1"/>
          <p:nvPr/>
        </p:nvSpPr>
        <p:spPr>
          <a:xfrm>
            <a:off x="1732555" y="1130792"/>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（二）家庭支出</a:t>
            </a:r>
          </a:p>
        </p:txBody>
      </p:sp>
      <p:sp>
        <p:nvSpPr>
          <p:cNvPr id="21" name="矩形 20"/>
          <p:cNvSpPr/>
          <p:nvPr/>
        </p:nvSpPr>
        <p:spPr>
          <a:xfrm>
            <a:off x="5253609"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6</a:t>
            </a:r>
            <a:endParaRPr lang="zh-CN" altLang="en-US" sz="3200">
              <a:latin typeface="Arial Black" pitchFamily="34" charset="0"/>
            </a:endParaRPr>
          </a:p>
        </p:txBody>
      </p:sp>
      <p:sp>
        <p:nvSpPr>
          <p:cNvPr id="23" name="矩形 22"/>
          <p:cNvSpPr/>
          <p:nvPr/>
        </p:nvSpPr>
        <p:spPr>
          <a:xfrm>
            <a:off x="922316" y="1793818"/>
            <a:ext cx="9979231" cy="853567"/>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其他支出是指未包含在上述内容中的支出项目。家庭支出中常见的费用和经常性开支如表</a:t>
            </a:r>
            <a:r>
              <a:rPr lang="en-US" altLang="zh-CN" sz="2000" smtClean="0">
                <a:latin typeface="微软雅黑" pitchFamily="34" charset="-122"/>
                <a:ea typeface="微软雅黑" pitchFamily="34" charset="-122"/>
              </a:rPr>
              <a:t>2-5</a:t>
            </a:r>
            <a:r>
              <a:rPr lang="zh-CN" altLang="en-US" sz="2000" smtClean="0">
                <a:latin typeface="微软雅黑" pitchFamily="34" charset="-122"/>
                <a:ea typeface="微软雅黑" pitchFamily="34" charset="-122"/>
              </a:rPr>
              <a:t>所示。</a:t>
            </a:r>
          </a:p>
        </p:txBody>
      </p:sp>
      <p:graphicFrame>
        <p:nvGraphicFramePr>
          <p:cNvPr id="22" name="表格 21"/>
          <p:cNvGraphicFramePr>
            <a:graphicFrameLocks noGrp="1"/>
          </p:cNvGraphicFramePr>
          <p:nvPr/>
        </p:nvGraphicFramePr>
        <p:xfrm>
          <a:off x="1522021" y="3110256"/>
          <a:ext cx="9237023" cy="3430842"/>
        </p:xfrm>
        <a:graphic>
          <a:graphicData uri="http://schemas.openxmlformats.org/drawingml/2006/table">
            <a:tbl>
              <a:tblPr/>
              <a:tblGrid>
                <a:gridCol w="1949221"/>
                <a:gridCol w="7287802"/>
              </a:tblGrid>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费用项目</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费用和经常性开支</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3EDFB"/>
                    </a:solidFill>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食物（食）</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lnSpc>
                          <a:spcPct val="110000"/>
                        </a:lnSpc>
                        <a:spcAft>
                          <a:spcPct val="0"/>
                        </a:spcAft>
                      </a:pPr>
                      <a:r>
                        <a:rPr lang="zh-CN" sz="1800" kern="100">
                          <a:latin typeface="微软雅黑" pitchFamily="34" charset="-122"/>
                          <a:ea typeface="微软雅黑" pitchFamily="34" charset="-122"/>
                          <a:cs typeface="Times New Roman"/>
                        </a:rPr>
                        <a:t>日常生活中各种饮食开支，包括在家就餐和在外就餐等各种情况的开支</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衣物（衣）</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lnSpc>
                          <a:spcPct val="110000"/>
                        </a:lnSpc>
                        <a:spcAft>
                          <a:spcPct val="0"/>
                        </a:spcAft>
                      </a:pPr>
                      <a:r>
                        <a:rPr lang="zh-CN" sz="1800" kern="100">
                          <a:latin typeface="微软雅黑" pitchFamily="34" charset="-122"/>
                          <a:ea typeface="微软雅黑" pitchFamily="34" charset="-122"/>
                          <a:cs typeface="Times New Roman"/>
                        </a:rPr>
                        <a:t>生活中的必需品，可以给家庭估算一个总的衣物开支数额，也可以按家庭成员分开来计算，然后再加</a:t>
                      </a:r>
                      <a:r>
                        <a:rPr lang="zh-CN" sz="1800" kern="100">
                          <a:solidFill>
                            <a:srgbClr val="000000"/>
                          </a:solidFill>
                          <a:latin typeface="微软雅黑" pitchFamily="34" charset="-122"/>
                          <a:ea typeface="微软雅黑" pitchFamily="34" charset="-122"/>
                          <a:cs typeface="Times New Roman"/>
                        </a:rPr>
                        <a:t>总</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住房（住）</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lnSpc>
                          <a:spcPct val="110000"/>
                        </a:lnSpc>
                        <a:spcAft>
                          <a:spcPct val="0"/>
                        </a:spcAft>
                      </a:pPr>
                      <a:r>
                        <a:rPr lang="zh-CN" sz="1800" kern="100">
                          <a:latin typeface="微软雅黑" pitchFamily="34" charset="-122"/>
                          <a:ea typeface="微软雅黑" pitchFamily="34" charset="-122"/>
                          <a:cs typeface="Times New Roman"/>
                        </a:rPr>
                        <a:t>自有住房：每月偿还房贷款、贷款利息、住房维修、住房保险等</a:t>
                      </a:r>
                    </a:p>
                    <a:p>
                      <a:pPr indent="114300" algn="just">
                        <a:lnSpc>
                          <a:spcPct val="110000"/>
                        </a:lnSpc>
                        <a:spcAft>
                          <a:spcPct val="0"/>
                        </a:spcAft>
                      </a:pPr>
                      <a:r>
                        <a:rPr lang="zh-CN" sz="1800" kern="100">
                          <a:latin typeface="微软雅黑" pitchFamily="34" charset="-122"/>
                          <a:ea typeface="微软雅黑" pitchFamily="34" charset="-122"/>
                          <a:cs typeface="Times New Roman"/>
                        </a:rPr>
                        <a:t>租房：租金，以及租金中不包括的设施费用</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zh-CN" sz="1800" kern="100">
                          <a:latin typeface="微软雅黑" pitchFamily="34" charset="-122"/>
                          <a:ea typeface="微软雅黑" pitchFamily="34" charset="-122"/>
                          <a:cs typeface="Times New Roman"/>
                        </a:rPr>
                        <a:t>交通（行）</a:t>
                      </a: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lnSpc>
                          <a:spcPct val="110000"/>
                        </a:lnSpc>
                        <a:spcAft>
                          <a:spcPct val="0"/>
                        </a:spcAft>
                      </a:pPr>
                      <a:r>
                        <a:rPr lang="zh-CN" sz="1800" kern="100">
                          <a:latin typeface="微软雅黑" pitchFamily="34" charset="-122"/>
                          <a:ea typeface="微软雅黑" pitchFamily="34" charset="-122"/>
                          <a:cs typeface="Times New Roman"/>
                        </a:rPr>
                        <a:t>购车：每月偿还车贷款、车贷利息、汽油、维修、牌照、保险费等</a:t>
                      </a:r>
                    </a:p>
                    <a:p>
                      <a:pPr indent="114300" algn="just">
                        <a:lnSpc>
                          <a:spcPct val="110000"/>
                        </a:lnSpc>
                        <a:spcAft>
                          <a:spcPct val="0"/>
                        </a:spcAft>
                      </a:pPr>
                      <a:r>
                        <a:rPr lang="zh-CN" sz="1800" kern="100">
                          <a:latin typeface="微软雅黑" pitchFamily="34" charset="-122"/>
                          <a:ea typeface="微软雅黑" pitchFamily="34" charset="-122"/>
                          <a:cs typeface="Times New Roman"/>
                        </a:rPr>
                        <a:t>其他：汽车租金，出租车费，公共交通费，自行车维修费等</a:t>
                      </a: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10000"/>
                        </a:lnSpc>
                        <a:spcAft>
                          <a:spcPct val="0"/>
                        </a:spcAft>
                      </a:pPr>
                      <a:r>
                        <a:rPr lang="en-US" altLang="zh-CN" sz="1800" kern="100" smtClean="0">
                          <a:latin typeface="微软雅黑" pitchFamily="34" charset="-122"/>
                          <a:ea typeface="微软雅黑" pitchFamily="34" charset="-122"/>
                          <a:cs typeface="Times New Roman"/>
                        </a:rPr>
                        <a:t>…</a:t>
                      </a:r>
                      <a:endParaRPr lang="zh-CN" sz="1800" kern="100">
                        <a:latin typeface="微软雅黑" pitchFamily="34" charset="-122"/>
                        <a:ea typeface="微软雅黑" pitchFamily="34" charset="-122"/>
                        <a:cs typeface="Times New Roman"/>
                      </a:endParaRPr>
                    </a:p>
                  </a:txBody>
                  <a:tcPr marL="53975" marR="53975"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lnSpc>
                          <a:spcPct val="110000"/>
                        </a:lnSpc>
                        <a:spcAft>
                          <a:spcPct val="0"/>
                        </a:spcAft>
                      </a:pPr>
                      <a:r>
                        <a:rPr lang="en-US" altLang="zh-CN" sz="1800" kern="100" smtClean="0">
                          <a:latin typeface="微软雅黑" pitchFamily="34" charset="-122"/>
                          <a:ea typeface="微软雅黑" pitchFamily="34" charset="-122"/>
                          <a:cs typeface="Times New Roman"/>
                        </a:rPr>
                        <a:t>…</a:t>
                      </a:r>
                      <a:endParaRPr lang="zh-CN" sz="1800" kern="100">
                        <a:latin typeface="微软雅黑" pitchFamily="34" charset="-122"/>
                        <a:ea typeface="微软雅黑" pitchFamily="34" charset="-122"/>
                        <a:cs typeface="Times New Roman"/>
                      </a:endParaRPr>
                    </a:p>
                  </a:txBody>
                  <a:tcPr marL="68580" marR="68580" marT="36195" marB="361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5" name="矩形 24"/>
          <p:cNvSpPr/>
          <p:nvPr/>
        </p:nvSpPr>
        <p:spPr>
          <a:xfrm>
            <a:off x="4045290" y="2614942"/>
            <a:ext cx="3147016" cy="369332"/>
          </a:xfrm>
          <a:prstGeom prst="rect">
            <a:avLst/>
          </a:prstGeom>
        </p:spPr>
        <p:txBody>
          <a:bodyPr wrap="non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spcBef>
                <a:spcPts val="600"/>
              </a:spcBef>
              <a:spcAft>
                <a:spcPts val="600"/>
              </a:spcAft>
            </a:pPr>
            <a:r>
              <a:rPr lang="zh-CN" altLang="zh-CN" kern="100" smtClean="0">
                <a:solidFill>
                  <a:srgbClr val="00A0E9"/>
                </a:solidFill>
                <a:latin typeface="Times New Roman"/>
                <a:ea typeface="黑体"/>
              </a:rPr>
              <a:t>表</a:t>
            </a:r>
            <a:r>
              <a:rPr lang="en-US" altLang="zh-CN" kern="100" smtClean="0">
                <a:solidFill>
                  <a:srgbClr val="00A0E9"/>
                </a:solidFill>
                <a:latin typeface="Times New Roman"/>
                <a:ea typeface="黑体"/>
              </a:rPr>
              <a:t>2-5  </a:t>
            </a:r>
            <a:r>
              <a:rPr lang="zh-CN" altLang="zh-CN" kern="100" smtClean="0">
                <a:solidFill>
                  <a:srgbClr val="00A0E9"/>
                </a:solidFill>
                <a:latin typeface="Times New Roman"/>
                <a:ea typeface="黑体"/>
              </a:rPr>
              <a:t>家庭费用和经常性开支</a:t>
            </a:r>
            <a:endParaRPr lang="zh-CN" altLang="zh-CN" kern="100">
              <a:solidFill>
                <a:srgbClr val="00A0E9"/>
              </a:solidFill>
              <a:latin typeface="Times New Roman"/>
              <a:ea typeface="黑体"/>
            </a:endParaRPr>
          </a:p>
        </p:txBody>
      </p:sp>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1266331" y="265911"/>
            <a:ext cx="2339076" cy="461651"/>
          </a:xfrm>
          <a:prstGeom prst="rect">
            <a:avLst/>
          </a:prstGeom>
          <a:noFill/>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400" smtClean="0">
                <a:solidFill>
                  <a:srgbClr val="014195"/>
                </a:solidFill>
                <a:latin typeface="微软雅黑" pitchFamily="34" charset="-122"/>
                <a:ea typeface="微软雅黑" pitchFamily="34" charset="-122"/>
              </a:rPr>
              <a:t>编制家庭收支表</a:t>
            </a:r>
          </a:p>
        </p:txBody>
      </p:sp>
      <p:sp>
        <p:nvSpPr>
          <p:cNvPr id="3" name="任意多边形 2"/>
          <p:cNvSpPr/>
          <p:nvPr/>
        </p:nvSpPr>
        <p:spPr>
          <a:xfrm>
            <a:off x="0" y="197976"/>
            <a:ext cx="979536" cy="647371"/>
          </a:xfrm>
          <a:custGeom>
            <a:gdLst>
              <a:gd name="connsiteX0" fmla="*/ 0 w 3104013"/>
              <a:gd name="connsiteY0" fmla="*/ 0 h 2286000"/>
              <a:gd name="connsiteX1" fmla="*/ 3104013 w 3104013"/>
              <a:gd name="connsiteY1" fmla="*/ 0 h 2286000"/>
              <a:gd name="connsiteX2" fmla="*/ 2421625 w 3104013"/>
              <a:gd name="connsiteY2" fmla="*/ 2286000 h 2286000"/>
              <a:gd name="connsiteX3" fmla="*/ 0 w 3104013"/>
              <a:gd name="connsiteY3" fmla="*/ 2286000 h 2286000"/>
            </a:gdLst>
            <a:cxnLst>
              <a:cxn ang="0">
                <a:pos x="connsiteX0" y="connsiteY0"/>
              </a:cxn>
              <a:cxn ang="0">
                <a:pos x="connsiteX1" y="connsiteY1"/>
              </a:cxn>
              <a:cxn ang="0">
                <a:pos x="connsiteX2" y="connsiteY2"/>
              </a:cxn>
              <a:cxn ang="0">
                <a:pos x="connsiteX3" y="connsiteY3"/>
              </a:cxn>
            </a:cxnLst>
            <a:rect l="l" t="t" r="r" b="b"/>
            <a:pathLst>
              <a:path w="3104013" h="2286000">
                <a:moveTo>
                  <a:pt x="0" y="0"/>
                </a:moveTo>
                <a:lnTo>
                  <a:pt x="3104013" y="0"/>
                </a:lnTo>
                <a:lnTo>
                  <a:pt x="2421625" y="2286000"/>
                </a:lnTo>
                <a:lnTo>
                  <a:pt x="0" y="2286000"/>
                </a:lnTo>
                <a:close/>
              </a:path>
            </a:pathLst>
          </a:custGeom>
          <a:solidFill>
            <a:srgbClr val="014195"/>
          </a:solidFill>
          <a:ln>
            <a:noFill/>
          </a:ln>
        </p:spPr>
        <p:style>
          <a:lnRef idx="2">
            <a:schemeClr val="accent1">
              <a:shade val="50000"/>
            </a:schemeClr>
          </a:lnRef>
          <a:fillRef idx="1">
            <a:schemeClr val="accent1"/>
          </a:fillRef>
          <a:effectRef idx="0">
            <a:schemeClr val="accent1"/>
          </a:effectRef>
          <a:fontRef idx="minor">
            <a:schemeClr val="lt1"/>
          </a:fontRef>
        </p:style>
        <p:txBody>
          <a:bodyPr lIns="91427" tIns="45713" rIns="91427" bIns="45713"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a:off x="0" y="260048"/>
            <a:ext cx="954081" cy="400095"/>
          </a:xfrm>
          <a:prstGeom prst="rect">
            <a:avLst/>
          </a:prstGeom>
          <a:noFill/>
          <a:ln>
            <a:noFill/>
          </a:ln>
        </p:spPr>
        <p:txBody>
          <a:bodyPr wrap="none" lIns="91427" tIns="45713" rIns="91427" bIns="45713" rtlCol="0">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r>
              <a:rPr lang="zh-CN" altLang="en-US" sz="2000" smtClean="0">
                <a:solidFill>
                  <a:schemeClr val="bg1"/>
                </a:solidFill>
                <a:latin typeface="微软雅黑" pitchFamily="34" charset="-122"/>
                <a:ea typeface="微软雅黑" pitchFamily="34" charset="-122"/>
              </a:rPr>
              <a:t>第二节</a:t>
            </a:r>
            <a:endParaRPr lang="zh-CN" altLang="en-US" sz="2000">
              <a:solidFill>
                <a:schemeClr val="bg1"/>
              </a:solidFill>
              <a:latin typeface="微软雅黑" pitchFamily="34" charset="-122"/>
              <a:ea typeface="微软雅黑" pitchFamily="34" charset="-122"/>
            </a:endParaRPr>
          </a:p>
        </p:txBody>
      </p:sp>
      <p:grpSp>
        <p:nvGrpSpPr>
          <p:cNvPr id="5" name="组合 4"/>
          <p:cNvGrpSpPr/>
          <p:nvPr/>
        </p:nvGrpSpPr>
        <p:grpSpPr>
          <a:xfrm>
            <a:off x="979536" y="178638"/>
            <a:ext cx="11212464" cy="718228"/>
            <a:chOff x="979536" y="178638"/>
            <a:chExt cx="11212464" cy="718228"/>
          </a:xfrm>
        </p:grpSpPr>
        <p:sp>
          <p:nvSpPr>
            <p:cNvPr id="6" name="矩形 5"/>
            <p:cNvSpPr/>
            <p:nvPr/>
          </p:nvSpPr>
          <p:spPr>
            <a:xfrm>
              <a:off x="979536" y="821532"/>
              <a:ext cx="11212464" cy="45719"/>
            </a:xfrm>
            <a:prstGeom prst="rect">
              <a:avLst/>
            </a:pr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53"/>
            <p:cNvSpPr/>
            <p:nvPr/>
          </p:nvSpPr>
          <p:spPr>
            <a:xfrm rot="6583609">
              <a:off x="733497" y="512412"/>
              <a:ext cx="718228" cy="50680"/>
            </a:xfrm>
            <a:custGeom>
              <a:gdLst>
                <a:gd name="connsiteX0" fmla="*/ 0 w 718228"/>
                <a:gd name="connsiteY0" fmla="*/ 2370 h 50680"/>
                <a:gd name="connsiteX1" fmla="*/ 700069 w 718228"/>
                <a:gd name="connsiteY1" fmla="*/ 0 h 50680"/>
                <a:gd name="connsiteX2" fmla="*/ 718228 w 718228"/>
                <a:gd name="connsiteY2" fmla="*/ 50680 h 50680"/>
                <a:gd name="connsiteX3" fmla="*/ 16014 w 718228"/>
                <a:gd name="connsiteY3" fmla="*/ 47073 h 50680"/>
                <a:gd name="connsiteX4" fmla="*/ 0 w 718228"/>
                <a:gd name="connsiteY4" fmla="*/ 2370 h 5068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18228" h="50680">
                  <a:moveTo>
                    <a:pt x="0" y="2370"/>
                  </a:moveTo>
                  <a:lnTo>
                    <a:pt x="700069" y="0"/>
                  </a:lnTo>
                  <a:lnTo>
                    <a:pt x="718228" y="50680"/>
                  </a:lnTo>
                  <a:lnTo>
                    <a:pt x="16014" y="47073"/>
                  </a:lnTo>
                  <a:lnTo>
                    <a:pt x="0" y="2370"/>
                  </a:lnTo>
                  <a:close/>
                </a:path>
              </a:pathLst>
            </a:custGeom>
            <a:solidFill>
              <a:srgbClr val="B7B7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46081" name="Rectangle 1"/>
          <p:cNvSpPr>
            <a:spLocks noChangeArrowheads="1"/>
          </p:cNvSpPr>
          <p:nvPr/>
        </p:nvSpPr>
        <p:spPr bwMode="auto">
          <a:xfrm>
            <a:off x="3800104" y="289802"/>
            <a:ext cx="4805548" cy="400110"/>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lvl="0" defTabSz="914400" fontAlgn="base">
              <a:spcBef>
                <a:spcPct val="0"/>
              </a:spcBef>
              <a:spcAft>
                <a:spcPct val="0"/>
              </a:spcAft>
            </a:pPr>
            <a:r>
              <a:rPr lang="zh-CN" altLang="en-US" sz="2000" b="1" smtClean="0" bmk="_Toc507514662">
                <a:solidFill>
                  <a:schemeClr val="bg1">
                    <a:lumMod val="50000"/>
                  </a:schemeClr>
                </a:solidFill>
                <a:latin typeface="微软雅黑" pitchFamily="34" charset="-122"/>
                <a:ea typeface="微软雅黑" pitchFamily="34" charset="-122"/>
                <a:cs typeface="Times New Roman" pitchFamily="18" charset="0"/>
              </a:rPr>
              <a:t>二、家庭收支表各项目的计算</a:t>
            </a:r>
          </a:p>
        </p:txBody>
      </p:sp>
      <p:cxnSp>
        <p:nvCxnSpPr>
          <p:cNvPr id="13" name="直接连接符 12"/>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7" name="直接连接符 16"/>
          <p:cNvCxnSpPr/>
          <p:nvPr/>
        </p:nvCxnSpPr>
        <p:spPr>
          <a:xfrm>
            <a:off x="1432648" y="1562084"/>
            <a:ext cx="4752528"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8" name="矩形 17"/>
          <p:cNvSpPr/>
          <p:nvPr/>
        </p:nvSpPr>
        <p:spPr>
          <a:xfrm>
            <a:off x="1089201" y="1472917"/>
            <a:ext cx="720080" cy="12398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Dark Gray"/>
          <p:cNvSpPr/>
          <p:nvPr/>
        </p:nvSpPr>
        <p:spPr bwMode="auto">
          <a:xfrm>
            <a:off x="5961413" y="1081779"/>
            <a:ext cx="6068291" cy="504055"/>
          </a:xfrm>
          <a:prstGeom prst="roundRect">
            <a:avLst>
              <a:gd name="adj" fmla="val 0"/>
            </a:avLst>
          </a:prstGeom>
          <a:solidFill>
            <a:srgbClr val="363535"/>
          </a:solidFill>
          <a:ln w="9525" cap="flat" cmpd="sng" algn="ctr">
            <a:noFill/>
            <a:prstDash val="solid"/>
            <a:headEnd type="none" w="med" len="med"/>
            <a:tailEnd type="none" w="med" len="med"/>
          </a:ln>
          <a:effectLst/>
        </p:spPr>
        <p:txBody>
          <a:bodyPr vert="horz" wrap="square" lIns="68583" tIns="34292" rIns="68583" bIns="34292" numCol="1" rtlCol="0" anchor="ctr" anchorCtr="0" compatLnSpc="1">
            <a:prstTxWarp prst="textNoShape">
              <a:avLst/>
            </a:prstTxWarp>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defTabSz="685637" fontAlgn="base">
              <a:spcBef>
                <a:spcPct val="0"/>
              </a:spcBef>
              <a:spcAft>
                <a:spcPct val="0"/>
              </a:spcAft>
              <a:defRPr/>
            </a:pPr>
            <a:r>
              <a:rPr lang="zh-CN" altLang="en-US" sz="2000" b="1" smtClean="0">
                <a:solidFill>
                  <a:schemeClr val="bg1"/>
                </a:solidFill>
                <a:latin typeface="微软雅黑" pitchFamily="34" charset="-122"/>
                <a:ea typeface="微软雅黑" pitchFamily="34" charset="-122"/>
                <a:cs typeface="Arial Unicode MS" pitchFamily="34" charset="-122"/>
              </a:rPr>
              <a:t>工资收入及扣缴所得税、国家基本养老金、企业年金</a:t>
            </a:r>
          </a:p>
        </p:txBody>
      </p:sp>
      <p:sp>
        <p:nvSpPr>
          <p:cNvPr id="20" name="TextBox 560"/>
          <p:cNvSpPr txBox="1"/>
          <p:nvPr/>
        </p:nvSpPr>
        <p:spPr>
          <a:xfrm>
            <a:off x="1530674" y="1118917"/>
            <a:ext cx="4464496" cy="400110"/>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latin typeface="微软雅黑" pitchFamily="34" charset="-122"/>
                <a:ea typeface="微软雅黑" pitchFamily="34" charset="-122"/>
              </a:rPr>
              <a:t>（一）收集记账所需的单据和凭证</a:t>
            </a:r>
          </a:p>
        </p:txBody>
      </p:sp>
      <p:sp>
        <p:nvSpPr>
          <p:cNvPr id="21" name="矩形 20"/>
          <p:cNvSpPr/>
          <p:nvPr/>
        </p:nvSpPr>
        <p:spPr>
          <a:xfrm>
            <a:off x="5502991" y="1081778"/>
            <a:ext cx="504000" cy="5040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64" rtl="0" eaLnBrk="1" latinLnBrk="0" hangingPunct="1">
              <a:defRPr sz="1800" kern="1200">
                <a:solidFill>
                  <a:srgbClr val="FFFFFF"/>
                </a:solidFill>
                <a:latin typeface="Calibri"/>
                <a:ea typeface="+mn-ea"/>
                <a:cs typeface="+mn-cs"/>
              </a:defRPr>
            </a:lvl1pPr>
            <a:lvl2pPr marL="457132" algn="l" defTabSz="914264" rtl="0" eaLnBrk="1" latinLnBrk="0" hangingPunct="1">
              <a:defRPr sz="1800" kern="1200">
                <a:solidFill>
                  <a:srgbClr val="FFFFFF"/>
                </a:solidFill>
                <a:latin typeface="Calibri"/>
                <a:ea typeface="+mn-ea"/>
                <a:cs typeface="+mn-cs"/>
              </a:defRPr>
            </a:lvl2pPr>
            <a:lvl3pPr marL="914264" algn="l" defTabSz="914264" rtl="0" eaLnBrk="1" latinLnBrk="0" hangingPunct="1">
              <a:defRPr sz="1800" kern="1200">
                <a:solidFill>
                  <a:srgbClr val="FFFFFF"/>
                </a:solidFill>
                <a:latin typeface="Calibri"/>
                <a:ea typeface="+mn-ea"/>
                <a:cs typeface="+mn-cs"/>
              </a:defRPr>
            </a:lvl3pPr>
            <a:lvl4pPr marL="1371397" algn="l" defTabSz="914264" rtl="0" eaLnBrk="1" latinLnBrk="0" hangingPunct="1">
              <a:defRPr sz="1800" kern="1200">
                <a:solidFill>
                  <a:srgbClr val="FFFFFF"/>
                </a:solidFill>
                <a:latin typeface="Calibri"/>
                <a:ea typeface="+mn-ea"/>
                <a:cs typeface="+mn-cs"/>
              </a:defRPr>
            </a:lvl4pPr>
            <a:lvl5pPr marL="1828528" algn="l" defTabSz="914264" rtl="0" eaLnBrk="1" latinLnBrk="0" hangingPunct="1">
              <a:defRPr sz="1800" kern="1200">
                <a:solidFill>
                  <a:srgbClr val="FFFFFF"/>
                </a:solidFill>
                <a:latin typeface="Calibri"/>
                <a:ea typeface="+mn-ea"/>
                <a:cs typeface="+mn-cs"/>
              </a:defRPr>
            </a:lvl5pPr>
            <a:lvl6pPr marL="2285660" algn="l" defTabSz="914264" rtl="0" eaLnBrk="1" latinLnBrk="0" hangingPunct="1">
              <a:defRPr sz="1800" kern="1200">
                <a:solidFill>
                  <a:srgbClr val="FFFFFF"/>
                </a:solidFill>
                <a:latin typeface="Calibri"/>
                <a:ea typeface="+mn-ea"/>
                <a:cs typeface="+mn-cs"/>
              </a:defRPr>
            </a:lvl6pPr>
            <a:lvl7pPr marL="2742792" algn="l" defTabSz="914264" rtl="0" eaLnBrk="1" latinLnBrk="0" hangingPunct="1">
              <a:defRPr sz="1800" kern="1200">
                <a:solidFill>
                  <a:srgbClr val="FFFFFF"/>
                </a:solidFill>
                <a:latin typeface="Calibri"/>
                <a:ea typeface="+mn-ea"/>
                <a:cs typeface="+mn-cs"/>
              </a:defRPr>
            </a:lvl7pPr>
            <a:lvl8pPr marL="3199925" algn="l" defTabSz="914264" rtl="0" eaLnBrk="1" latinLnBrk="0" hangingPunct="1">
              <a:defRPr sz="1800" kern="1200">
                <a:solidFill>
                  <a:srgbClr val="FFFFFF"/>
                </a:solidFill>
                <a:latin typeface="Calibri"/>
                <a:ea typeface="+mn-ea"/>
                <a:cs typeface="+mn-cs"/>
              </a:defRPr>
            </a:lvl8pPr>
            <a:lvl9pPr marL="3657057" algn="l" defTabSz="914264" rtl="0" eaLnBrk="1" latinLnBrk="0" hangingPunct="1">
              <a:defRPr sz="1800" kern="1200">
                <a:solidFill>
                  <a:srgbClr val="FFFFFF"/>
                </a:solidFill>
                <a:latin typeface="Calibri"/>
                <a:ea typeface="+mn-ea"/>
                <a:cs typeface="+mn-cs"/>
              </a:defRPr>
            </a:lvl9pPr>
          </a:lstStyle>
          <a:p>
            <a:pPr algn="ctr"/>
            <a:r>
              <a:rPr lang="en-US" altLang="zh-CN" sz="3200" smtClean="0">
                <a:latin typeface="Arial Black" pitchFamily="34" charset="0"/>
              </a:rPr>
              <a:t>1</a:t>
            </a:r>
            <a:endParaRPr lang="zh-CN" altLang="en-US" sz="3200">
              <a:latin typeface="Arial Black" pitchFamily="34" charset="0"/>
            </a:endParaRPr>
          </a:p>
        </p:txBody>
      </p:sp>
      <p:sp>
        <p:nvSpPr>
          <p:cNvPr id="23" name="矩形 22"/>
          <p:cNvSpPr/>
          <p:nvPr/>
        </p:nvSpPr>
        <p:spPr>
          <a:xfrm>
            <a:off x="922316" y="1793818"/>
            <a:ext cx="9979231" cy="1253677"/>
          </a:xfrm>
          <a:prstGeom prst="rect">
            <a:avLst/>
          </a:prstGeom>
        </p:spPr>
        <p:txBody>
          <a:bodyPr wrap="squar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nSpc>
                <a:spcPct val="130000"/>
              </a:lnSpc>
            </a:pPr>
            <a:r>
              <a:rPr lang="zh-CN" altLang="en-US" sz="2000" smtClean="0">
                <a:latin typeface="微软雅黑" pitchFamily="34" charset="-122"/>
                <a:ea typeface="微软雅黑" pitchFamily="34" charset="-122"/>
              </a:rPr>
              <a:t>工资条明确列示了工资收入、扣缴的所得税、国家基本养老金和企业年金（如果有的话），可算出银行工资账户的现金净收入，如图</a:t>
            </a:r>
            <a:r>
              <a:rPr lang="en-US" altLang="zh-CN" sz="2000" smtClean="0">
                <a:latin typeface="微软雅黑" pitchFamily="34" charset="-122"/>
                <a:ea typeface="微软雅黑" pitchFamily="34" charset="-122"/>
              </a:rPr>
              <a:t>2-2</a:t>
            </a:r>
            <a:r>
              <a:rPr lang="zh-CN" altLang="en-US" sz="2000" smtClean="0">
                <a:latin typeface="微软雅黑" pitchFamily="34" charset="-122"/>
                <a:ea typeface="微软雅黑" pitchFamily="34" charset="-122"/>
              </a:rPr>
              <a:t>所示。通常在工资条中会另外注明年终奖金或劳动分红。</a:t>
            </a:r>
          </a:p>
        </p:txBody>
      </p:sp>
      <p:pic>
        <p:nvPicPr>
          <p:cNvPr id="176130" name="Picture 2"/>
          <p:cNvPicPr>
            <a:picLocks noChangeAspect="1" noChangeArrowheads="1"/>
          </p:cNvPicPr>
          <p:nvPr/>
        </p:nvPicPr>
        <p:blipFill>
          <a:blip r:embed="rId3"/>
          <a:stretch>
            <a:fillRect/>
          </a:stretch>
        </p:blipFill>
        <p:spPr bwMode="auto">
          <a:xfrm>
            <a:off x="1068779" y="3466802"/>
            <a:ext cx="3063834" cy="1989661"/>
          </a:xfrm>
          <a:prstGeom prst="rect">
            <a:avLst/>
          </a:prstGeom>
          <a:noFill/>
          <a:ln>
            <a:noFill/>
          </a:ln>
        </p:spPr>
      </p:pic>
      <p:pic>
        <p:nvPicPr>
          <p:cNvPr id="176131" name="Picture 3"/>
          <p:cNvPicPr>
            <a:picLocks noChangeAspect="1" noChangeArrowheads="1"/>
          </p:cNvPicPr>
          <p:nvPr/>
        </p:nvPicPr>
        <p:blipFill>
          <a:blip r:embed="rId4"/>
          <a:stretch>
            <a:fillRect/>
          </a:stretch>
        </p:blipFill>
        <p:spPr bwMode="auto">
          <a:xfrm>
            <a:off x="4519016" y="3538847"/>
            <a:ext cx="4271463" cy="1983179"/>
          </a:xfrm>
          <a:prstGeom prst="rect">
            <a:avLst/>
          </a:prstGeom>
          <a:noFill/>
          <a:ln>
            <a:noFill/>
          </a:ln>
        </p:spPr>
      </p:pic>
      <p:pic>
        <p:nvPicPr>
          <p:cNvPr id="176132" name="Picture 4"/>
          <p:cNvPicPr>
            <a:picLocks noChangeAspect="1" noChangeArrowheads="1"/>
          </p:cNvPicPr>
          <p:nvPr/>
        </p:nvPicPr>
        <p:blipFill>
          <a:blip r:embed="rId5"/>
          <a:stretch>
            <a:fillRect/>
          </a:stretch>
        </p:blipFill>
        <p:spPr bwMode="auto">
          <a:xfrm>
            <a:off x="9167751" y="3526970"/>
            <a:ext cx="2132920" cy="1959429"/>
          </a:xfrm>
          <a:prstGeom prst="rect">
            <a:avLst/>
          </a:prstGeom>
          <a:noFill/>
          <a:ln>
            <a:noFill/>
          </a:ln>
        </p:spPr>
      </p:pic>
      <p:sp>
        <p:nvSpPr>
          <p:cNvPr id="24" name="矩形 23"/>
          <p:cNvSpPr/>
          <p:nvPr/>
        </p:nvSpPr>
        <p:spPr>
          <a:xfrm>
            <a:off x="3487839" y="5904407"/>
            <a:ext cx="5224507" cy="369332"/>
          </a:xfrm>
          <a:prstGeom prst="rect">
            <a:avLst/>
          </a:prstGeom>
        </p:spPr>
        <p:txBody>
          <a:bodyPr wrap="none">
            <a:spAutoFit/>
          </a:bodyPr>
          <a:lstStyle>
            <a:defPPr>
              <a:defRPr lang="zh-CN"/>
            </a:defPPr>
            <a:lvl1pPr marL="0" algn="l" defTabSz="914264" rtl="0" eaLnBrk="1" latinLnBrk="0" hangingPunct="1">
              <a:defRPr sz="1800" kern="1200">
                <a:solidFill>
                  <a:schemeClr val="tx1"/>
                </a:solidFill>
                <a:latin typeface="+mn-lt"/>
                <a:ea typeface="+mn-ea"/>
                <a:cs typeface="+mn-cs"/>
              </a:defRPr>
            </a:lvl1pPr>
            <a:lvl2pPr marL="457132" algn="l" defTabSz="914264" rtl="0" eaLnBrk="1" latinLnBrk="0" hangingPunct="1">
              <a:defRPr sz="1800" kern="1200">
                <a:solidFill>
                  <a:schemeClr val="tx1"/>
                </a:solidFill>
                <a:latin typeface="+mn-lt"/>
                <a:ea typeface="+mn-ea"/>
                <a:cs typeface="+mn-cs"/>
              </a:defRPr>
            </a:lvl2pPr>
            <a:lvl3pPr marL="914264" algn="l" defTabSz="914264" rtl="0" eaLnBrk="1" latinLnBrk="0" hangingPunct="1">
              <a:defRPr sz="1800" kern="1200">
                <a:solidFill>
                  <a:schemeClr val="tx1"/>
                </a:solidFill>
                <a:latin typeface="+mn-lt"/>
                <a:ea typeface="+mn-ea"/>
                <a:cs typeface="+mn-cs"/>
              </a:defRPr>
            </a:lvl3pPr>
            <a:lvl4pPr marL="1371397" algn="l" defTabSz="914264" rtl="0" eaLnBrk="1" latinLnBrk="0" hangingPunct="1">
              <a:defRPr sz="1800" kern="1200">
                <a:solidFill>
                  <a:schemeClr val="tx1"/>
                </a:solidFill>
                <a:latin typeface="+mn-lt"/>
                <a:ea typeface="+mn-ea"/>
                <a:cs typeface="+mn-cs"/>
              </a:defRPr>
            </a:lvl4pPr>
            <a:lvl5pPr marL="1828528" algn="l" defTabSz="914264" rtl="0" eaLnBrk="1" latinLnBrk="0" hangingPunct="1">
              <a:defRPr sz="1800" kern="1200">
                <a:solidFill>
                  <a:schemeClr val="tx1"/>
                </a:solidFill>
                <a:latin typeface="+mn-lt"/>
                <a:ea typeface="+mn-ea"/>
                <a:cs typeface="+mn-cs"/>
              </a:defRPr>
            </a:lvl5pPr>
            <a:lvl6pPr marL="2285660" algn="l" defTabSz="914264" rtl="0" eaLnBrk="1" latinLnBrk="0" hangingPunct="1">
              <a:defRPr sz="1800" kern="1200">
                <a:solidFill>
                  <a:schemeClr val="tx1"/>
                </a:solidFill>
                <a:latin typeface="+mn-lt"/>
                <a:ea typeface="+mn-ea"/>
                <a:cs typeface="+mn-cs"/>
              </a:defRPr>
            </a:lvl6pPr>
            <a:lvl7pPr marL="2742792" algn="l" defTabSz="914264" rtl="0" eaLnBrk="1" latinLnBrk="0" hangingPunct="1">
              <a:defRPr sz="1800" kern="1200">
                <a:solidFill>
                  <a:schemeClr val="tx1"/>
                </a:solidFill>
                <a:latin typeface="+mn-lt"/>
                <a:ea typeface="+mn-ea"/>
                <a:cs typeface="+mn-cs"/>
              </a:defRPr>
            </a:lvl7pPr>
            <a:lvl8pPr marL="3199925" algn="l" defTabSz="914264" rtl="0" eaLnBrk="1" latinLnBrk="0" hangingPunct="1">
              <a:defRPr sz="1800" kern="1200">
                <a:solidFill>
                  <a:schemeClr val="tx1"/>
                </a:solidFill>
                <a:latin typeface="+mn-lt"/>
                <a:ea typeface="+mn-ea"/>
                <a:cs typeface="+mn-cs"/>
              </a:defRPr>
            </a:lvl8pPr>
            <a:lvl9pPr marL="3657057" algn="l" defTabSz="914264" rtl="0" eaLnBrk="1" latinLnBrk="0" hangingPunct="1">
              <a:defRPr sz="1800" kern="1200">
                <a:solidFill>
                  <a:schemeClr val="tx1"/>
                </a:solidFill>
                <a:latin typeface="+mn-lt"/>
                <a:ea typeface="+mn-ea"/>
                <a:cs typeface="+mn-cs"/>
              </a:defRPr>
            </a:lvl9pPr>
          </a:lstStyle>
          <a:p>
            <a:pPr algn="ctr">
              <a:spcBef>
                <a:spcPts val="600"/>
              </a:spcBef>
              <a:spcAft>
                <a:spcPts val="600"/>
              </a:spcAft>
            </a:pPr>
            <a:r>
              <a:rPr lang="zh-CN" altLang="zh-CN" b="1" kern="100" smtClean="0">
                <a:solidFill>
                  <a:srgbClr val="00A0E9"/>
                </a:solidFill>
                <a:latin typeface="Times New Roman"/>
              </a:rPr>
              <a:t>图</a:t>
            </a:r>
            <a:r>
              <a:rPr lang="en-US" altLang="zh-CN" b="1" kern="100" smtClean="0">
                <a:solidFill>
                  <a:srgbClr val="00A0E9"/>
                </a:solidFill>
                <a:latin typeface="Times New Roman"/>
              </a:rPr>
              <a:t>2-2  </a:t>
            </a:r>
            <a:r>
              <a:rPr lang="zh-CN" altLang="zh-CN" b="1" kern="100" smtClean="0">
                <a:solidFill>
                  <a:srgbClr val="00A0E9"/>
                </a:solidFill>
                <a:latin typeface="Times New Roman"/>
              </a:rPr>
              <a:t>工资条、个人所得税明细、养老保险等单据</a:t>
            </a:r>
            <a:endParaRPr lang="zh-CN" altLang="zh-CN" b="1" kern="100">
              <a:solidFill>
                <a:srgbClr val="00A0E9"/>
              </a:solidFill>
              <a:latin typeface="Times New Roman"/>
            </a:endParaRPr>
          </a:p>
        </p:txBody>
      </p:sp>
    </p:spTree>
    <p:extLst>
      <p:ext uri="{BB962C8B-B14F-4D97-AF65-F5344CB8AC3E}">
        <p14:creationId xmlns:p14="http://schemas.microsoft.com/office/powerpoint/2010/main" val="1365866614"/>
      </p:ext>
    </p:extLst>
  </p:cSld>
  <p:clrMapOvr>
    <a:masterClrMapping/>
  </p:clrMapOvr>
  <p:transition spd="slow">
    <p:random/>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https://d.book118.com/838070107035006035</a:t>
            </a:r>
          </a:p>
        </p:txBody>
      </p:sp>
    </p:spTree>
  </p:cSld>
  <p:clrMapOvr>
    <a:masterClrMapping/>
  </p:clrMapOvr>
  <p:transition/>
  <p:timing/>
</p:sld>
</file>

<file path=ppt/tags/tag1.xml><?xml version="1.0" encoding="utf-8"?>
<p:tagLst xmlns:p="http://schemas.openxmlformats.org/presentationml/2006/main">
  <p:tag name="ID" val="553512"/>
  <p:tag name="MH" val="20160830110146"/>
  <p:tag name="MH_LIBRARY" val="CONTENTS"/>
  <p:tag name="MH_TYPE" val="OTHERS"/>
</p:tagLst>
</file>

<file path=ppt/tags/tag2.xml><?xml version="1.0" encoding="utf-8"?>
<p:tagLst xmlns:p="http://schemas.openxmlformats.org/presentationml/2006/main">
  <p:tag name="ID" val="553512"/>
  <p:tag name="MH" val="20160830110146"/>
  <p:tag name="MH_LIBRARY" val="CONTENTS"/>
  <p:tag name="MH_TYPE" val="OTHERS"/>
</p:tagLst>
</file>

<file path=ppt/tags/tag3.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77704"/>
  <p:tag name="KSO_WM_UNIT_FILL_FORE_SCHEMECOLOR_INDEX" val="5"/>
  <p:tag name="KSO_WM_UNIT_FILL_TYPE" val="1"/>
  <p:tag name="KSO_WM_UNIT_ID" val="diagram20177704_1*r_i*1_1"/>
  <p:tag name="KSO_WM_UNIT_INDEX" val="1_1"/>
  <p:tag name="KSO_WM_UNIT_LAYERLEVEL" val="1_1"/>
  <p:tag name="KSO_WM_UNIT_TEXT_FILL_FORE_SCHEMECOLOR_INDEX" val="13"/>
  <p:tag name="KSO_WM_UNIT_TEXT_FILL_TYPE" val="1"/>
  <p:tag name="KSO_WM_UNIT_TYPE" val="r_i"/>
</p:tagLst>
</file>

<file path=ppt/tags/tag4.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77704"/>
  <p:tag name="KSO_WM_UNIT_FILL_FORE_SCHEMECOLOR_INDEX" val="6"/>
  <p:tag name="KSO_WM_UNIT_FILL_TYPE" val="1"/>
  <p:tag name="KSO_WM_UNIT_ID" val="diagram20177704_1*r_i*1_2"/>
  <p:tag name="KSO_WM_UNIT_INDEX" val="1_2"/>
  <p:tag name="KSO_WM_UNIT_LAYERLEVEL" val="1_1"/>
  <p:tag name="KSO_WM_UNIT_TEXT_FILL_FORE_SCHEMECOLOR_INDEX" val="13"/>
  <p:tag name="KSO_WM_UNIT_TEXT_FILL_TYPE" val="1"/>
  <p:tag name="KSO_WM_UNIT_TYPE" val="r_i"/>
</p:tagLst>
</file>

<file path=ppt/tags/tag5.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77704"/>
  <p:tag name="KSO_WM_UNIT_ID" val="diagram20177704_1*r_i*1_14"/>
  <p:tag name="KSO_WM_UNIT_INDEX" val="1_14"/>
  <p:tag name="KSO_WM_UNIT_LAYERLEVEL" val="1_1"/>
  <p:tag name="KSO_WM_UNIT_TYPE" val="r_i"/>
</p:tagLst>
</file>

<file path=ppt/tags/tag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31"/>
  <p:tag name="KSO_WM_UNIT_CLEAR" val="1"/>
  <p:tag name="KSO_WM_UNIT_ID" val="diagram160131_4*m_i*1_1"/>
  <p:tag name="KSO_WM_UNIT_INDEX" val="1_1"/>
  <p:tag name="KSO_WM_UNIT_LAYERLEVEL" val="1_1"/>
  <p:tag name="KSO_WM_UNIT_TYPE" val="m_i"/>
</p:tagLst>
</file>

<file path=ppt/tags/tag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31"/>
  <p:tag name="KSO_WM_UNIT_CLEAR" val="1"/>
  <p:tag name="KSO_WM_UNIT_ID" val="diagram160131_4*m_i*1_2"/>
  <p:tag name="KSO_WM_UNIT_INDEX" val="1_2"/>
  <p:tag name="KSO_WM_UNIT_LAYERLEVEL" val="1_1"/>
  <p:tag name="KSO_WM_UNIT_TYPE" val="m_i"/>
</p:tagLst>
</file>

<file path=ppt/tags/tag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31"/>
  <p:tag name="KSO_WM_UNIT_CLEAR" val="1"/>
  <p:tag name="KSO_WM_UNIT_FILL_FORE_SCHEMECOLOR_INDEX" val="6"/>
  <p:tag name="KSO_WM_UNIT_FILL_TYPE" val="1"/>
  <p:tag name="KSO_WM_UNIT_ID" val="diagram160131_4*m_i*1_3"/>
  <p:tag name="KSO_WM_UNIT_INDEX" val="1_3"/>
  <p:tag name="KSO_WM_UNIT_LAYERLEVEL" val="1_1"/>
  <p:tag name="KSO_WM_UNIT_TYPE" val="m_i"/>
</p:tagLst>
</file>

<file path=ppt/tags/tag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31"/>
  <p:tag name="KSO_WM_UNIT_CLEAR" val="1"/>
  <p:tag name="KSO_WM_UNIT_ID" val="diagram160131_4*m_i*1_6"/>
  <p:tag name="KSO_WM_UNIT_INDEX" val="1_6"/>
  <p:tag name="KSO_WM_UNIT_LAYERLEVEL" val="1_1"/>
  <p:tag name="KSO_WM_UNIT_TYPE" val="m_i"/>
</p:tagLst>
</file>

<file path=ppt/tags/tag1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160131"/>
  <p:tag name="KSO_WM_UNIT_CLEAR" val="1"/>
  <p:tag name="KSO_WM_UNIT_FILL_FORE_SCHEMECOLOR_INDEX" val="5"/>
  <p:tag name="KSO_WM_UNIT_FILL_TYPE" val="1"/>
  <p:tag name="KSO_WM_UNIT_ID" val="diagram160131_4*m_i*1_7"/>
  <p:tag name="KSO_WM_UNIT_INDEX" val="1_7"/>
  <p:tag name="KSO_WM_UNIT_LAYERLEVEL" val="1_1"/>
  <p:tag name="KSO_WM_UNIT_TYPE" val="m_i"/>
</p:tagLst>
</file>

<file path=ppt/tags/tag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239</Paragraphs>
  <Slides>32</Slides>
  <Notes>31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32</vt:i4>
      </vt:variant>
    </vt:vector>
  </HeadingPairs>
  <TitlesOfParts>
    <vt:vector baseType="lpstr" size="46">
      <vt:lpstr>Arial</vt:lpstr>
      <vt:lpstr>Calibri</vt:lpstr>
      <vt:lpstr>Calibri Light</vt:lpstr>
      <vt:lpstr>宋体</vt:lpstr>
      <vt:lpstr>微软雅黑</vt:lpstr>
      <vt:lpstr>Aharoni</vt:lpstr>
      <vt:lpstr>造字工房形黑（非商用）细体</vt:lpstr>
      <vt:lpstr>Stencil</vt:lpstr>
      <vt:lpstr>Times New Roman</vt:lpstr>
      <vt:lpstr>Arial Unicode MS</vt:lpstr>
      <vt:lpstr>Arial Black</vt:lpstr>
      <vt:lpstr>黑体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2024-09-13T23:57:13.409</cp:lastPrinted>
  <dcterms:created xsi:type="dcterms:W3CDTF">2024-09-13T15:57:13Z</dcterms:created>
  <dcterms:modified xsi:type="dcterms:W3CDTF">2024-09-13T15:57:16Z</dcterms:modified>
</cp:coreProperties>
</file>