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84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70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0F2DE-D06B-4BF3-B165-AE5EB1184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75C6E-572D-45B8-95CD-84DD69ED4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EF660-CB4F-47B6-AB7F-F7EF3F0BF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72A231-2724-4D8B-96EE-A5137A3FC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B2DB23-C86E-4818-8100-502BF62DD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B01C63-9D38-42A7-8E7D-613C59A06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261880-28A2-43F7-A0F5-020505F8A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57F683-AEDF-4962-B625-778042D58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01B3A3-680D-4CBE-86BE-140D4212F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6D8F4-4C72-472F-8477-8BE7BEA49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8B327-D46A-433A-93F3-5B8DF7624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830" r:id="rId2"/>
    <p:sldLayoutId id="2147488831" r:id="rId3"/>
    <p:sldLayoutId id="2147488832" r:id="rId4"/>
    <p:sldLayoutId id="2147488833" r:id="rId5"/>
    <p:sldLayoutId id="2147488834" r:id="rId6"/>
    <p:sldLayoutId id="2147488835" r:id="rId7"/>
    <p:sldLayoutId id="2147488836" r:id="rId8"/>
    <p:sldLayoutId id="2147488837" r:id="rId9"/>
    <p:sldLayoutId id="2147488838" r:id="rId10"/>
    <p:sldLayoutId id="2147488839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tags" Target="../tags/tag111.xml" /><Relationship Id="rId15" Type="http://schemas.openxmlformats.org/officeDocument/2006/relationships/tags" Target="../tags/tag112.xml" /><Relationship Id="rId16" Type="http://schemas.openxmlformats.org/officeDocument/2006/relationships/tags" Target="../tags/tag113.xml" /><Relationship Id="rId17" Type="http://schemas.openxmlformats.org/officeDocument/2006/relationships/tags" Target="../tags/tag114.xml" /><Relationship Id="rId18" Type="http://schemas.openxmlformats.org/officeDocument/2006/relationships/tags" Target="../tags/tag115.xml" /><Relationship Id="rId19" Type="http://schemas.openxmlformats.org/officeDocument/2006/relationships/tags" Target="../tags/tag116.xml" /><Relationship Id="rId2" Type="http://schemas.openxmlformats.org/officeDocument/2006/relationships/tags" Target="../tags/tag99.xml" /><Relationship Id="rId20" Type="http://schemas.openxmlformats.org/officeDocument/2006/relationships/tags" Target="../tags/tag117.xml" /><Relationship Id="rId21" Type="http://schemas.openxmlformats.org/officeDocument/2006/relationships/tags" Target="../tags/tag118.xml" /><Relationship Id="rId22" Type="http://schemas.openxmlformats.org/officeDocument/2006/relationships/tags" Target="../tags/tag119.xml" /><Relationship Id="rId23" Type="http://schemas.openxmlformats.org/officeDocument/2006/relationships/tags" Target="../tags/tag120.xml" /><Relationship Id="rId24" Type="http://schemas.openxmlformats.org/officeDocument/2006/relationships/tags" Target="../tags/tag121.xml" /><Relationship Id="rId25" Type="http://schemas.openxmlformats.org/officeDocument/2006/relationships/tags" Target="../tags/tag122.xml" /><Relationship Id="rId26" Type="http://schemas.openxmlformats.org/officeDocument/2006/relationships/tags" Target="../tags/tag123.xml" /><Relationship Id="rId27" Type="http://schemas.openxmlformats.org/officeDocument/2006/relationships/tags" Target="../tags/tag124.xml" /><Relationship Id="rId28" Type="http://schemas.openxmlformats.org/officeDocument/2006/relationships/tags" Target="../tags/tag125.xml" /><Relationship Id="rId29" Type="http://schemas.openxmlformats.org/officeDocument/2006/relationships/tags" Target="../tags/tag126.xml" /><Relationship Id="rId3" Type="http://schemas.openxmlformats.org/officeDocument/2006/relationships/tags" Target="../tags/tag100.xml" /><Relationship Id="rId30" Type="http://schemas.openxmlformats.org/officeDocument/2006/relationships/tags" Target="../tags/tag127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18" Type="http://schemas.openxmlformats.org/officeDocument/2006/relationships/tags" Target="../tags/tag211.xml" /><Relationship Id="rId19" Type="http://schemas.openxmlformats.org/officeDocument/2006/relationships/tags" Target="../tags/tag212.xml" /><Relationship Id="rId2" Type="http://schemas.openxmlformats.org/officeDocument/2006/relationships/tags" Target="../tags/tag195.xml" /><Relationship Id="rId20" Type="http://schemas.openxmlformats.org/officeDocument/2006/relationships/tags" Target="../tags/tag213.xml" /><Relationship Id="rId21" Type="http://schemas.openxmlformats.org/officeDocument/2006/relationships/tags" Target="../tags/tag214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14" Type="http://schemas.openxmlformats.org/officeDocument/2006/relationships/tags" Target="../tags/tag227.xml" /><Relationship Id="rId15" Type="http://schemas.openxmlformats.org/officeDocument/2006/relationships/tags" Target="../tags/tag228.xml" /><Relationship Id="rId16" Type="http://schemas.openxmlformats.org/officeDocument/2006/relationships/tags" Target="../tags/tag229.xml" /><Relationship Id="rId17" Type="http://schemas.openxmlformats.org/officeDocument/2006/relationships/tags" Target="../tags/tag230.xml" /><Relationship Id="rId18" Type="http://schemas.openxmlformats.org/officeDocument/2006/relationships/tags" Target="../tags/tag231.xml" /><Relationship Id="rId19" Type="http://schemas.openxmlformats.org/officeDocument/2006/relationships/tags" Target="../tags/tag232.xml" /><Relationship Id="rId2" Type="http://schemas.openxmlformats.org/officeDocument/2006/relationships/tags" Target="../tags/tag215.xml" /><Relationship Id="rId20" Type="http://schemas.openxmlformats.org/officeDocument/2006/relationships/tags" Target="../tags/tag233.xml" /><Relationship Id="rId21" Type="http://schemas.openxmlformats.org/officeDocument/2006/relationships/tags" Target="../tags/tag234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14" Type="http://schemas.openxmlformats.org/officeDocument/2006/relationships/tags" Target="../tags/tag250.xml" /><Relationship Id="rId15" Type="http://schemas.openxmlformats.org/officeDocument/2006/relationships/tags" Target="../tags/tag251.xml" /><Relationship Id="rId16" Type="http://schemas.openxmlformats.org/officeDocument/2006/relationships/tags" Target="../tags/tag252.xml" /><Relationship Id="rId17" Type="http://schemas.openxmlformats.org/officeDocument/2006/relationships/tags" Target="../tags/tag253.xml" /><Relationship Id="rId18" Type="http://schemas.openxmlformats.org/officeDocument/2006/relationships/tags" Target="../tags/tag254.xml" /><Relationship Id="rId19" Type="http://schemas.openxmlformats.org/officeDocument/2006/relationships/tags" Target="../tags/tag255.xml" /><Relationship Id="rId2" Type="http://schemas.openxmlformats.org/officeDocument/2006/relationships/tags" Target="../tags/tag238.xml" /><Relationship Id="rId20" Type="http://schemas.openxmlformats.org/officeDocument/2006/relationships/tags" Target="../tags/tag256.xml" /><Relationship Id="rId21" Type="http://schemas.openxmlformats.org/officeDocument/2006/relationships/tags" Target="../tags/tag257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6.xml" /><Relationship Id="rId11" Type="http://schemas.openxmlformats.org/officeDocument/2006/relationships/tags" Target="../tags/tag267.xml" /><Relationship Id="rId12" Type="http://schemas.openxmlformats.org/officeDocument/2006/relationships/tags" Target="../tags/tag268.xml" /><Relationship Id="rId13" Type="http://schemas.openxmlformats.org/officeDocument/2006/relationships/tags" Target="../tags/tag269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Relationship Id="rId8" Type="http://schemas.openxmlformats.org/officeDocument/2006/relationships/tags" Target="../tags/tag264.xml" /><Relationship Id="rId9" Type="http://schemas.openxmlformats.org/officeDocument/2006/relationships/tags" Target="../tags/tag26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7100114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2023年外贸单证主管年终安全工作总结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安全工作概况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安全培训与宣传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安全风险防范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安全事故处理与预防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安全检查与整改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安全工作概况</a:t>
            </a:r>
            <a:endParaRPr lang="zh-CN" altLang="en-US"/>
          </a:p>
        </p:txBody>
      </p:sp>
      <p:sp>
        <p:nvSpPr>
          <p:cNvPr id="10489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安全工作目标</a:t>
            </a:r>
            <a:endParaRPr lang="zh-CN" altLang="en-US"/>
          </a:p>
        </p:txBody>
      </p:sp>
      <p:sp>
        <p:nvSpPr>
          <p:cNvPr id="1048946" name="椭圆 262"/>
          <p:cNvSpPr/>
          <p:nvPr>
            <p:custDataLst>
              <p:tags r:id="rId2"/>
            </p:custDataLst>
          </p:nvPr>
        </p:nvSpPr>
        <p:spPr>
          <a:xfrm>
            <a:off x="2687367" y="4101549"/>
            <a:ext cx="6813746" cy="178263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8" name="椭圆 263"/>
          <p:cNvSpPr/>
          <p:nvPr>
            <p:custDataLst>
              <p:tags r:id="rId3"/>
            </p:custDataLst>
          </p:nvPr>
        </p:nvSpPr>
        <p:spPr>
          <a:xfrm>
            <a:off x="3476649" y="4175998"/>
            <a:ext cx="5166079" cy="1530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0" name="椭圆 264"/>
          <p:cNvSpPr/>
          <p:nvPr>
            <p:custDataLst>
              <p:tags r:id="rId4"/>
            </p:custDataLst>
          </p:nvPr>
        </p:nvSpPr>
        <p:spPr>
          <a:xfrm>
            <a:off x="4215693" y="4395109"/>
            <a:ext cx="3687157" cy="109261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2" name="椭圆 265"/>
          <p:cNvSpPr/>
          <p:nvPr>
            <p:custDataLst>
              <p:tags r:id="rId5"/>
            </p:custDataLst>
          </p:nvPr>
        </p:nvSpPr>
        <p:spPr>
          <a:xfrm>
            <a:off x="4840340" y="4580324"/>
            <a:ext cx="2437632" cy="72234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4" name="椭圆 266"/>
          <p:cNvSpPr/>
          <p:nvPr>
            <p:custDataLst>
              <p:tags r:id="rId6"/>
            </p:custDataLst>
          </p:nvPr>
        </p:nvSpPr>
        <p:spPr>
          <a:xfrm>
            <a:off x="5480724" y="4769776"/>
            <a:ext cx="1402138" cy="415495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109245" y="4700774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6" name="椭圆 268"/>
          <p:cNvSpPr/>
          <p:nvPr>
            <p:custDataLst>
              <p:tags r:id="rId8"/>
            </p:custDataLst>
          </p:nvPr>
        </p:nvSpPr>
        <p:spPr>
          <a:xfrm flipV="1">
            <a:off x="3024507" y="4528270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8" name="椭圆 269"/>
          <p:cNvSpPr/>
          <p:nvPr>
            <p:custDataLst>
              <p:tags r:id="rId9"/>
            </p:custDataLst>
          </p:nvPr>
        </p:nvSpPr>
        <p:spPr>
          <a:xfrm flipV="1">
            <a:off x="3063244" y="4567613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0" name="椭圆 270"/>
          <p:cNvSpPr/>
          <p:nvPr>
            <p:custDataLst>
              <p:tags r:id="rId10"/>
            </p:custDataLst>
          </p:nvPr>
        </p:nvSpPr>
        <p:spPr>
          <a:xfrm flipV="1">
            <a:off x="7663356" y="3774094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12384" y="3880623"/>
            <a:ext cx="0" cy="178263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2" name="椭圆 272"/>
          <p:cNvSpPr/>
          <p:nvPr>
            <p:custDataLst>
              <p:tags r:id="rId12"/>
            </p:custDataLst>
          </p:nvPr>
        </p:nvSpPr>
        <p:spPr>
          <a:xfrm flipV="1">
            <a:off x="4165455" y="3657881"/>
            <a:ext cx="358997" cy="35898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344012" y="4046469"/>
            <a:ext cx="0" cy="9419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55657" y="3757146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4" name="椭圆 275"/>
          <p:cNvSpPr/>
          <p:nvPr>
            <p:custDataLst>
              <p:tags r:id="rId15"/>
            </p:custDataLst>
          </p:nvPr>
        </p:nvSpPr>
        <p:spPr>
          <a:xfrm flipV="1">
            <a:off x="6970918" y="3584642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6" name="椭圆 276"/>
          <p:cNvSpPr/>
          <p:nvPr>
            <p:custDataLst>
              <p:tags r:id="rId16"/>
            </p:custDataLst>
          </p:nvPr>
        </p:nvSpPr>
        <p:spPr>
          <a:xfrm flipV="1">
            <a:off x="7009656" y="3623985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8" name="椭圆 277"/>
          <p:cNvSpPr/>
          <p:nvPr>
            <p:custDataLst>
              <p:tags r:id="rId17"/>
            </p:custDataLst>
          </p:nvPr>
        </p:nvSpPr>
        <p:spPr>
          <a:xfrm flipV="1">
            <a:off x="3932423" y="4381793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81451" y="4488322"/>
            <a:ext cx="0" cy="10307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0" name="椭圆 279"/>
          <p:cNvSpPr/>
          <p:nvPr>
            <p:custDataLst>
              <p:tags r:id="rId19"/>
            </p:custDataLst>
          </p:nvPr>
        </p:nvSpPr>
        <p:spPr>
          <a:xfrm flipV="1">
            <a:off x="8350952" y="4600298"/>
            <a:ext cx="244537" cy="24452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472007" y="4871463"/>
            <a:ext cx="0" cy="3824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2" name="椭圆 281"/>
          <p:cNvSpPr/>
          <p:nvPr>
            <p:custDataLst>
              <p:tags r:id="rId21"/>
            </p:custDataLst>
          </p:nvPr>
        </p:nvSpPr>
        <p:spPr>
          <a:xfrm flipV="1">
            <a:off x="5035240" y="4889016"/>
            <a:ext cx="302904" cy="30289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84138" y="5240077"/>
            <a:ext cx="0" cy="6691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4" name="图形 15"/>
          <p:cNvSpPr/>
          <p:nvPr>
            <p:custDataLst>
              <p:tags r:id="rId23"/>
            </p:custDataLst>
          </p:nvPr>
        </p:nvSpPr>
        <p:spPr>
          <a:xfrm>
            <a:off x="5097583" y="4953780"/>
            <a:ext cx="173201" cy="16876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6" name="图形 19"/>
          <p:cNvSpPr/>
          <p:nvPr>
            <p:custDataLst>
              <p:tags r:id="rId24"/>
            </p:custDataLst>
          </p:nvPr>
        </p:nvSpPr>
        <p:spPr>
          <a:xfrm>
            <a:off x="8413901" y="4668695"/>
            <a:ext cx="118617" cy="10681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8" name="图形 27"/>
          <p:cNvSpPr/>
          <p:nvPr>
            <p:custDataLst>
              <p:tags r:id="rId25"/>
            </p:custDataLst>
          </p:nvPr>
        </p:nvSpPr>
        <p:spPr>
          <a:xfrm>
            <a:off x="4261089" y="3772883"/>
            <a:ext cx="167743" cy="12901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0" name="任意多边形: 形状 286"/>
          <p:cNvSpPr/>
          <p:nvPr>
            <p:custDataLst>
              <p:tags r:id="rId26"/>
            </p:custDataLst>
          </p:nvPr>
        </p:nvSpPr>
        <p:spPr>
          <a:xfrm>
            <a:off x="5472250" y="3725672"/>
            <a:ext cx="1243945" cy="124395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2" name="正文"/>
          <p:cNvSpPr txBox="1"/>
          <p:nvPr>
            <p:custDataLst>
              <p:tags r:id="rId27"/>
            </p:custDataLst>
          </p:nvPr>
        </p:nvSpPr>
        <p:spPr>
          <a:xfrm>
            <a:off x="1014984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确保单证工作的安全性和准确性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正文"/>
          <p:cNvSpPr txBox="1"/>
          <p:nvPr>
            <p:custDataLst>
              <p:tags r:id="rId28"/>
            </p:custDataLst>
          </p:nvPr>
        </p:nvSpPr>
        <p:spPr>
          <a:xfrm>
            <a:off x="9175340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建立完善的安全管理制度和流程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正文"/>
          <p:cNvSpPr txBox="1"/>
          <p:nvPr>
            <p:custDataLst>
              <p:tags r:id="rId29"/>
            </p:custDataLst>
          </p:nvPr>
        </p:nvSpPr>
        <p:spPr>
          <a:xfrm>
            <a:off x="6993314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提高员工的安全意识和操作技能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正文"/>
          <p:cNvSpPr txBox="1"/>
          <p:nvPr>
            <p:custDataLst>
              <p:tags r:id="rId30"/>
            </p:custDataLst>
          </p:nvPr>
        </p:nvSpPr>
        <p:spPr>
          <a:xfrm>
            <a:off x="3197011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降低单证工作中的风险和错误率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安全工作策略</a:t>
            </a:r>
            <a:endParaRPr lang="zh-CN" altLang="en-US"/>
          </a:p>
        </p:txBody>
      </p:sp>
      <p:sp>
        <p:nvSpPr>
          <p:cNvPr id="1049026" name="五边形 30"/>
          <p:cNvSpPr/>
          <p:nvPr>
            <p:custDataLst>
              <p:tags r:id="rId2"/>
            </p:custDataLst>
          </p:nvPr>
        </p:nvSpPr>
        <p:spPr>
          <a:xfrm>
            <a:off x="1014984" y="3333723"/>
            <a:ext cx="2692576" cy="1094496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8" name="燕尾形 36"/>
          <p:cNvSpPr/>
          <p:nvPr>
            <p:custDataLst>
              <p:tags r:id="rId3"/>
            </p:custDataLst>
          </p:nvPr>
        </p:nvSpPr>
        <p:spPr>
          <a:xfrm>
            <a:off x="3434139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0" name="燕尾形 37"/>
          <p:cNvSpPr/>
          <p:nvPr>
            <p:custDataLst>
              <p:tags r:id="rId4"/>
            </p:custDataLst>
          </p:nvPr>
        </p:nvSpPr>
        <p:spPr>
          <a:xfrm>
            <a:off x="8272450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2" name="燕尾形 38"/>
          <p:cNvSpPr/>
          <p:nvPr>
            <p:custDataLst>
              <p:tags r:id="rId5"/>
            </p:custDataLst>
          </p:nvPr>
        </p:nvSpPr>
        <p:spPr>
          <a:xfrm>
            <a:off x="5853295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4" name="文本框 3"/>
          <p:cNvSpPr txBox="1"/>
          <p:nvPr>
            <p:custDataLst>
              <p:tags r:id="rId6"/>
            </p:custDataLst>
          </p:nvPr>
        </p:nvSpPr>
        <p:spPr>
          <a:xfrm>
            <a:off x="3377823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定期进行安全培训，提高员工安全意识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6" name="文本框 6"/>
          <p:cNvSpPr txBox="1"/>
          <p:nvPr>
            <p:custDataLst>
              <p:tags r:id="rId7"/>
            </p:custDataLst>
          </p:nvPr>
        </p:nvSpPr>
        <p:spPr>
          <a:xfrm>
            <a:off x="1014984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制定安全规章制度，确保员工遵守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8" name="文本框 7"/>
          <p:cNvSpPr txBox="1"/>
          <p:nvPr>
            <p:custDataLst>
              <p:tags r:id="rId8"/>
            </p:custDataLst>
          </p:nvPr>
        </p:nvSpPr>
        <p:spPr>
          <a:xfrm>
            <a:off x="5851663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建立安全检查机制，定期对设施进行检查和维护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0" name="文本框 8"/>
          <p:cNvSpPr txBox="1"/>
          <p:nvPr>
            <p:custDataLst>
              <p:tags r:id="rId9"/>
            </p:custDataLst>
          </p:nvPr>
        </p:nvSpPr>
        <p:spPr>
          <a:xfrm>
            <a:off x="8270002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与供应商建立安全合作，确保货源安全可靠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安全工作成果</a:t>
            </a:r>
            <a:endParaRPr lang="zh-CN" altLang="en-US"/>
          </a:p>
        </p:txBody>
      </p:sp>
      <p:sp>
        <p:nvSpPr>
          <p:cNvPr id="1049078" name="对角圆角矩形 15"/>
          <p:cNvSpPr/>
          <p:nvPr>
            <p:custDataLst>
              <p:tags r:id="rId2"/>
            </p:custDataLst>
          </p:nvPr>
        </p:nvSpPr>
        <p:spPr>
          <a:xfrm>
            <a:off x="2052404" y="4152861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对角圆角矩形 16"/>
          <p:cNvSpPr/>
          <p:nvPr>
            <p:custDataLst>
              <p:tags r:id="rId3"/>
            </p:custDataLst>
          </p:nvPr>
        </p:nvSpPr>
        <p:spPr>
          <a:xfrm>
            <a:off x="2052404" y="4029118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直角三角形 17"/>
          <p:cNvSpPr/>
          <p:nvPr>
            <p:custDataLst>
              <p:tags r:id="rId4"/>
            </p:custDataLst>
          </p:nvPr>
        </p:nvSpPr>
        <p:spPr>
          <a:xfrm>
            <a:off x="2544537" y="4029686"/>
            <a:ext cx="74131" cy="12355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文本框 27"/>
          <p:cNvSpPr txBox="1"/>
          <p:nvPr>
            <p:custDataLst>
              <p:tags r:id="rId5"/>
            </p:custDataLst>
          </p:nvPr>
        </p:nvSpPr>
        <p:spPr>
          <a:xfrm>
            <a:off x="2576324" y="4162510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完成安全培训计划，覆盖全体员工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对角圆角矩形 52"/>
          <p:cNvSpPr/>
          <p:nvPr>
            <p:custDataLst>
              <p:tags r:id="rId6"/>
            </p:custDataLst>
          </p:nvPr>
        </p:nvSpPr>
        <p:spPr>
          <a:xfrm>
            <a:off x="2052404" y="189824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对角圆角矩形 53"/>
          <p:cNvSpPr/>
          <p:nvPr>
            <p:custDataLst>
              <p:tags r:id="rId7"/>
            </p:custDataLst>
          </p:nvPr>
        </p:nvSpPr>
        <p:spPr>
          <a:xfrm>
            <a:off x="2052404" y="1773936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直角三角形 54"/>
          <p:cNvSpPr/>
          <p:nvPr>
            <p:custDataLst>
              <p:tags r:id="rId8"/>
            </p:custDataLst>
          </p:nvPr>
        </p:nvSpPr>
        <p:spPr>
          <a:xfrm>
            <a:off x="2544537" y="1774504"/>
            <a:ext cx="74131" cy="12355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文本框 56"/>
          <p:cNvSpPr txBox="1"/>
          <p:nvPr>
            <p:custDataLst>
              <p:tags r:id="rId9"/>
            </p:custDataLst>
          </p:nvPr>
        </p:nvSpPr>
        <p:spPr>
          <a:xfrm>
            <a:off x="2576324" y="1901084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全年安全事故率为0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对角圆角矩形 5"/>
          <p:cNvSpPr/>
          <p:nvPr>
            <p:custDataLst>
              <p:tags r:id="rId10"/>
            </p:custDataLst>
          </p:nvPr>
        </p:nvSpPr>
        <p:spPr>
          <a:xfrm>
            <a:off x="2052404" y="3025553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对角圆角矩形 6"/>
          <p:cNvSpPr/>
          <p:nvPr>
            <p:custDataLst>
              <p:tags r:id="rId11"/>
            </p:custDataLst>
          </p:nvPr>
        </p:nvSpPr>
        <p:spPr>
          <a:xfrm>
            <a:off x="2052404" y="2901243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直角三角形 7"/>
          <p:cNvSpPr/>
          <p:nvPr>
            <p:custDataLst>
              <p:tags r:id="rId12"/>
            </p:custDataLst>
          </p:nvPr>
        </p:nvSpPr>
        <p:spPr>
          <a:xfrm>
            <a:off x="2544537" y="2902378"/>
            <a:ext cx="74131" cy="12355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文本框 8"/>
          <p:cNvSpPr txBox="1"/>
          <p:nvPr>
            <p:custDataLst>
              <p:tags r:id="rId13"/>
            </p:custDataLst>
          </p:nvPr>
        </p:nvSpPr>
        <p:spPr>
          <a:xfrm>
            <a:off x="2576324" y="3035203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员工安全意识显著提高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对角圆角矩形 9"/>
          <p:cNvSpPr/>
          <p:nvPr>
            <p:custDataLst>
              <p:tags r:id="rId14"/>
            </p:custDataLst>
          </p:nvPr>
        </p:nvSpPr>
        <p:spPr>
          <a:xfrm>
            <a:off x="2052404" y="528073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对角圆角矩形 10"/>
          <p:cNvSpPr/>
          <p:nvPr>
            <p:custDataLst>
              <p:tags r:id="rId15"/>
            </p:custDataLst>
          </p:nvPr>
        </p:nvSpPr>
        <p:spPr>
          <a:xfrm>
            <a:off x="2052404" y="5156425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直角三角形 11"/>
          <p:cNvSpPr/>
          <p:nvPr>
            <p:custDataLst>
              <p:tags r:id="rId16"/>
            </p:custDataLst>
          </p:nvPr>
        </p:nvSpPr>
        <p:spPr>
          <a:xfrm>
            <a:off x="2544537" y="5156993"/>
            <a:ext cx="74131" cy="12355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文本框 12"/>
          <p:cNvSpPr txBox="1"/>
          <p:nvPr>
            <p:custDataLst>
              <p:tags r:id="rId17"/>
            </p:custDataLst>
          </p:nvPr>
        </p:nvSpPr>
        <p:spPr>
          <a:xfrm>
            <a:off x="2576324" y="5289818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建立完善的安全管理制度和应急预案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安全工作亮点</a:t>
            </a:r>
            <a:endParaRPr lang="zh-CN" altLang="en-US"/>
          </a:p>
        </p:txBody>
      </p:sp>
      <p:sp>
        <p:nvSpPr>
          <p:cNvPr id="1049146" name="矩形 5"/>
          <p:cNvSpPr/>
          <p:nvPr>
            <p:custDataLst>
              <p:tags r:id="rId2"/>
            </p:custDataLst>
          </p:nvPr>
        </p:nvSpPr>
        <p:spPr>
          <a:xfrm>
            <a:off x="1014984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8" name="矩形 10"/>
          <p:cNvSpPr/>
          <p:nvPr>
            <p:custDataLst>
              <p:tags r:id="rId3"/>
            </p:custDataLst>
          </p:nvPr>
        </p:nvSpPr>
        <p:spPr>
          <a:xfrm>
            <a:off x="1343398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0" name="TextBox 2"/>
          <p:cNvSpPr txBox="1"/>
          <p:nvPr>
            <p:custDataLst>
              <p:tags r:id="rId4"/>
            </p:custDataLst>
          </p:nvPr>
        </p:nvSpPr>
        <p:spPr>
          <a:xfrm>
            <a:off x="1158517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严格遵守安全规章制度，确保员工人身安全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52" name="矩形 6"/>
          <p:cNvSpPr/>
          <p:nvPr>
            <p:custDataLst>
              <p:tags r:id="rId5"/>
            </p:custDataLst>
          </p:nvPr>
        </p:nvSpPr>
        <p:spPr>
          <a:xfrm>
            <a:off x="3606857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4" name="矩形 11"/>
          <p:cNvSpPr/>
          <p:nvPr>
            <p:custDataLst>
              <p:tags r:id="rId6"/>
            </p:custDataLst>
          </p:nvPr>
        </p:nvSpPr>
        <p:spPr>
          <a:xfrm>
            <a:off x="3952991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6" name="TextBox 2"/>
          <p:cNvSpPr txBox="1"/>
          <p:nvPr>
            <p:custDataLst>
              <p:tags r:id="rId7"/>
            </p:custDataLst>
          </p:nvPr>
        </p:nvSpPr>
        <p:spPr>
          <a:xfrm>
            <a:off x="3749800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定期开展安全培训和演练，提高员工安全意识和应对能力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58" name="矩形 33"/>
          <p:cNvSpPr/>
          <p:nvPr>
            <p:custDataLst>
              <p:tags r:id="rId8"/>
            </p:custDataLst>
          </p:nvPr>
        </p:nvSpPr>
        <p:spPr>
          <a:xfrm>
            <a:off x="6194595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0" name="矩形 37"/>
          <p:cNvSpPr/>
          <p:nvPr>
            <p:custDataLst>
              <p:tags r:id="rId9"/>
            </p:custDataLst>
          </p:nvPr>
        </p:nvSpPr>
        <p:spPr>
          <a:xfrm>
            <a:off x="6523009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2" name="TextBox 2"/>
          <p:cNvSpPr txBox="1"/>
          <p:nvPr>
            <p:custDataLst>
              <p:tags r:id="rId10"/>
            </p:custDataLst>
          </p:nvPr>
        </p:nvSpPr>
        <p:spPr>
          <a:xfrm>
            <a:off x="6338128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实施安全检查制度，及时发现和整改安全隐患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64" name="矩形 34"/>
          <p:cNvSpPr/>
          <p:nvPr>
            <p:custDataLst>
              <p:tags r:id="rId11"/>
            </p:custDataLst>
          </p:nvPr>
        </p:nvSpPr>
        <p:spPr>
          <a:xfrm>
            <a:off x="8777017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6" name="矩形 38"/>
          <p:cNvSpPr/>
          <p:nvPr>
            <p:custDataLst>
              <p:tags r:id="rId12"/>
            </p:custDataLst>
          </p:nvPr>
        </p:nvSpPr>
        <p:spPr>
          <a:xfrm>
            <a:off x="9123151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8" name="TextBox 2"/>
          <p:cNvSpPr txBox="1"/>
          <p:nvPr>
            <p:custDataLst>
              <p:tags r:id="rId13"/>
            </p:custDataLst>
          </p:nvPr>
        </p:nvSpPr>
        <p:spPr>
          <a:xfrm>
            <a:off x="8920551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建立完善的安全管理机制，确保各项工作顺利进行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安全风险防范</a:t>
            </a:r>
            <a:endParaRPr lang="zh-CN" altLang="en-US"/>
          </a:p>
        </p:txBody>
      </p:sp>
      <p:sp>
        <p:nvSpPr>
          <p:cNvPr id="10492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风险识别与评估</a:t>
            </a:r>
            <a:endParaRPr lang="zh-CN" altLang="en-US"/>
          </a:p>
        </p:txBody>
      </p:sp>
      <p:sp>
        <p:nvSpPr>
          <p:cNvPr id="1049248" name="圆角矩形 26"/>
          <p:cNvSpPr/>
          <p:nvPr>
            <p:custDataLst>
              <p:tags r:id="rId2"/>
            </p:custDataLst>
          </p:nvPr>
        </p:nvSpPr>
        <p:spPr>
          <a:xfrm>
            <a:off x="1014984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0" name="圆角矩形 28"/>
          <p:cNvSpPr/>
          <p:nvPr>
            <p:custDataLst>
              <p:tags r:id="rId3"/>
            </p:custDataLst>
          </p:nvPr>
        </p:nvSpPr>
        <p:spPr>
          <a:xfrm>
            <a:off x="1017337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52" name="文本框 31"/>
          <p:cNvSpPr txBox="1"/>
          <p:nvPr>
            <p:custDataLst>
              <p:tags r:id="rId4"/>
            </p:custDataLst>
          </p:nvPr>
        </p:nvSpPr>
        <p:spPr>
          <a:xfrm>
            <a:off x="1158516" y="2404948"/>
            <a:ext cx="2114279" cy="315366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风险来源：分析外贸单证主管工作中可能面临的安全风险来源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圆角矩形 29"/>
          <p:cNvSpPr/>
          <p:nvPr>
            <p:custDataLst>
              <p:tags r:id="rId5"/>
            </p:custDataLst>
          </p:nvPr>
        </p:nvSpPr>
        <p:spPr>
          <a:xfrm>
            <a:off x="3600907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6" name="圆角矩形 32"/>
          <p:cNvSpPr/>
          <p:nvPr>
            <p:custDataLst>
              <p:tags r:id="rId6"/>
            </p:custDataLst>
          </p:nvPr>
        </p:nvSpPr>
        <p:spPr>
          <a:xfrm>
            <a:off x="3603260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58" name="文本框 34"/>
          <p:cNvSpPr txBox="1"/>
          <p:nvPr>
            <p:custDataLst>
              <p:tags r:id="rId7"/>
            </p:custDataLst>
          </p:nvPr>
        </p:nvSpPr>
        <p:spPr>
          <a:xfrm>
            <a:off x="3746792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风险识别：列举常见的安全风险，如欺诈、信息泄露等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圆角矩形 3"/>
          <p:cNvSpPr/>
          <p:nvPr>
            <p:custDataLst>
              <p:tags r:id="rId8"/>
            </p:custDataLst>
          </p:nvPr>
        </p:nvSpPr>
        <p:spPr>
          <a:xfrm>
            <a:off x="6186830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2" name="圆角矩形 4"/>
          <p:cNvSpPr/>
          <p:nvPr>
            <p:custDataLst>
              <p:tags r:id="rId9"/>
            </p:custDataLst>
          </p:nvPr>
        </p:nvSpPr>
        <p:spPr>
          <a:xfrm>
            <a:off x="6189183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64" name="文本框 5"/>
          <p:cNvSpPr txBox="1"/>
          <p:nvPr>
            <p:custDataLst>
              <p:tags r:id="rId10"/>
            </p:custDataLst>
          </p:nvPr>
        </p:nvSpPr>
        <p:spPr>
          <a:xfrm>
            <a:off x="6332127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风险评估：对外贸单证主管工作中可能面临的安全风险进行评估，确定风险的严重程度和影响范围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圆角矩形 8"/>
          <p:cNvSpPr/>
          <p:nvPr>
            <p:custDataLst>
              <p:tags r:id="rId11"/>
            </p:custDataLst>
          </p:nvPr>
        </p:nvSpPr>
        <p:spPr>
          <a:xfrm>
            <a:off x="8772753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8" name="圆角矩形 9"/>
          <p:cNvSpPr/>
          <p:nvPr>
            <p:custDataLst>
              <p:tags r:id="rId12"/>
            </p:custDataLst>
          </p:nvPr>
        </p:nvSpPr>
        <p:spPr>
          <a:xfrm>
            <a:off x="8775106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0" name="文本框 10"/>
          <p:cNvSpPr txBox="1"/>
          <p:nvPr>
            <p:custDataLst>
              <p:tags r:id="rId13"/>
            </p:custDataLst>
          </p:nvPr>
        </p:nvSpPr>
        <p:spPr>
          <a:xfrm>
            <a:off x="8918050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应对措施：针对不同风险制定相应的防范措施，降低风险对工作的影响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风险防范措施</a:t>
            </a:r>
            <a:endParaRPr lang="zh-CN" altLang="en-US"/>
          </a:p>
        </p:txBody>
      </p:sp>
      <p:sp>
        <p:nvSpPr>
          <p:cNvPr id="1049308" name="对角圆角矩形 15"/>
          <p:cNvSpPr/>
          <p:nvPr>
            <p:custDataLst>
              <p:tags r:id="rId2"/>
            </p:custDataLst>
          </p:nvPr>
        </p:nvSpPr>
        <p:spPr>
          <a:xfrm>
            <a:off x="2052404" y="4152861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对角圆角矩形 16"/>
          <p:cNvSpPr/>
          <p:nvPr>
            <p:custDataLst>
              <p:tags r:id="rId3"/>
            </p:custDataLst>
          </p:nvPr>
        </p:nvSpPr>
        <p:spPr>
          <a:xfrm>
            <a:off x="2052404" y="4029118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直角三角形 17"/>
          <p:cNvSpPr/>
          <p:nvPr>
            <p:custDataLst>
              <p:tags r:id="rId4"/>
            </p:custDataLst>
          </p:nvPr>
        </p:nvSpPr>
        <p:spPr>
          <a:xfrm>
            <a:off x="2544537" y="4029686"/>
            <a:ext cx="74131" cy="12355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文本框 27"/>
          <p:cNvSpPr txBox="1"/>
          <p:nvPr>
            <p:custDataLst>
              <p:tags r:id="rId5"/>
            </p:custDataLst>
          </p:nvPr>
        </p:nvSpPr>
        <p:spPr>
          <a:xfrm>
            <a:off x="2576324" y="4162510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定期进行安全培训，提高员工的安全意识和防范能力。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对角圆角矩形 52"/>
          <p:cNvSpPr/>
          <p:nvPr>
            <p:custDataLst>
              <p:tags r:id="rId6"/>
            </p:custDataLst>
          </p:nvPr>
        </p:nvSpPr>
        <p:spPr>
          <a:xfrm>
            <a:off x="2052404" y="189824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对角圆角矩形 53"/>
          <p:cNvSpPr/>
          <p:nvPr>
            <p:custDataLst>
              <p:tags r:id="rId7"/>
            </p:custDataLst>
          </p:nvPr>
        </p:nvSpPr>
        <p:spPr>
          <a:xfrm>
            <a:off x="2052404" y="1773936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直角三角形 54"/>
          <p:cNvSpPr/>
          <p:nvPr>
            <p:custDataLst>
              <p:tags r:id="rId8"/>
            </p:custDataLst>
          </p:nvPr>
        </p:nvSpPr>
        <p:spPr>
          <a:xfrm>
            <a:off x="2544537" y="1774504"/>
            <a:ext cx="74131" cy="12355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文本框 56"/>
          <p:cNvSpPr txBox="1"/>
          <p:nvPr>
            <p:custDataLst>
              <p:tags r:id="rId9"/>
            </p:custDataLst>
          </p:nvPr>
        </p:nvSpPr>
        <p:spPr>
          <a:xfrm>
            <a:off x="2576324" y="1901084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严格审查供应商资质，确保供应商符合安全标准。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对角圆角矩形 5"/>
          <p:cNvSpPr/>
          <p:nvPr>
            <p:custDataLst>
              <p:tags r:id="rId10"/>
            </p:custDataLst>
          </p:nvPr>
        </p:nvSpPr>
        <p:spPr>
          <a:xfrm>
            <a:off x="2052404" y="3025553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对角圆角矩形 6"/>
          <p:cNvSpPr/>
          <p:nvPr>
            <p:custDataLst>
              <p:tags r:id="rId11"/>
            </p:custDataLst>
          </p:nvPr>
        </p:nvSpPr>
        <p:spPr>
          <a:xfrm>
            <a:off x="2052404" y="2901243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直角三角形 7"/>
          <p:cNvSpPr/>
          <p:nvPr>
            <p:custDataLst>
              <p:tags r:id="rId12"/>
            </p:custDataLst>
          </p:nvPr>
        </p:nvSpPr>
        <p:spPr>
          <a:xfrm>
            <a:off x="2544537" y="2902378"/>
            <a:ext cx="74131" cy="12355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文本框 8"/>
          <p:cNvSpPr txBox="1"/>
          <p:nvPr>
            <p:custDataLst>
              <p:tags r:id="rId13"/>
            </p:custDataLst>
          </p:nvPr>
        </p:nvSpPr>
        <p:spPr>
          <a:xfrm>
            <a:off x="2576324" y="3035203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加强单证审核，确保单证信息的准确性和完整性。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对角圆角矩形 9"/>
          <p:cNvSpPr/>
          <p:nvPr>
            <p:custDataLst>
              <p:tags r:id="rId14"/>
            </p:custDataLst>
          </p:nvPr>
        </p:nvSpPr>
        <p:spPr>
          <a:xfrm>
            <a:off x="2052404" y="528073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对角圆角矩形 10"/>
          <p:cNvSpPr/>
          <p:nvPr>
            <p:custDataLst>
              <p:tags r:id="rId15"/>
            </p:custDataLst>
          </p:nvPr>
        </p:nvSpPr>
        <p:spPr>
          <a:xfrm>
            <a:off x="2052404" y="5156425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直角三角形 11"/>
          <p:cNvSpPr/>
          <p:nvPr>
            <p:custDataLst>
              <p:tags r:id="rId16"/>
            </p:custDataLst>
          </p:nvPr>
        </p:nvSpPr>
        <p:spPr>
          <a:xfrm>
            <a:off x="2544537" y="5156993"/>
            <a:ext cx="74131" cy="12355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文本框 12"/>
          <p:cNvSpPr txBox="1"/>
          <p:nvPr>
            <p:custDataLst>
              <p:tags r:id="rId17"/>
            </p:custDataLst>
          </p:nvPr>
        </p:nvSpPr>
        <p:spPr>
          <a:xfrm>
            <a:off x="2576324" y="5289818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建立完善的安全管理制度，确保各项安全措施得到有效执行。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风险应对策略</a:t>
            </a:r>
            <a:endParaRPr lang="zh-CN" altLang="en-US"/>
          </a:p>
        </p:txBody>
      </p:sp>
      <p:sp>
        <p:nvSpPr>
          <p:cNvPr id="104937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53873" y="1780267"/>
            <a:ext cx="792419" cy="230577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073458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任意多边形 18"/>
          <p:cNvSpPr/>
          <p:nvPr>
            <p:custDataLst>
              <p:tags r:id="rId4"/>
            </p:custDataLst>
          </p:nvPr>
        </p:nvSpPr>
        <p:spPr>
          <a:xfrm>
            <a:off x="641526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任意多边形 19"/>
          <p:cNvSpPr/>
          <p:nvPr>
            <p:custDataLst>
              <p:tags r:id="rId5"/>
            </p:custDataLst>
          </p:nvPr>
        </p:nvSpPr>
        <p:spPr>
          <a:xfrm flipV="1">
            <a:off x="6297157" y="1941699"/>
            <a:ext cx="2305771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771106" y="178086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791879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任意多边形 4"/>
          <p:cNvSpPr/>
          <p:nvPr>
            <p:custDataLst>
              <p:tags r:id="rId8"/>
            </p:custDataLst>
          </p:nvPr>
        </p:nvSpPr>
        <p:spPr>
          <a:xfrm>
            <a:off x="113368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任意多边形 5"/>
          <p:cNvSpPr/>
          <p:nvPr>
            <p:custDataLst>
              <p:tags r:id="rId9"/>
            </p:custDataLst>
          </p:nvPr>
        </p:nvSpPr>
        <p:spPr>
          <a:xfrm flipV="1">
            <a:off x="1014984" y="194169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13368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建立完善的安全管理制度和操作规程，确保员工严格遵守。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1526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建立风险评估和监测机制，及时发现和解决潜在的安全隐患。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80446" y="179273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500625" y="436081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任意多边形 11"/>
          <p:cNvSpPr/>
          <p:nvPr>
            <p:custDataLst>
              <p:tags r:id="rId14"/>
            </p:custDataLst>
          </p:nvPr>
        </p:nvSpPr>
        <p:spPr>
          <a:xfrm>
            <a:off x="3842430" y="2545291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任意多边形 12"/>
          <p:cNvSpPr/>
          <p:nvPr>
            <p:custDataLst>
              <p:tags r:id="rId15"/>
            </p:custDataLst>
          </p:nvPr>
        </p:nvSpPr>
        <p:spPr>
          <a:xfrm flipV="1">
            <a:off x="3724323" y="1954163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626113" y="1815877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646292" y="4382775"/>
            <a:ext cx="753304" cy="207040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任意多边形 25"/>
          <p:cNvSpPr/>
          <p:nvPr>
            <p:custDataLst>
              <p:tags r:id="rId18"/>
            </p:custDataLst>
          </p:nvPr>
        </p:nvSpPr>
        <p:spPr>
          <a:xfrm>
            <a:off x="8987504" y="2568438"/>
            <a:ext cx="2070405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任意多边形 26"/>
          <p:cNvSpPr/>
          <p:nvPr>
            <p:custDataLst>
              <p:tags r:id="rId19"/>
            </p:custDataLst>
          </p:nvPr>
        </p:nvSpPr>
        <p:spPr>
          <a:xfrm flipV="1">
            <a:off x="8869991" y="197730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8988098" y="3225445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加强与客户的沟通和协作，共同应对安全风险和挑战。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842430" y="3202299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定期进行安全培训和演练，提高员工的安全意识和应对能力。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风险防范效果</a:t>
            </a:r>
            <a:endParaRPr lang="zh-CN" altLang="en-US"/>
          </a:p>
        </p:txBody>
      </p:sp>
      <p:sp>
        <p:nvSpPr>
          <p:cNvPr id="104945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53873" y="1780267"/>
            <a:ext cx="792419" cy="230577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073458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任意多边形 18"/>
          <p:cNvSpPr/>
          <p:nvPr>
            <p:custDataLst>
              <p:tags r:id="rId4"/>
            </p:custDataLst>
          </p:nvPr>
        </p:nvSpPr>
        <p:spPr>
          <a:xfrm>
            <a:off x="641526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任意多边形 19"/>
          <p:cNvSpPr/>
          <p:nvPr>
            <p:custDataLst>
              <p:tags r:id="rId5"/>
            </p:custDataLst>
          </p:nvPr>
        </p:nvSpPr>
        <p:spPr>
          <a:xfrm flipV="1">
            <a:off x="6297157" y="1941699"/>
            <a:ext cx="2305771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771106" y="178086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791879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任意多边形 4"/>
          <p:cNvSpPr/>
          <p:nvPr>
            <p:custDataLst>
              <p:tags r:id="rId8"/>
            </p:custDataLst>
          </p:nvPr>
        </p:nvSpPr>
        <p:spPr>
          <a:xfrm>
            <a:off x="113368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任意多边形 5"/>
          <p:cNvSpPr/>
          <p:nvPr>
            <p:custDataLst>
              <p:tags r:id="rId9"/>
            </p:custDataLst>
          </p:nvPr>
        </p:nvSpPr>
        <p:spPr>
          <a:xfrm flipV="1">
            <a:off x="1014984" y="194169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13368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减少安全事故发生率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1526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完善安全管理制度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80446" y="179273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500625" y="436081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任意多边形 11"/>
          <p:cNvSpPr/>
          <p:nvPr>
            <p:custDataLst>
              <p:tags r:id="rId14"/>
            </p:custDataLst>
          </p:nvPr>
        </p:nvSpPr>
        <p:spPr>
          <a:xfrm>
            <a:off x="3842430" y="2545291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任意多边形 12"/>
          <p:cNvSpPr/>
          <p:nvPr>
            <p:custDataLst>
              <p:tags r:id="rId15"/>
            </p:custDataLst>
          </p:nvPr>
        </p:nvSpPr>
        <p:spPr>
          <a:xfrm flipV="1">
            <a:off x="3724323" y="1954163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626113" y="1815877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646292" y="4382775"/>
            <a:ext cx="753304" cy="207040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任意多边形 25"/>
          <p:cNvSpPr/>
          <p:nvPr>
            <p:custDataLst>
              <p:tags r:id="rId18"/>
            </p:custDataLst>
          </p:nvPr>
        </p:nvSpPr>
        <p:spPr>
          <a:xfrm>
            <a:off x="8987504" y="2568438"/>
            <a:ext cx="2070405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任意多边形 26"/>
          <p:cNvSpPr/>
          <p:nvPr>
            <p:custDataLst>
              <p:tags r:id="rId19"/>
            </p:custDataLst>
          </p:nvPr>
        </p:nvSpPr>
        <p:spPr>
          <a:xfrm flipV="1">
            <a:off x="8869991" y="197730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8988098" y="3225445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定期进行安全检查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842430" y="3202299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提高员工安全意识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安全培训与宣传</a:t>
            </a:r>
            <a:endParaRPr lang="zh-CN" altLang="en-US"/>
          </a:p>
        </p:txBody>
      </p:sp>
      <p:sp>
        <p:nvSpPr>
          <p:cNvPr id="10495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安全培训计划</a:t>
            </a:r>
            <a:endParaRPr lang="zh-CN" altLang="en-US"/>
          </a:p>
        </p:txBody>
      </p:sp>
      <p:sp>
        <p:nvSpPr>
          <p:cNvPr id="104957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53873" y="1780267"/>
            <a:ext cx="792419" cy="230577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073458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4" name="任意多边形 18"/>
          <p:cNvSpPr/>
          <p:nvPr>
            <p:custDataLst>
              <p:tags r:id="rId4"/>
            </p:custDataLst>
          </p:nvPr>
        </p:nvSpPr>
        <p:spPr>
          <a:xfrm>
            <a:off x="641526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6" name="任意多边形 19"/>
          <p:cNvSpPr/>
          <p:nvPr>
            <p:custDataLst>
              <p:tags r:id="rId5"/>
            </p:custDataLst>
          </p:nvPr>
        </p:nvSpPr>
        <p:spPr>
          <a:xfrm flipV="1">
            <a:off x="6297157" y="1941699"/>
            <a:ext cx="2305771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771106" y="178086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791879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2" name="任意多边形 4"/>
          <p:cNvSpPr/>
          <p:nvPr>
            <p:custDataLst>
              <p:tags r:id="rId8"/>
            </p:custDataLst>
          </p:nvPr>
        </p:nvSpPr>
        <p:spPr>
          <a:xfrm>
            <a:off x="113368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4" name="任意多边形 5"/>
          <p:cNvSpPr/>
          <p:nvPr>
            <p:custDataLst>
              <p:tags r:id="rId9"/>
            </p:custDataLst>
          </p:nvPr>
        </p:nvSpPr>
        <p:spPr>
          <a:xfrm flipV="1">
            <a:off x="1014984" y="194169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13368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培训对象：外贸单证主管及全体员工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1526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培训方式：线上培训、线下实践、模拟演练等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9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80446" y="179273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500625" y="436081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4" name="任意多边形 11"/>
          <p:cNvSpPr/>
          <p:nvPr>
            <p:custDataLst>
              <p:tags r:id="rId14"/>
            </p:custDataLst>
          </p:nvPr>
        </p:nvSpPr>
        <p:spPr>
          <a:xfrm>
            <a:off x="3842430" y="2545291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6" name="任意多边形 12"/>
          <p:cNvSpPr/>
          <p:nvPr>
            <p:custDataLst>
              <p:tags r:id="rId15"/>
            </p:custDataLst>
          </p:nvPr>
        </p:nvSpPr>
        <p:spPr>
          <a:xfrm flipV="1">
            <a:off x="3724323" y="1954163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626113" y="1815877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646292" y="4382775"/>
            <a:ext cx="753304" cy="207040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2" name="任意多边形 25"/>
          <p:cNvSpPr/>
          <p:nvPr>
            <p:custDataLst>
              <p:tags r:id="rId18"/>
            </p:custDataLst>
          </p:nvPr>
        </p:nvSpPr>
        <p:spPr>
          <a:xfrm>
            <a:off x="8987504" y="2568438"/>
            <a:ext cx="2070405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4" name="任意多边形 26"/>
          <p:cNvSpPr/>
          <p:nvPr>
            <p:custDataLst>
              <p:tags r:id="rId19"/>
            </p:custDataLst>
          </p:nvPr>
        </p:nvSpPr>
        <p:spPr>
          <a:xfrm flipV="1">
            <a:off x="8869991" y="197730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8988098" y="3225445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培训周期：每季度一次，全年共四次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842430" y="3202299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培训内容：安全操作规程、紧急救援措施、危险品识别与处理等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安全培训实施</a:t>
            </a:r>
            <a:endParaRPr lang="zh-CN" altLang="en-US"/>
          </a:p>
        </p:txBody>
      </p:sp>
      <p:sp>
        <p:nvSpPr>
          <p:cNvPr id="1049646" name="圆角矩形 3"/>
          <p:cNvSpPr/>
          <p:nvPr>
            <p:custDataLst>
              <p:tags r:id="rId2"/>
            </p:custDataLst>
          </p:nvPr>
        </p:nvSpPr>
        <p:spPr>
          <a:xfrm rot="16200000">
            <a:off x="5668896" y="-2623722"/>
            <a:ext cx="849913" cy="96456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8" name="圆角矩形 4"/>
          <p:cNvSpPr/>
          <p:nvPr>
            <p:custDataLst>
              <p:tags r:id="rId3"/>
            </p:custDataLst>
          </p:nvPr>
        </p:nvSpPr>
        <p:spPr>
          <a:xfrm rot="16200000">
            <a:off x="910140" y="2135034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50" name="圆角矩形 5"/>
          <p:cNvSpPr/>
          <p:nvPr>
            <p:custDataLst>
              <p:tags r:id="rId4"/>
            </p:custDataLst>
          </p:nvPr>
        </p:nvSpPr>
        <p:spPr>
          <a:xfrm rot="16200000">
            <a:off x="5670017" y="-1503982"/>
            <a:ext cx="849913" cy="96463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2" name="圆角矩形 6"/>
          <p:cNvSpPr/>
          <p:nvPr>
            <p:custDataLst>
              <p:tags r:id="rId5"/>
            </p:custDataLst>
          </p:nvPr>
        </p:nvSpPr>
        <p:spPr>
          <a:xfrm rot="16200000">
            <a:off x="911261" y="3255335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54" name="圆角矩形 9"/>
          <p:cNvSpPr/>
          <p:nvPr>
            <p:custDataLst>
              <p:tags r:id="rId6"/>
            </p:custDataLst>
          </p:nvPr>
        </p:nvSpPr>
        <p:spPr>
          <a:xfrm rot="16200000">
            <a:off x="5668896" y="-405549"/>
            <a:ext cx="849913" cy="96456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6" name="圆角矩形 10"/>
          <p:cNvSpPr/>
          <p:nvPr>
            <p:custDataLst>
              <p:tags r:id="rId7"/>
            </p:custDataLst>
          </p:nvPr>
        </p:nvSpPr>
        <p:spPr>
          <a:xfrm rot="16200000">
            <a:off x="910140" y="4353208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58" name="圆角矩形 11"/>
          <p:cNvSpPr/>
          <p:nvPr>
            <p:custDataLst>
              <p:tags r:id="rId8"/>
            </p:custDataLst>
          </p:nvPr>
        </p:nvSpPr>
        <p:spPr>
          <a:xfrm rot="16200000">
            <a:off x="5670017" y="713631"/>
            <a:ext cx="849913" cy="96463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0" name="圆角矩形 12"/>
          <p:cNvSpPr/>
          <p:nvPr>
            <p:custDataLst>
              <p:tags r:id="rId9"/>
            </p:custDataLst>
          </p:nvPr>
        </p:nvSpPr>
        <p:spPr>
          <a:xfrm rot="16200000">
            <a:off x="911261" y="5472948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62" name="文本框 7"/>
          <p:cNvSpPr txBox="1"/>
          <p:nvPr>
            <p:custDataLst>
              <p:tags r:id="rId10"/>
            </p:custDataLst>
          </p:nvPr>
        </p:nvSpPr>
        <p:spPr>
          <a:xfrm>
            <a:off x="1676071" y="3992110"/>
            <a:ext cx="9240611" cy="84991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培训周期：为期一周，每天进行4小时的培训时间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64" name="文本框 8"/>
          <p:cNvSpPr txBox="1"/>
          <p:nvPr>
            <p:custDataLst>
              <p:tags r:id="rId11"/>
            </p:custDataLst>
          </p:nvPr>
        </p:nvSpPr>
        <p:spPr>
          <a:xfrm>
            <a:off x="1676071" y="5112411"/>
            <a:ext cx="9240611" cy="84921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培训效果评估：通过考试、问卷调查等方式对培训效果进行评估和反馈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66" name="文本框 13"/>
          <p:cNvSpPr txBox="1"/>
          <p:nvPr>
            <p:custDataLst>
              <p:tags r:id="rId12"/>
            </p:custDataLst>
          </p:nvPr>
        </p:nvSpPr>
        <p:spPr>
          <a:xfrm>
            <a:off x="1676071" y="1773936"/>
            <a:ext cx="9240611" cy="84991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91667"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培训内容：针对外贸单证主管的岗位职责和操作规范进行详细讲解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68" name="文本框 14"/>
          <p:cNvSpPr txBox="1"/>
          <p:nvPr>
            <p:custDataLst>
              <p:tags r:id="rId13"/>
            </p:custDataLst>
          </p:nvPr>
        </p:nvSpPr>
        <p:spPr>
          <a:xfrm>
            <a:off x="1676071" y="2895358"/>
            <a:ext cx="9240611" cy="84921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79167"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培训方式：采用线上和线下相结合的方式，包括视频教程、现场讲解和实际操作演练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https://d.book118.com/838071001140006041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6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37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汉仪粗圆简</vt:lpstr>
      <vt:lpstr>汉仪正圆-75W</vt:lpstr>
      <vt:lpstr>汉仪正圆-45W</vt:lpstr>
      <vt:lpstr>微软雅黑</vt:lpstr>
      <vt:lpstr>宋体</vt:lpstr>
      <vt:lpstr>Office Theme</vt:lpstr>
      <vt:lpstr>2023年外贸单证主管年终安全工作总结</vt:lpstr>
      <vt:lpstr>目录</vt:lpstr>
      <vt:lpstr>添加章节标题</vt:lpstr>
      <vt:lpstr>安全工作概况</vt:lpstr>
      <vt:lpstr>安全工作目标</vt:lpstr>
      <vt:lpstr>安全工作策略</vt:lpstr>
      <vt:lpstr>安全工作成果</vt:lpstr>
      <vt:lpstr>安全工作亮点</vt:lpstr>
      <vt:lpstr>安全风险防范</vt:lpstr>
      <vt:lpstr>风险识别与评估</vt:lpstr>
      <vt:lpstr>风险防范措施</vt:lpstr>
      <vt:lpstr>风险应对策略</vt:lpstr>
      <vt:lpstr>风险防范效果</vt:lpstr>
      <vt:lpstr>安全培训与宣传</vt:lpstr>
      <vt:lpstr>安全培训计划</vt:lpstr>
      <vt:lpstr>安全培训实施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2024-09-20T20:12:54.967</cp:lastPrinted>
  <dcterms:created xsi:type="dcterms:W3CDTF">2024-09-20T12:12:54Z</dcterms:created>
  <dcterms:modified xsi:type="dcterms:W3CDTF">2024-09-20T12:12:57Z</dcterms:modified>
</cp:coreProperties>
</file>