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embeddedFontLst>
    <p:embeddedFont>
      <p:font typeface="WVKIAW+MS-UIGothic"/>
      <p:regular r:id="rId20"/>
    </p:embeddedFont>
    <p:embeddedFont>
      <p:font typeface="JIRRGB+GSOAPH+ArialMT"/>
      <p:regular r:id="rId21"/>
    </p:embeddedFont>
    <p:embeddedFont>
      <p:font typeface="LIKUWM+NEHJDV+MicrosoftYaHei"/>
      <p:regular r:id="rId22"/>
    </p:embeddedFont>
    <p:embeddedFont>
      <p:font typeface="RJUCOM+FFWNGE+MicrosoftYaHei-Bold"/>
      <p:regular r:id="rId23"/>
    </p:embeddedFont>
  </p:embeddedFontLst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font" Target="fonts/font1.fntdata" /><Relationship Id="rId21" Type="http://schemas.openxmlformats.org/officeDocument/2006/relationships/font" Target="fonts/font2.fntdata" /><Relationship Id="rId22" Type="http://schemas.openxmlformats.org/officeDocument/2006/relationships/font" Target="fonts/font3.fntdata" /><Relationship Id="rId23" Type="http://schemas.openxmlformats.org/officeDocument/2006/relationships/font" Target="fonts/font4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B58A41-6140-4115-A862-80DD6EFFBC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628825-B0BE-4F12-90BB-36848E99AE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367951-DC8C-47B8-86A8-2D893DC571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05279C-FB4A-4A47-9BEB-1EEF221FE2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6E3ABF-DAD8-468E-A7F9-FD1B3CF98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3C0FBFC-392D-4DC8-9BB7-DB98D7E786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DFDD18-1EFD-45FA-84C9-50CEE2DA55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50A76F-EA44-48AB-AFA3-3E3D09ACB2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88C8AB-DBD4-4219-96A3-3D38AA6BD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1CDCA0-B43E-4335-8325-69DFC5CDD9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82DA88-05F0-4A2E-BC26-CF904CC77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10113207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3580" y="2160789"/>
            <a:ext cx="6600825" cy="1571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000000"/>
                </a:solidFill>
                <a:latin typeface="WVKIAW+MS-UIGothic"/>
                <a:cs typeface="WVKIAW+MS-UIGothic"/>
              </a:rPr>
              <a:t>安全套接</a:t>
            </a:r>
            <a:r>
              <a:rPr sz="4950">
                <a:solidFill>
                  <a:srgbClr val="000000"/>
                </a:solidFill>
                <a:latin typeface="SimSun"/>
                <a:cs typeface="SimSun"/>
              </a:rPr>
              <a:t>层协议课</a:t>
            </a:r>
            <a:r>
              <a:rPr sz="4950">
                <a:solidFill>
                  <a:srgbClr val="000000"/>
                </a:solidFill>
                <a:latin typeface="WVKIAW+MS-UIGothic"/>
                <a:cs typeface="WVKIAW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969634" y="2187765"/>
            <a:ext cx="3303221" cy="7835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A0237"/>
                </a:solidFill>
                <a:latin typeface="JIRRGB+GSOAPH+ArialMT"/>
                <a:cs typeface="JIRRGB+GSOAPH+ArialMT"/>
              </a:rPr>
              <a:t>•</a:t>
            </a:r>
            <a:r>
              <a:rPr sz="2450" spc="128">
                <a:solidFill>
                  <a:srgbClr val="0A02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A0237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协议</a:t>
            </a:r>
            <a:r>
              <a:rPr sz="2400">
                <a:solidFill>
                  <a:srgbClr val="0A0237"/>
                </a:solidFill>
                <a:latin typeface="WVKIAW+MS-UIGothic"/>
                <a:cs typeface="WVKIAW+MS-UIGothic"/>
              </a:rPr>
              <a:t>的体系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结</a:t>
            </a:r>
            <a:r>
              <a:rPr sz="2400">
                <a:solidFill>
                  <a:srgbClr val="0A0237"/>
                </a:solidFill>
                <a:latin typeface="WVKIAW+MS-UIGothic"/>
                <a:cs typeface="WVKIAW+MS-UIGothic"/>
              </a:rPr>
              <a:t>构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779395" y="2711132"/>
            <a:ext cx="2743200" cy="2223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200"/>
              </a:lnSpc>
              <a:spcBef>
                <a:spcPct val="0"/>
              </a:spcBef>
              <a:spcAft>
                <a:spcPct val="0"/>
              </a:spcAft>
            </a:pPr>
            <a:r>
              <a:rPr sz="7200">
                <a:solidFill>
                  <a:srgbClr val="0084FF"/>
                </a:solidFill>
                <a:latin typeface="WVKIAW+MS-UIGothic"/>
                <a:cs typeface="WVKIAW+MS-UIGothic"/>
              </a:rPr>
              <a:t>目</a:t>
            </a:r>
            <a:r>
              <a:rPr sz="7200">
                <a:solidFill>
                  <a:srgbClr val="0084FF"/>
                </a:solidFill>
                <a:latin typeface="SimSun"/>
                <a:cs typeface="SimSun"/>
              </a:rPr>
              <a:t>录</a:t>
            </a:r>
          </a:p>
          <a:p>
            <a:pPr marL="59054" marR="0">
              <a:lnSpc>
                <a:spcPts val="2500"/>
              </a:lnSpc>
              <a:spcBef>
                <a:spcPts val="1129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RJUCOM+FFWNGE+MicrosoftYaHei-Bold"/>
                <a:cs typeface="RJUCOM+FFWNGE+MicrosoftYaHei-Bold"/>
              </a:rPr>
              <a:t>CONTENTS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69634" y="2747835"/>
            <a:ext cx="5024529" cy="19034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A0237"/>
                </a:solidFill>
                <a:latin typeface="JIRRGB+GSOAPH+ArialMT"/>
                <a:cs typeface="JIRRGB+GSOAPH+ArialMT"/>
              </a:rPr>
              <a:t>•</a:t>
            </a:r>
            <a:r>
              <a:rPr sz="2450" spc="128">
                <a:solidFill>
                  <a:srgbClr val="0A02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A0237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协议</a:t>
            </a:r>
            <a:r>
              <a:rPr sz="2400">
                <a:solidFill>
                  <a:srgbClr val="0A0237"/>
                </a:solidFill>
                <a:latin typeface="WVKIAW+MS-UIGothic"/>
                <a:cs typeface="WVKIAW+MS-UIGothic"/>
              </a:rPr>
              <a:t>的加密与解密技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术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0A0237"/>
                </a:solidFill>
                <a:latin typeface="JIRRGB+GSOAPH+ArialMT"/>
                <a:cs typeface="JIRRGB+GSOAPH+ArialMT"/>
              </a:rPr>
              <a:t>•</a:t>
            </a:r>
            <a:r>
              <a:rPr sz="2450" spc="128">
                <a:solidFill>
                  <a:srgbClr val="0A02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A0237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协议</a:t>
            </a:r>
            <a:r>
              <a:rPr sz="2400">
                <a:solidFill>
                  <a:srgbClr val="0A0237"/>
                </a:solidFill>
                <a:latin typeface="WVKIAW+MS-UIGothic"/>
                <a:cs typeface="WVKIAW+MS-UIGothic"/>
              </a:rPr>
              <a:t>的身份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认证</a:t>
            </a:r>
            <a:r>
              <a:rPr sz="2400">
                <a:solidFill>
                  <a:srgbClr val="0A0237"/>
                </a:solidFill>
                <a:latin typeface="WVKIAW+MS-UIGothic"/>
                <a:cs typeface="WVKIAW+MS-UIGothic"/>
              </a:rPr>
              <a:t>与授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权</a:t>
            </a:r>
            <a:r>
              <a:rPr sz="2400">
                <a:solidFill>
                  <a:srgbClr val="0A0237"/>
                </a:solidFill>
                <a:latin typeface="WVKIAW+MS-UIGothic"/>
                <a:cs typeface="WVKIAW+MS-UIGothic"/>
              </a:rPr>
              <a:t>机制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0A0237"/>
                </a:solidFill>
                <a:latin typeface="JIRRGB+GSOAPH+ArialMT"/>
                <a:cs typeface="JIRRGB+GSOAPH+ArialMT"/>
              </a:rPr>
              <a:t>•</a:t>
            </a:r>
            <a:r>
              <a:rPr sz="2450" spc="128">
                <a:solidFill>
                  <a:srgbClr val="0A02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A0237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协议</a:t>
            </a:r>
            <a:r>
              <a:rPr sz="2400">
                <a:solidFill>
                  <a:srgbClr val="0A0237"/>
                </a:solidFill>
                <a:latin typeface="WVKIAW+MS-UIGothic"/>
                <a:cs typeface="WVKIAW+MS-UIGothic"/>
              </a:rPr>
              <a:t>的安全性分析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969634" y="4428045"/>
            <a:ext cx="4323489" cy="1343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A0237"/>
                </a:solidFill>
                <a:latin typeface="JIRRGB+GSOAPH+ArialMT"/>
                <a:cs typeface="JIRRGB+GSOAPH+ArialMT"/>
              </a:rPr>
              <a:t>•</a:t>
            </a:r>
            <a:r>
              <a:rPr sz="2450" spc="128">
                <a:solidFill>
                  <a:srgbClr val="0A02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A0237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协议</a:t>
            </a:r>
            <a:r>
              <a:rPr sz="2400">
                <a:solidFill>
                  <a:srgbClr val="0A0237"/>
                </a:solidFill>
                <a:latin typeface="WVKIAW+MS-UIGothic"/>
                <a:cs typeface="WVKIAW+MS-UIGothic"/>
              </a:rPr>
              <a:t>的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0A0237"/>
                </a:solidFill>
                <a:latin typeface="WVKIAW+MS-UIGothic"/>
                <a:cs typeface="WVKIAW+MS-UIGothic"/>
              </a:rPr>
              <a:t>用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0A0237"/>
                </a:solidFill>
                <a:latin typeface="WVKIAW+MS-UIGothic"/>
                <a:cs typeface="WVKIAW+MS-UIGothic"/>
              </a:rPr>
              <a:t>例分析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0A0237"/>
                </a:solidFill>
                <a:latin typeface="JIRRGB+GSOAPH+ArialMT"/>
                <a:cs typeface="JIRRGB+GSOAPH+ArialMT"/>
              </a:rPr>
              <a:t>•</a:t>
            </a:r>
            <a:r>
              <a:rPr sz="2450" spc="128">
                <a:solidFill>
                  <a:srgbClr val="0A02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A0237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协议</a:t>
            </a:r>
            <a:r>
              <a:rPr sz="2400">
                <a:solidFill>
                  <a:srgbClr val="0A0237"/>
                </a:solidFill>
                <a:latin typeface="WVKIAW+MS-UIGothic"/>
                <a:cs typeface="WVKIAW+MS-UIGothic"/>
              </a:rPr>
              <a:t>的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0A0237"/>
                </a:solidFill>
                <a:latin typeface="WVKIAW+MS-UIGothic"/>
                <a:cs typeface="WVKIAW+MS-UIGothic"/>
              </a:rPr>
              <a:t>展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趋势</a:t>
            </a:r>
            <a:r>
              <a:rPr sz="2400">
                <a:solidFill>
                  <a:srgbClr val="0A0237"/>
                </a:solidFill>
                <a:latin typeface="WVKIAW+MS-UIGothic"/>
                <a:cs typeface="WVKIAW+MS-UIGothic"/>
              </a:rPr>
              <a:t>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31289" y="1096736"/>
            <a:ext cx="2915989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0084FF"/>
                </a:solidFill>
                <a:latin typeface="RJUCOM+FFWNGE+MicrosoftYaHei-Bold"/>
                <a:cs typeface="RJUCOM+FFWNGE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9025" y="2443400"/>
            <a:ext cx="4972050" cy="1758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RJUCOM+FFWNGE+MicrosoftYaHei-Bold"/>
                <a:cs typeface="RJUCOM+FFWNGE+MicrosoftYaHei-Bold"/>
              </a:rPr>
              <a:t>SSL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5400">
                <a:solidFill>
                  <a:srgbClr val="000000"/>
                </a:solidFill>
                <a:latin typeface="WVKIAW+MS-UIGothic"/>
                <a:cs typeface="WVKIAW+MS-UIGothic"/>
              </a:rPr>
              <a:t>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143250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RJUCOM+FFWNGE+MicrosoftYaHei-Bold"/>
                <a:cs typeface="RJUCOM+FFWNGE+MicrosoftYaHei-Bold"/>
              </a:rPr>
              <a:t>SSL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协议</a:t>
            </a:r>
            <a:r>
              <a:rPr sz="3000">
                <a:solidFill>
                  <a:srgbClr val="0084FF"/>
                </a:solidFill>
                <a:latin typeface="WVKIAW+MS-UIGothic"/>
                <a:cs typeface="WVKIAW+MS-UIGothic"/>
              </a:rPr>
              <a:t>的概念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68790" y="2004055"/>
            <a:ext cx="1442319" cy="50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 spc="20">
                <a:solidFill>
                  <a:srgbClr val="0084FF"/>
                </a:solidFill>
                <a:latin typeface="RJUCOM+FFWNGE+MicrosoftYaHei-Bold"/>
                <a:cs typeface="RJUCOM+FFWNGE+MicrosoftYaHei-Bold"/>
              </a:rPr>
              <a:t>SSL</a:t>
            </a:r>
            <a:r>
              <a:rPr sz="1550" spc="20">
                <a:solidFill>
                  <a:srgbClr val="0084FF"/>
                </a:solidFill>
                <a:latin typeface="SimSun"/>
                <a:cs typeface="SimSun"/>
              </a:rPr>
              <a:t>协议</a:t>
            </a:r>
            <a:r>
              <a:rPr sz="1550" spc="18">
                <a:solidFill>
                  <a:srgbClr val="0084FF"/>
                </a:solidFill>
                <a:latin typeface="WVKIAW+MS-UIGothic"/>
                <a:cs typeface="WVKIAW+MS-UIGothic"/>
              </a:rPr>
              <a:t>定</a:t>
            </a:r>
            <a:r>
              <a:rPr sz="1550">
                <a:solidFill>
                  <a:srgbClr val="0084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760345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 spc="1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（</a:t>
            </a:r>
            <a:r>
              <a:rPr sz="1350" spc="1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Secure</a:t>
            </a:r>
            <a:r>
              <a:rPr sz="1350" spc="3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 </a:t>
            </a:r>
            <a:r>
              <a:rPr sz="135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Sockets</a:t>
            </a:r>
            <a:r>
              <a:rPr sz="1350" spc="38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 </a:t>
            </a:r>
            <a:r>
              <a:rPr sz="135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Layer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议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是一种安全通信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，用于在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两个通信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用程序之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提供加密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通信。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68790" y="4147815"/>
            <a:ext cx="1442319" cy="50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15"/>
              </a:lnSpc>
              <a:spcBef>
                <a:spcPct val="0"/>
              </a:spcBef>
              <a:spcAft>
                <a:spcPct val="0"/>
              </a:spcAft>
            </a:pPr>
            <a:r>
              <a:rPr sz="1550" spc="20">
                <a:solidFill>
                  <a:srgbClr val="0084FF"/>
                </a:solidFill>
                <a:latin typeface="RJUCOM+FFWNGE+MicrosoftYaHei-Bold"/>
                <a:cs typeface="RJUCOM+FFWNGE+MicrosoftYaHei-Bold"/>
              </a:rPr>
              <a:t>SSL</a:t>
            </a:r>
            <a:r>
              <a:rPr sz="1550" spc="20">
                <a:solidFill>
                  <a:srgbClr val="0084FF"/>
                </a:solidFill>
                <a:latin typeface="SimSun"/>
                <a:cs typeface="SimSun"/>
              </a:rPr>
              <a:t>协议</a:t>
            </a:r>
            <a:r>
              <a:rPr sz="1550" spc="18">
                <a:solidFill>
                  <a:srgbClr val="0084FF"/>
                </a:solidFill>
                <a:latin typeface="WVKIAW+MS-UIGothic"/>
                <a:cs typeface="WVKIAW+MS-UIGothic"/>
              </a:rPr>
              <a:t>作用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891950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主要提供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三个方面的安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全保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：数据完整性、数据保密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性和身份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认证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905250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RJUCOM+FFWNGE+MicrosoftYaHei-Bold"/>
                <a:cs typeface="RJUCOM+FFWNGE+MicrosoftYaHei-Bold"/>
              </a:rPr>
              <a:t>SSL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协议</a:t>
            </a:r>
            <a:r>
              <a:rPr sz="3000">
                <a:solidFill>
                  <a:srgbClr val="0084FF"/>
                </a:solidFill>
                <a:latin typeface="WVKIAW+MS-UIGothic"/>
                <a:cs typeface="WVKIAW+MS-UIGothic"/>
              </a:rPr>
              <a:t>的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0084FF"/>
                </a:solidFill>
                <a:latin typeface="WVKIAW+MS-UIGothic"/>
                <a:cs typeface="WVKIAW+MS-UIGothic"/>
              </a:rPr>
              <a:t>展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0084FF"/>
                </a:solidFill>
                <a:latin typeface="WVKIAW+MS-UIGothic"/>
                <a:cs typeface="WVKIAW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2132914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20">
                <a:solidFill>
                  <a:srgbClr val="0084FF"/>
                </a:solidFill>
                <a:latin typeface="RJUCOM+FFWNGE+MicrosoftYaHei-Bold"/>
                <a:cs typeface="RJUCOM+FFWNGE+MicrosoftYaHei-Bold"/>
              </a:rPr>
              <a:t>SSL</a:t>
            </a:r>
            <a:r>
              <a:rPr sz="2300" spc="20">
                <a:solidFill>
                  <a:srgbClr val="0084FF"/>
                </a:solidFill>
                <a:latin typeface="SimSun"/>
                <a:cs typeface="SimSun"/>
              </a:rPr>
              <a:t>协议</a:t>
            </a:r>
            <a:r>
              <a:rPr sz="2300" spc="20">
                <a:solidFill>
                  <a:srgbClr val="0084FF"/>
                </a:solidFill>
                <a:latin typeface="WVKIAW+MS-UIGothic"/>
                <a:cs typeface="WVKIAW+MS-UIGothic"/>
              </a:rPr>
              <a:t>起源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31360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由</a:t>
            </a:r>
            <a:r>
              <a:rPr sz="150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Netscape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公司于</a:t>
            </a:r>
            <a:r>
              <a:rPr sz="150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1994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年开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，并作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Netscape Navigator 2.0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一部分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布。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2722372" cy="748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20">
                <a:solidFill>
                  <a:srgbClr val="0084FF"/>
                </a:solidFill>
                <a:latin typeface="RJUCOM+FFWNGE+MicrosoftYaHei-Bold"/>
                <a:cs typeface="RJUCOM+FFWNGE+MicrosoftYaHei-Bold"/>
              </a:rPr>
              <a:t>SSL</a:t>
            </a:r>
            <a:r>
              <a:rPr sz="2300" spc="20">
                <a:solidFill>
                  <a:srgbClr val="0084FF"/>
                </a:solidFill>
                <a:latin typeface="SimSun"/>
                <a:cs typeface="SimSun"/>
              </a:rPr>
              <a:t>协议</a:t>
            </a:r>
            <a:r>
              <a:rPr sz="2300" spc="20">
                <a:solidFill>
                  <a:srgbClr val="0084FF"/>
                </a:solidFill>
                <a:latin typeface="WVKIAW+MS-UIGothic"/>
                <a:cs typeface="WVKIAW+MS-UIGothic"/>
              </a:rPr>
              <a:t>版本升</a:t>
            </a:r>
            <a:r>
              <a:rPr sz="2300">
                <a:solidFill>
                  <a:srgbClr val="0084FF"/>
                </a:solidFill>
                <a:latin typeface="SimSun"/>
                <a:cs typeface="SimSun"/>
              </a:rPr>
              <a:t>级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6774457" cy="831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自</a:t>
            </a:r>
            <a:r>
              <a:rPr sz="150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1994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年以来，</a:t>
            </a:r>
            <a:r>
              <a:rPr sz="150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协议经历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了多个版本，包括</a:t>
            </a:r>
            <a:r>
              <a:rPr sz="150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 2.0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、</a:t>
            </a:r>
            <a:r>
              <a:rPr sz="150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 3.0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和</a:t>
            </a:r>
            <a:r>
              <a:rPr sz="150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TLS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（</a:t>
            </a:r>
          </a:p>
          <a:p>
            <a:pPr marL="0" marR="0">
              <a:lnSpc>
                <a:spcPts val="1562"/>
              </a:lnSpc>
              <a:spcBef>
                <a:spcPts val="1137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Transport Layer Security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）</a:t>
            </a:r>
            <a:r>
              <a:rPr sz="150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1.0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、</a:t>
            </a:r>
            <a:r>
              <a:rPr sz="150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1.1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和</a:t>
            </a:r>
            <a:r>
              <a:rPr sz="150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1.2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905250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RJUCOM+FFWNGE+MicrosoftYaHei-Bold"/>
                <a:cs typeface="RJUCOM+FFWNGE+MicrosoftYaHei-Bold"/>
              </a:rPr>
              <a:t>SSL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协议</a:t>
            </a:r>
            <a:r>
              <a:rPr sz="3000">
                <a:solidFill>
                  <a:srgbClr val="0084FF"/>
                </a:solidFill>
                <a:latin typeface="WVKIAW+MS-UIGothic"/>
                <a:cs typeface="WVKIAW+MS-UIGothic"/>
              </a:rPr>
              <a:t>的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0084FF"/>
                </a:solidFill>
                <a:latin typeface="WVKIAW+MS-UIGothic"/>
                <a:cs typeface="WVKIAW+MS-UIGothic"/>
              </a:rPr>
              <a:t>用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场</a:t>
            </a:r>
            <a:r>
              <a:rPr sz="3000">
                <a:solidFill>
                  <a:srgbClr val="0084FF"/>
                </a:solidFill>
                <a:latin typeface="WVKIAW+MS-UIGothic"/>
                <a:cs typeface="WVKIAW+MS-UIGothic"/>
              </a:rPr>
              <a:t>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30725" y="1452245"/>
            <a:ext cx="3902924" cy="5208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0084FF"/>
                </a:solidFill>
                <a:latin typeface="RJUCOM+FFWNGE+MicrosoftYaHei-Bold"/>
                <a:cs typeface="RJUCOM+FFWNGE+MicrosoftYaHei-Bold"/>
              </a:rPr>
              <a:t>Web</a:t>
            </a:r>
            <a:r>
              <a:rPr sz="1600">
                <a:solidFill>
                  <a:srgbClr val="0084FF"/>
                </a:solidFill>
                <a:latin typeface="SimSun"/>
                <a:cs typeface="SimSun"/>
              </a:rPr>
              <a:t>浏览</a:t>
            </a:r>
            <a:r>
              <a:rPr sz="1600">
                <a:solidFill>
                  <a:srgbClr val="0084FF"/>
                </a:solidFill>
                <a:latin typeface="WVKIAW+MS-UIGothic"/>
                <a:cs typeface="WVKIAW+MS-UIGothic"/>
              </a:rPr>
              <a:t>器与</a:t>
            </a:r>
            <a:r>
              <a:rPr sz="1600">
                <a:solidFill>
                  <a:srgbClr val="0084FF"/>
                </a:solidFill>
                <a:latin typeface="RJUCOM+FFWNGE+MicrosoftYaHei-Bold"/>
                <a:cs typeface="RJUCOM+FFWNGE+MicrosoftYaHei-Bold"/>
              </a:rPr>
              <a:t>Web</a:t>
            </a:r>
            <a:r>
              <a:rPr sz="1600">
                <a:solidFill>
                  <a:srgbClr val="0084FF"/>
                </a:solidFill>
                <a:latin typeface="WVKIAW+MS-UIGothic"/>
                <a:cs typeface="WVKIAW+MS-UIGothic"/>
              </a:rPr>
              <a:t>服</a:t>
            </a:r>
            <a:r>
              <a:rPr sz="1600">
                <a:solidFill>
                  <a:srgbClr val="0084FF"/>
                </a:solidFill>
                <a:latin typeface="SimSun"/>
                <a:cs typeface="SimSun"/>
              </a:rPr>
              <a:t>务</a:t>
            </a:r>
            <a:r>
              <a:rPr sz="1600">
                <a:solidFill>
                  <a:srgbClr val="0084FF"/>
                </a:solidFill>
                <a:latin typeface="WVKIAW+MS-UIGothic"/>
                <a:cs typeface="WVKIAW+MS-UIGothic"/>
              </a:rPr>
              <a:t>器之</a:t>
            </a:r>
            <a:r>
              <a:rPr sz="1600">
                <a:solidFill>
                  <a:srgbClr val="0084FF"/>
                </a:solidFill>
                <a:latin typeface="SimSun"/>
                <a:cs typeface="SimSun"/>
              </a:rPr>
              <a:t>间</a:t>
            </a:r>
            <a:r>
              <a:rPr sz="1600">
                <a:solidFill>
                  <a:srgbClr val="0084FF"/>
                </a:solidFill>
                <a:latin typeface="WVKIAW+MS-UIGothic"/>
                <a:cs typeface="WVKIAW+MS-UIGothic"/>
              </a:rPr>
              <a:t>的通信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0725" y="1982958"/>
            <a:ext cx="7426128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广泛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用于互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联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网上的安全网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页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（</a:t>
            </a:r>
            <a:r>
              <a:rPr sz="135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HTTPS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）通信，保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护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与</a:t>
            </a:r>
            <a:r>
              <a:rPr sz="135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Web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器之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间传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输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的数据不被窃取或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篡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改。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30725" y="3172459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0084FF"/>
                </a:solidFill>
                <a:latin typeface="SimSun"/>
                <a:cs typeface="SimSun"/>
              </a:rPr>
              <a:t>电</a:t>
            </a:r>
            <a:r>
              <a:rPr sz="1600">
                <a:solidFill>
                  <a:srgbClr val="0084FF"/>
                </a:solidFill>
                <a:latin typeface="WVKIAW+MS-UIGothic"/>
                <a:cs typeface="WVKIAW+MS-UIGothic"/>
              </a:rPr>
              <a:t>子</a:t>
            </a:r>
            <a:r>
              <a:rPr sz="1600">
                <a:solidFill>
                  <a:srgbClr val="0084FF"/>
                </a:solidFill>
                <a:latin typeface="SimSun"/>
                <a:cs typeface="SimSun"/>
              </a:rPr>
              <a:t>邮</a:t>
            </a:r>
            <a:r>
              <a:rPr sz="1600">
                <a:solidFill>
                  <a:srgbClr val="0084FF"/>
                </a:solidFill>
                <a:latin typeface="WVKIAW+MS-UIGothic"/>
                <a:cs typeface="WVKIAW+MS-UIGothic"/>
              </a:rPr>
              <a:t>件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30725" y="3703173"/>
            <a:ext cx="6505750" cy="439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可用于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电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邮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传输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，保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护邮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件内容和元数据在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传输过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程中的安全。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30725" y="4892675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0084FF"/>
                </a:solidFill>
                <a:latin typeface="SimSun"/>
                <a:cs typeface="SimSun"/>
              </a:rPr>
              <a:t>远</a:t>
            </a:r>
            <a:r>
              <a:rPr sz="1600">
                <a:solidFill>
                  <a:srgbClr val="0084FF"/>
                </a:solidFill>
                <a:latin typeface="WVKIAW+MS-UIGothic"/>
                <a:cs typeface="WVKIAW+MS-UIGothic"/>
              </a:rPr>
              <a:t>程登</a:t>
            </a:r>
            <a:r>
              <a:rPr sz="1600">
                <a:solidFill>
                  <a:srgbClr val="0084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30725" y="5423387"/>
            <a:ext cx="7425327" cy="439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使用</a:t>
            </a:r>
            <a:r>
              <a:rPr sz="135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远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程用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可以安全地登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录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远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程服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器，确保用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名、密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码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等敏感信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530725" y="5731998"/>
            <a:ext cx="12282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息不被窃取。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31289" y="1096736"/>
            <a:ext cx="2915989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0084FF"/>
                </a:solidFill>
                <a:latin typeface="RJUCOM+FFWNGE+MicrosoftYaHei-Bold"/>
                <a:cs typeface="RJUCOM+FFWNGE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9025" y="2443400"/>
            <a:ext cx="6343650" cy="1758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RJUCOM+FFWNGE+MicrosoftYaHei-Bold"/>
                <a:cs typeface="RJUCOM+FFWNGE+MicrosoftYaHei-Bold"/>
              </a:rPr>
              <a:t>SSL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5400">
                <a:solidFill>
                  <a:srgbClr val="000000"/>
                </a:solidFill>
                <a:latin typeface="WVKIAW+MS-UIGothic"/>
                <a:cs typeface="WVKIAW+MS-UIGothic"/>
              </a:rPr>
              <a:t>的体系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结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89025" y="3430825"/>
            <a:ext cx="1714500" cy="171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00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WVKIAW+MS-UIGothic"/>
                <a:cs typeface="WVKIAW+MS-UIGothic"/>
              </a:rPr>
              <a:t>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905250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RJUCOM+FFWNGE+MicrosoftYaHei-Bold"/>
                <a:cs typeface="RJUCOM+FFWNGE+MicrosoftYaHei-Bold"/>
              </a:rPr>
              <a:t>SSL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协议</a:t>
            </a:r>
            <a:r>
              <a:rPr sz="3000">
                <a:solidFill>
                  <a:srgbClr val="0084FF"/>
                </a:solidFill>
                <a:latin typeface="WVKIAW+MS-UIGothic"/>
                <a:cs typeface="WVKIAW+MS-UIGothic"/>
              </a:rPr>
              <a:t>的分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层结</a:t>
            </a:r>
            <a:r>
              <a:rPr sz="3000">
                <a:solidFill>
                  <a:srgbClr val="0084FF"/>
                </a:solidFill>
                <a:latin typeface="WVKIAW+MS-UIGothic"/>
                <a:cs typeface="WVKIAW+MS-UIGothic"/>
              </a:rPr>
              <a:t>构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36445" y="1781809"/>
            <a:ext cx="91561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600">
                <a:solidFill>
                  <a:srgbClr val="FFFFFF"/>
                </a:solidFill>
                <a:latin typeface="WVKIAW+MS-UIGothic"/>
                <a:cs typeface="WVKIAW+MS-UIGothic"/>
              </a:rPr>
              <a:t>用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38825" y="1781175"/>
            <a:ext cx="91561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记录层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5169" y="2694793"/>
            <a:ext cx="3603630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了</a:t>
            </a:r>
            <a:r>
              <a:rPr sz="135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中使用的各种</a:t>
            </a:r>
            <a:r>
              <a:rPr sz="135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API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和消息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递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格式，例如</a:t>
            </a:r>
            <a:r>
              <a:rPr sz="135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握手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、更改密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码说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明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、告警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等。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29454" y="2694793"/>
            <a:ext cx="3547474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负责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数据的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传输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数据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行分段、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压缩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、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加密等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理。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045335" y="4335779"/>
            <a:ext cx="91561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WVKIAW+MS-UIGothic"/>
                <a:cs typeface="WVKIAW+MS-UIGothic"/>
              </a:rPr>
              <a:t>握手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838825" y="4335779"/>
            <a:ext cx="91561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传输层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25169" y="5255112"/>
            <a:ext cx="3548238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负责</a:t>
            </a:r>
            <a:r>
              <a:rPr sz="135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握手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执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行，包括密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钥协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商、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身份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认证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等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程。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529454" y="5255112"/>
            <a:ext cx="3585688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负责</a:t>
            </a:r>
            <a:r>
              <a:rPr sz="135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中数据的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传输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，使用</a:t>
            </a:r>
            <a:r>
              <a:rPr sz="135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TCP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行数据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传输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905250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RJUCOM+FFWNGE+MicrosoftYaHei-Bold"/>
                <a:cs typeface="RJUCOM+FFWNGE+MicrosoftYaHei-Bold"/>
              </a:rPr>
              <a:t>SSL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协议</a:t>
            </a:r>
            <a:r>
              <a:rPr sz="3000">
                <a:solidFill>
                  <a:srgbClr val="0084FF"/>
                </a:solidFill>
                <a:latin typeface="WVKIAW+MS-UIGothic"/>
                <a:cs typeface="WVKIAW+MS-UIGothic"/>
              </a:rPr>
              <a:t>的通信模型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3285" y="1746103"/>
            <a:ext cx="2759305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端和服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器建立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连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接后，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端向服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送</a:t>
            </a:r>
            <a:r>
              <a:rPr sz="135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握手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请</a:t>
            </a:r>
          </a:p>
          <a:p>
            <a:pPr marL="11430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求，包括客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端支持的加密算</a:t>
            </a:r>
          </a:p>
          <a:p>
            <a:pPr marL="80010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法、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版本等信息。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80169" y="1746103"/>
            <a:ext cx="2496941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端和服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商密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钥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行身份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认证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等操作。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75179" y="4521688"/>
            <a:ext cx="2825554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器收到握手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请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求后，向客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送</a:t>
            </a:r>
            <a:r>
              <a:rPr sz="135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握手确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认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消息，包</a:t>
            </a:r>
          </a:p>
          <a:p>
            <a:pPr marL="11430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括服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器支持的加密算法、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</a:t>
            </a:r>
          </a:p>
          <a:p>
            <a:pPr marL="131445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议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版本等信息。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22259" y="4542008"/>
            <a:ext cx="256317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端和服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器开始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行数据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922259" y="4850617"/>
            <a:ext cx="2628637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传输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，使用</a:t>
            </a:r>
            <a:r>
              <a:rPr sz="135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协议进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行加密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传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输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905250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RJUCOM+FFWNGE+MicrosoftYaHei-Bold"/>
                <a:cs typeface="RJUCOM+FFWNGE+MicrosoftYaHei-Bold"/>
              </a:rPr>
              <a:t>SSL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协议</a:t>
            </a:r>
            <a:r>
              <a:rPr sz="3000">
                <a:solidFill>
                  <a:srgbClr val="0084FF"/>
                </a:solidFill>
                <a:latin typeface="WVKIAW+MS-UIGothic"/>
                <a:cs typeface="WVKIAW+MS-UIGothic"/>
              </a:rPr>
              <a:t>的安全机制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RJUCOM+FFWNGE+MicrosoftYaHei-Bold"/>
                <a:cs typeface="RJUCOM+FFWNGE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RJUCOM+FFWNGE+MicrosoftYaHei-Bold"/>
                <a:cs typeface="RJUCOM+FFWNGE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RJUCOM+FFWNGE+MicrosoftYaHei-Bold"/>
                <a:cs typeface="RJUCOM+FFWNGE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84FF"/>
                </a:solidFill>
                <a:latin typeface="WVKIAW+MS-UIGothic"/>
                <a:cs typeface="WVKIAW+MS-UIGothic"/>
              </a:rPr>
              <a:t>数据加密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84FF"/>
                </a:solidFill>
                <a:latin typeface="WVKIAW+MS-UIGothic"/>
                <a:cs typeface="WVKIAW+MS-UIGothic"/>
              </a:rPr>
              <a:t>身份</a:t>
            </a:r>
            <a:r>
              <a:rPr sz="2000" spc="25">
                <a:solidFill>
                  <a:srgbClr val="0084FF"/>
                </a:solidFill>
                <a:latin typeface="SimSun"/>
                <a:cs typeface="SimSun"/>
              </a:rPr>
              <a:t>认证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0084FF"/>
                </a:solidFill>
                <a:latin typeface="WVKIAW+MS-UIGothic"/>
                <a:cs typeface="WVKIAW+MS-UIGothic"/>
              </a:rPr>
              <a:t>完整性校</a:t>
            </a:r>
            <a:r>
              <a:rPr sz="2000">
                <a:solidFill>
                  <a:srgbClr val="0084FF"/>
                </a:solidFill>
                <a:latin typeface="SimSun"/>
                <a:cs typeface="SimSun"/>
              </a:rPr>
              <a:t>验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336978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使用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称加密算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数据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行加密，保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证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了数据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传输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的机密性。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336978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支持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客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户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端和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行身份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认证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，保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证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了数据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传输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的安全性。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555304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使用消息摘要算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数据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行完整性校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验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证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了数据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传输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的完整性。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31289" y="1096736"/>
            <a:ext cx="2915989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0084FF"/>
                </a:solidFill>
                <a:latin typeface="RJUCOM+FFWNGE+MicrosoftYaHei-Bold"/>
                <a:cs typeface="RJUCOM+FFWNGE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9025" y="2443400"/>
            <a:ext cx="6343650" cy="270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RJUCOM+FFWNGE+MicrosoftYaHei-Bold"/>
                <a:cs typeface="RJUCOM+FFWNGE+MicrosoftYaHei-Bold"/>
              </a:rPr>
              <a:t>SSL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5400">
                <a:solidFill>
                  <a:srgbClr val="000000"/>
                </a:solidFill>
                <a:latin typeface="WVKIAW+MS-UIGothic"/>
                <a:cs typeface="WVKIAW+MS-UIGothic"/>
              </a:rPr>
              <a:t>的加密与</a:t>
            </a:r>
          </a:p>
          <a:p>
            <a:pPr marL="0" marR="0">
              <a:lnSpc>
                <a:spcPts val="5400"/>
              </a:lnSpc>
              <a:spcBef>
                <a:spcPts val="2375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WVKIAW+MS-UIGothic"/>
                <a:cs typeface="WVKIAW+MS-UIGothic"/>
              </a:rPr>
              <a:t>解密技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 术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905250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RJUCOM+FFWNGE+MicrosoftYaHei-Bold"/>
                <a:cs typeface="RJUCOM+FFWNGE+MicrosoftYaHei-Bold"/>
              </a:rPr>
              <a:t>SSL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协议</a:t>
            </a:r>
            <a:r>
              <a:rPr sz="3000">
                <a:solidFill>
                  <a:srgbClr val="0084FF"/>
                </a:solidFill>
                <a:latin typeface="WVKIAW+MS-UIGothic"/>
                <a:cs typeface="WVKIAW+MS-UIGothic"/>
              </a:rPr>
              <a:t>的加密算法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84FF"/>
                </a:solidFill>
                <a:latin typeface="SimSun"/>
                <a:cs typeface="SimSun"/>
              </a:rPr>
              <a:t>对</a:t>
            </a:r>
            <a:r>
              <a:rPr sz="1550" spc="25">
                <a:solidFill>
                  <a:srgbClr val="0084FF"/>
                </a:solidFill>
                <a:latin typeface="WVKIAW+MS-UIGothic"/>
                <a:cs typeface="WVKIAW+MS-UIGothic"/>
              </a:rPr>
              <a:t>称加密算法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089118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使用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称加密算法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数据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进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行加密，其中最常用的算法是</a:t>
            </a:r>
            <a:r>
              <a:rPr sz="135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AES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（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级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加密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00000"/>
                </a:solidFill>
                <a:latin typeface="WVKIAW+MS-UIGothic"/>
                <a:cs typeface="WVKIAW+MS-UIGothic"/>
              </a:rPr>
              <a:t>准）。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WVKIAW+MS-UIGothic"/>
                <a:cs typeface="WVKIAW+MS-UIGothic"/>
              </a:rPr>
              <a:t>非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550" spc="25">
                <a:solidFill>
                  <a:srgbClr val="FFFFFF"/>
                </a:solidFill>
                <a:latin typeface="WVKIAW+MS-UIGothic"/>
                <a:cs typeface="WVKIAW+MS-UIGothic"/>
              </a:rPr>
              <a:t>称加密算法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286285" cy="10567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协议</a:t>
            </a: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使用非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称加密算法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行密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钥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交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换</a:t>
            </a: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和数字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签</a:t>
            </a: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名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验证</a:t>
            </a: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，其中最常用的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是</a:t>
            </a:r>
            <a:r>
              <a:rPr sz="1350">
                <a:solidFill>
                  <a:srgbClr val="FFFFFF"/>
                </a:solidFill>
                <a:latin typeface="LIKUWM+NEHJDV+MicrosoftYaHei"/>
                <a:cs typeface="LIKUWM+NEHJDV+MicrosoftYaHei"/>
              </a:rPr>
              <a:t>RSA</a:t>
            </a: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算法。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710112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RJUCOM+FFWNGE+MicrosoftYaHei-Bold"/>
                <a:cs typeface="RJUCOM+FFWNGE+MicrosoftYaHei-Bold"/>
              </a:rPr>
              <a:t>SSL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协议</a:t>
            </a:r>
            <a:r>
              <a:rPr sz="3000">
                <a:solidFill>
                  <a:srgbClr val="0084FF"/>
                </a:solidFill>
                <a:latin typeface="WVKIAW+MS-UIGothic"/>
                <a:cs typeface="WVKIAW+MS-UIGothic"/>
              </a:rPr>
              <a:t>的密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钥</a:t>
            </a:r>
            <a:r>
              <a:rPr sz="3000">
                <a:solidFill>
                  <a:srgbClr val="0084FF"/>
                </a:solidFill>
                <a:latin typeface="WVKIAW+MS-UIGothic"/>
                <a:cs typeface="WVKIAW+MS-UIGothic"/>
              </a:rPr>
              <a:t>交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换</a:t>
            </a:r>
            <a:r>
              <a:rPr sz="3000">
                <a:solidFill>
                  <a:srgbClr val="0084FF"/>
                </a:solidFill>
                <a:latin typeface="WVKIAW+MS-UIGothic"/>
                <a:cs typeface="WVKIAW+MS-UIGothic"/>
              </a:rPr>
              <a:t>机制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WVKIAW+MS-UIGothic"/>
                <a:cs typeface="WVKIAW+MS-UIGothic"/>
              </a:rPr>
              <a:t>密</a:t>
            </a: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钥协</a:t>
            </a:r>
            <a:r>
              <a:rPr sz="2300">
                <a:solidFill>
                  <a:srgbClr val="FFFFFF"/>
                </a:solidFill>
                <a:latin typeface="WVKIAW+MS-UIGothic"/>
                <a:cs typeface="WVKIAW+MS-UIGothic"/>
              </a:rPr>
              <a:t>商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6769155" cy="439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协议</a:t>
            </a: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使用密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钥协</a:t>
            </a: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商机制来确保通信双方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拥</a:t>
            </a: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有共享的密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钥</a:t>
            </a: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，以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实现</a:t>
            </a: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数据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传输</a:t>
            </a: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的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2826238"/>
            <a:ext cx="8853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安全性。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0403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WVKIAW+MS-UIGothic"/>
                <a:cs typeface="WVKIAW+MS-UIGothic"/>
              </a:rPr>
              <a:t>数字</a:t>
            </a: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证书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78704" y="4650592"/>
            <a:ext cx="7097252" cy="439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协议</a:t>
            </a: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使用数字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证书</a:t>
            </a: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验证</a:t>
            </a: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通信双方的身份，以确保密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钥</a:t>
            </a: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交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换</a:t>
            </a: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不会被中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人攻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击</a:t>
            </a:r>
            <a:r>
              <a:rPr sz="1350">
                <a:solidFill>
                  <a:srgbClr val="FFFFFF"/>
                </a:solidFill>
                <a:latin typeface="WVKIAW+MS-UIGothic"/>
                <a:cs typeface="WVKIAW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6900862" cy="97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RJUCOM+FFWNGE+MicrosoftYaHei-Bold"/>
                <a:cs typeface="RJUCOM+FFWNGE+MicrosoftYaHei-Bold"/>
              </a:rPr>
              <a:t>SSL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协议</a:t>
            </a:r>
            <a:r>
              <a:rPr sz="3000">
                <a:solidFill>
                  <a:srgbClr val="0084FF"/>
                </a:solidFill>
                <a:latin typeface="WVKIAW+MS-UIGothic"/>
                <a:cs typeface="WVKIAW+MS-UIGothic"/>
              </a:rPr>
              <a:t>的数据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传输</a:t>
            </a:r>
            <a:r>
              <a:rPr sz="3000">
                <a:solidFill>
                  <a:srgbClr val="0084FF"/>
                </a:solidFill>
                <a:latin typeface="WVKIAW+MS-UIGothic"/>
                <a:cs typeface="WVKIAW+MS-UIGothic"/>
              </a:rPr>
              <a:t>加密与解密原理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WVKIAW+MS-UIGothic"/>
                <a:cs typeface="WVKIAW+MS-UIGothic"/>
              </a:rPr>
              <a:t>数据加密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WVKIAW+MS-UIGothic"/>
                <a:cs typeface="WVKIAW+MS-UIGothic"/>
              </a:rPr>
              <a:t>数据解密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WVKIAW+MS-UIGothic"/>
                <a:cs typeface="WVKIAW+MS-UIGothic"/>
              </a:rPr>
              <a:t>密</a:t>
            </a: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钥</a:t>
            </a:r>
            <a:r>
              <a:rPr sz="2300" spc="25">
                <a:solidFill>
                  <a:srgbClr val="0084FF"/>
                </a:solidFill>
                <a:latin typeface="WVKIAW+MS-UIGothic"/>
                <a:cs typeface="WVKIAW+MS-UIGothic"/>
              </a:rPr>
              <a:t>分</a:t>
            </a:r>
            <a:r>
              <a:rPr sz="2300">
                <a:solidFill>
                  <a:srgbClr val="0084FF"/>
                </a:solidFill>
                <a:latin typeface="SimSun"/>
                <a:cs typeface="SimSun"/>
              </a:rPr>
              <a:t>发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409825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使用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称加密算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数据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行加密，加密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后的数据只能由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拥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有正确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钥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的接收者解密。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409825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使用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称加密算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数据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行解密，只有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拥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有正确密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钥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的接收者能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解密数据。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555304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2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LIKUWM+NEHJDV+MicrosoftYaHei"/>
                <a:cs typeface="LIKUWM+NEHJDV+MicrosoftYaHei"/>
              </a:rPr>
              <a:t>SSL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使用非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称加密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算法和数字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证书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来确保密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钥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WVKIAW+MS-UIGothic"/>
                <a:cs typeface="WVKIAW+MS-UIGothic"/>
              </a:rPr>
              <a:t>的安全性和正确性。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31289" y="1096736"/>
            <a:ext cx="2915989" cy="2711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0084FF"/>
                </a:solidFill>
                <a:latin typeface="RJUCOM+FFWNGE+MicrosoftYaHei-Bold"/>
                <a:cs typeface="RJUCOM+FFWNGE+MicrosoftYaHei-Bold"/>
              </a:rPr>
              <a:t>04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9025" y="2443400"/>
            <a:ext cx="6343650" cy="270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RJUCOM+FFWNGE+MicrosoftYaHei-Bold"/>
                <a:cs typeface="RJUCOM+FFWNGE+MicrosoftYaHei-Bold"/>
              </a:rPr>
              <a:t>SSL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协议</a:t>
            </a:r>
            <a:r>
              <a:rPr sz="5400">
                <a:solidFill>
                  <a:srgbClr val="000000"/>
                </a:solidFill>
                <a:latin typeface="WVKIAW+MS-UIGothic"/>
                <a:cs typeface="WVKIAW+MS-UIGothic"/>
              </a:rPr>
              <a:t>的身份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认</a:t>
            </a:r>
          </a:p>
          <a:p>
            <a:pPr marL="0" marR="0">
              <a:lnSpc>
                <a:spcPts val="5400"/>
              </a:lnSpc>
              <a:spcBef>
                <a:spcPts val="2375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证</a:t>
            </a:r>
            <a:r>
              <a:rPr sz="5400">
                <a:solidFill>
                  <a:srgbClr val="000000"/>
                </a:solidFill>
                <a:latin typeface="WVKIAW+MS-UIGothic"/>
                <a:cs typeface="WVKIAW+MS-UIGothic"/>
              </a:rPr>
              <a:t>与授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权</a:t>
            </a:r>
            <a:r>
              <a:rPr sz="5400">
                <a:solidFill>
                  <a:srgbClr val="000000"/>
                </a:solidFill>
                <a:latin typeface="WVKIAW+MS-UIGothic"/>
                <a:cs typeface="WVKIAW+MS-UIGothic"/>
              </a:rPr>
              <a:t>机制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https://d.book118.com/838101132074006030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WVKIAW+MS-UIGothic</vt:lpstr>
      <vt:lpstr>SimSun</vt:lpstr>
      <vt:lpstr>JIRRGB+GSOAPH+ArialMT</vt:lpstr>
      <vt:lpstr>Times New Roman</vt:lpstr>
      <vt:lpstr>LIKUWM+NEHJDV+MicrosoftYaHei</vt:lpstr>
      <vt:lpstr>RJUCOM+FFWNGE+MicrosoftYaHei-Bold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2024-09-07T02:40:43.828</cp:lastPrinted>
  <dcterms:created xsi:type="dcterms:W3CDTF">2024-09-06T18:40:43Z</dcterms:created>
  <dcterms:modified xsi:type="dcterms:W3CDTF">2024-09-06T18:40:45Z</dcterms:modified>
</cp:coreProperties>
</file>