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92"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5715000"/>
  <p:notesSz cx="6858000" cy="9144000"/>
  <p:embeddedFontLst>
    <p:embeddedFont>
      <p:font typeface="Calibri" panose="020F0502020204030204" pitchFamily="2" charset="0"/>
      <p:regular r:id="rId15"/>
      <p:bold r:id="rId16"/>
      <p:italic r:id="rId17"/>
      <p:boldItalic r:id="rId18"/>
    </p:embeddedFont>
    <p:embeddedFont>
      <p:font typeface="Segoe UI" panose="020B0502040204020203" pitchFamily="2" charset="0"/>
      <p:regular r:id="rId19"/>
      <p:bold r:id="rId20"/>
      <p:italic r:id="rId21"/>
      <p:boldItalic r:id="rId22"/>
    </p:embeddedFont>
    <p:embeddedFont>
      <p:font typeface="黑体" panose="02010609060101010101" pitchFamily="1" charset="-122"/>
      <p:regular r:id="rId23"/>
    </p:embeddedFont>
    <p:embeddedFont>
      <p:font typeface="微软雅黑" panose="020B0503020204020204" pitchFamily="2" charset="-122"/>
      <p:regular r:id="rId24"/>
      <p:bold r:id="rId25"/>
    </p:embeddedFont>
  </p:embeddedFontLst>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font" Target="fonts/font1.fntdata" /><Relationship Id="rId16" Type="http://schemas.openxmlformats.org/officeDocument/2006/relationships/font" Target="fonts/font2.fntdata" /><Relationship Id="rId17" Type="http://schemas.openxmlformats.org/officeDocument/2006/relationships/font" Target="fonts/font3.fntdata" /><Relationship Id="rId18" Type="http://schemas.openxmlformats.org/officeDocument/2006/relationships/font" Target="fonts/font4.fntdata" /><Relationship Id="rId19" Type="http://schemas.openxmlformats.org/officeDocument/2006/relationships/font" Target="fonts/font5.fntdata" /><Relationship Id="rId2" Type="http://schemas.openxmlformats.org/officeDocument/2006/relationships/slideMaster" Target="slideMasters/slideMaster2.xml" /><Relationship Id="rId20" Type="http://schemas.openxmlformats.org/officeDocument/2006/relationships/font" Target="fonts/font6.fntdata" /><Relationship Id="rId21" Type="http://schemas.openxmlformats.org/officeDocument/2006/relationships/font" Target="fonts/font7.fntdata" /><Relationship Id="rId22" Type="http://schemas.openxmlformats.org/officeDocument/2006/relationships/font" Target="fonts/font8.fntdata" /><Relationship Id="rId23" Type="http://schemas.openxmlformats.org/officeDocument/2006/relationships/font" Target="fonts/font9.fntdata" /><Relationship Id="rId24" Type="http://schemas.openxmlformats.org/officeDocument/2006/relationships/font" Target="fonts/font10.fntdata" /><Relationship Id="rId25" Type="http://schemas.openxmlformats.org/officeDocument/2006/relationships/font" Target="fonts/font11.fntdata"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0F7541-B4D8-476F-8269-D6417202D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025BA-8ADF-406B-989E-C3F95FB9C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0C8C8D-D129-47D3-A87D-1E03C5196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51B368-F5E8-4274-9DD9-DFD535324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975FA0-D8F1-4538-BBB3-59A515ED53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324624-C940-4F08-95B2-D79B53CE4D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DB9728-9DF6-41B0-B796-CDD0B0909F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5445E3-4182-4F11-84D5-6F1E0F02D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9B55A-92EF-4D5E-809E-F1EF5C8AC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D97F23-9163-4372-87E6-957893D7E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30F7F-2284-430B-B6E6-F7F04850D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封面页">
    <p:bg>
      <p:bgPr>
        <a:blipFill rotWithShape="1">
          <a:blip r:embed="rId1"/>
          <a:stretch>
            <a:fillRect/>
          </a:stretch>
        </a:blipFill>
        <a:effectLst/>
      </p:bgPr>
    </p:bg>
    <p:spTree>
      <p:nvGrpSpPr>
        <p:cNvPr id="1" name=""/>
        <p:cNvGrpSpPr/>
        <p:nvPr/>
      </p:nvGrpSpPr>
      <p:grpSpPr>
        <a:xfrm>
          <a:off x="0" y="0"/>
          <a:ext cx="0" cy="0"/>
        </a:xfrm>
      </p:grpSpPr>
      <p:sp>
        <p:nvSpPr>
          <p:cNvPr id="20" name="文本占位符 19"/>
          <p:cNvSpPr>
            <a:spLocks noGrp="1"/>
          </p:cNvSpPr>
          <p:nvPr>
            <p:ph type="body" sz="quarter" idx="10" hasCustomPrompt="1"/>
          </p:nvPr>
        </p:nvSpPr>
        <p:spPr>
          <a:xfrm>
            <a:off x="2349230" y="2082147"/>
            <a:ext cx="4445541" cy="1131395"/>
          </a:xfrm>
          <a:prstGeom prst="rect">
            <a:avLst/>
          </a:prstGeom>
        </p:spPr>
        <p:txBody>
          <a:bodyPr lIns="71323" tIns="35662" rIns="71323" bIns="35662" anchor="t"/>
          <a:lstStyle>
            <a:lvl1pPr marL="0" indent="0" algn="ctr">
              <a:buNone/>
              <a:defRPr sz="3700" b="1"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1" hasCustomPrompt="1"/>
          </p:nvPr>
        </p:nvSpPr>
        <p:spPr>
          <a:xfrm>
            <a:off x="2349230" y="3815810"/>
            <a:ext cx="4445541" cy="283048"/>
          </a:xfrm>
          <a:prstGeom prst="rect">
            <a:avLst/>
          </a:prstGeom>
        </p:spPr>
        <p:txBody>
          <a:bodyPr lIns="71323" tIns="35662" rIns="71323" bIns="35662" anchor="t"/>
          <a:lstStyle>
            <a:lvl1pPr marL="0" indent="0" algn="ctr">
              <a:lnSpc>
                <a:spcPct val="130000"/>
              </a:lnSpc>
              <a:buNone/>
              <a:defRPr sz="9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8305357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bg>
      <p:bgPr>
        <a:blipFill>
          <a:blip r:embed="rId1"/>
          <a:stretch>
            <a:fillRect/>
          </a:stretch>
        </a:blipFill>
        <a:effectLst/>
      </p:bgPr>
    </p:bg>
    <p:spTree>
      <p:nvGrpSpPr>
        <p:cNvPr id="1" name=""/>
        <p:cNvGrpSpPr/>
        <p:nvPr/>
      </p:nvGrpSpPr>
      <p:grpSpPr>
        <a:xfrm>
          <a:off x="0" y="0"/>
          <a:ext cx="0" cy="0"/>
        </a:xfrm>
      </p:grpSpPr>
      <p:sp>
        <p:nvSpPr>
          <p:cNvPr id="14" name="椭圆 13"/>
          <p:cNvSpPr/>
          <p:nvPr userDrawn="1"/>
        </p:nvSpPr>
        <p:spPr>
          <a:xfrm>
            <a:off x="4070558" y="-1600881"/>
            <a:ext cx="2394065" cy="2660072"/>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149273" y="-229789"/>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3142724" y="-493384"/>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2859819" y="-181102"/>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241854" y="508568"/>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4100151" y="436718"/>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1990892" y="95770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4317162" y="1062659"/>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3975915" y="1126367"/>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3857111" y="107688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4946263" y="914875"/>
            <a:ext cx="582206" cy="646895"/>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785217" y="869260"/>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6515646" y="123186"/>
            <a:ext cx="341079" cy="378977"/>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6218938" y="585109"/>
            <a:ext cx="426674" cy="47408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6701148" y="388333"/>
            <a:ext cx="155577" cy="17286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6944234" y="272115"/>
            <a:ext cx="126117" cy="14013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140801" y="2955299"/>
            <a:ext cx="2353523" cy="610378"/>
          </a:xfrm>
          <a:prstGeom prst="rect">
            <a:avLst/>
          </a:prstGeom>
        </p:spPr>
        <p:txBody>
          <a:bodyPr lIns="71323" tIns="35662" rIns="71323" bIns="35662" anchor="t"/>
          <a:lstStyle>
            <a:lvl1pPr marL="0" indent="0" algn="l">
              <a:buNone/>
              <a:defRPr sz="37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5156541" y="2251533"/>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5156541" y="3118644"/>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2" name="文本占位符 19"/>
          <p:cNvSpPr>
            <a:spLocks noGrp="1"/>
          </p:cNvSpPr>
          <p:nvPr>
            <p:ph type="body" sz="quarter" idx="13" hasCustomPrompt="1"/>
          </p:nvPr>
        </p:nvSpPr>
        <p:spPr>
          <a:xfrm>
            <a:off x="5156541" y="3985755"/>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204869" y="5357536"/>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24165" y="4735613"/>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787037" y="5478550"/>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1698422" y="5212837"/>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307586" y="4466492"/>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242211" y="513609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76288" y="4226800"/>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400857" y="4455530"/>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545240" y="459707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3286268" y="5423533"/>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Tree>
    <p:extLst>
      <p:ext uri="{BB962C8B-B14F-4D97-AF65-F5344CB8AC3E}">
        <p14:creationId xmlns:p14="http://schemas.microsoft.com/office/powerpoint/2010/main" val="118730627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目录页">
    <p:bg>
      <p:bgPr>
        <a:blipFill>
          <a:blip r:embed="rId1"/>
          <a:stretch>
            <a:fillRect/>
          </a:stretch>
        </a:blipFill>
        <a:effectLst/>
      </p:bgPr>
    </p:bg>
    <p:spTree>
      <p:nvGrpSpPr>
        <p:cNvPr id="1" name=""/>
        <p:cNvGrpSpPr/>
        <p:nvPr/>
      </p:nvGrpSpPr>
      <p:grpSpPr>
        <a:xfrm>
          <a:off x="0" y="0"/>
          <a:ext cx="0" cy="0"/>
        </a:xfrm>
      </p:grpSpPr>
      <p:sp>
        <p:nvSpPr>
          <p:cNvPr id="19" name="文本占位符 19"/>
          <p:cNvSpPr>
            <a:spLocks noGrp="1"/>
          </p:cNvSpPr>
          <p:nvPr>
            <p:ph type="body" sz="quarter" idx="10" hasCustomPrompt="1"/>
          </p:nvPr>
        </p:nvSpPr>
        <p:spPr>
          <a:xfrm>
            <a:off x="1140801" y="2955299"/>
            <a:ext cx="2353523" cy="610378"/>
          </a:xfrm>
          <a:prstGeom prst="rect">
            <a:avLst/>
          </a:prstGeom>
        </p:spPr>
        <p:txBody>
          <a:bodyPr lIns="71323" tIns="35662" rIns="71323" bIns="35662" anchor="t"/>
          <a:lstStyle>
            <a:lvl1pPr marL="0" indent="0" algn="l">
              <a:buNone/>
              <a:defRPr sz="37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5156541" y="2251533"/>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5156541" y="2898479"/>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3" name="文本占位符 19"/>
          <p:cNvSpPr>
            <a:spLocks noGrp="1"/>
          </p:cNvSpPr>
          <p:nvPr>
            <p:ph type="body" sz="quarter" idx="13" hasCustomPrompt="1"/>
          </p:nvPr>
        </p:nvSpPr>
        <p:spPr>
          <a:xfrm>
            <a:off x="5156541" y="3545425"/>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4" name="文本占位符 19"/>
          <p:cNvSpPr>
            <a:spLocks noGrp="1"/>
          </p:cNvSpPr>
          <p:nvPr>
            <p:ph type="body" sz="quarter" idx="14" hasCustomPrompt="1"/>
          </p:nvPr>
        </p:nvSpPr>
        <p:spPr>
          <a:xfrm>
            <a:off x="5156541" y="4192371"/>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138839152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目录页">
    <p:bg>
      <p:bgPr>
        <a:blipFill>
          <a:blip r:embed="rId1"/>
          <a:stretch>
            <a:fillRect/>
          </a:stretch>
        </a:blipFill>
        <a:effectLst/>
      </p:bgPr>
    </p:bg>
    <p:spTree>
      <p:nvGrpSpPr>
        <p:cNvPr id="1" name=""/>
        <p:cNvGrpSpPr/>
        <p:nvPr/>
      </p:nvGrpSpPr>
      <p:grpSpPr>
        <a:xfrm>
          <a:off x="0" y="0"/>
          <a:ext cx="0" cy="0"/>
        </a:xfrm>
      </p:grpSpPr>
      <p:sp>
        <p:nvSpPr>
          <p:cNvPr id="14" name="椭圆 13"/>
          <p:cNvSpPr/>
          <p:nvPr userDrawn="1"/>
        </p:nvSpPr>
        <p:spPr>
          <a:xfrm>
            <a:off x="4070558" y="-1600881"/>
            <a:ext cx="2394065" cy="2660072"/>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149273" y="-229789"/>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3142724" y="-493384"/>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2859819" y="-181102"/>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241854" y="508568"/>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4100151" y="436718"/>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1990892" y="95770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4317162" y="1062659"/>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3975915" y="1126367"/>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3857111" y="107688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4946263" y="914875"/>
            <a:ext cx="582206" cy="646895"/>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785217" y="869260"/>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6515646" y="123186"/>
            <a:ext cx="341079" cy="378977"/>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6218938" y="585109"/>
            <a:ext cx="426674" cy="47408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6701148" y="388333"/>
            <a:ext cx="155577" cy="17286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6944234" y="272115"/>
            <a:ext cx="126117" cy="14013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140801" y="2955299"/>
            <a:ext cx="2353523" cy="610378"/>
          </a:xfrm>
          <a:prstGeom prst="rect">
            <a:avLst/>
          </a:prstGeom>
        </p:spPr>
        <p:txBody>
          <a:bodyPr lIns="71323" tIns="35662" rIns="71323" bIns="35662" anchor="t"/>
          <a:lstStyle>
            <a:lvl1pPr marL="0" indent="0" algn="l">
              <a:buNone/>
              <a:defRPr sz="37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5156541" y="1831623"/>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5156541" y="2478568"/>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204869" y="5357536"/>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24165" y="4735613"/>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787037" y="5478550"/>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1698422" y="5212837"/>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307586" y="4466492"/>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242211" y="513609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76288" y="4226800"/>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400857" y="4455530"/>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545240" y="459707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3286268" y="5423533"/>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3" name="文本占位符 19"/>
          <p:cNvSpPr>
            <a:spLocks noGrp="1"/>
          </p:cNvSpPr>
          <p:nvPr>
            <p:ph type="body" sz="quarter" idx="13" hasCustomPrompt="1"/>
          </p:nvPr>
        </p:nvSpPr>
        <p:spPr>
          <a:xfrm>
            <a:off x="5156541" y="3125514"/>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4" name="文本占位符 19"/>
          <p:cNvSpPr>
            <a:spLocks noGrp="1"/>
          </p:cNvSpPr>
          <p:nvPr>
            <p:ph type="body" sz="quarter" idx="14" hasCustomPrompt="1"/>
          </p:nvPr>
        </p:nvSpPr>
        <p:spPr>
          <a:xfrm>
            <a:off x="5156541" y="3772460"/>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5" name="文本占位符 19"/>
          <p:cNvSpPr>
            <a:spLocks noGrp="1"/>
          </p:cNvSpPr>
          <p:nvPr>
            <p:ph type="body" sz="quarter" idx="15" hasCustomPrompt="1"/>
          </p:nvPr>
        </p:nvSpPr>
        <p:spPr>
          <a:xfrm>
            <a:off x="5156541" y="4419406"/>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12640194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目录页">
    <p:bg>
      <p:bgPr>
        <a:blipFill>
          <a:blip r:embed="rId1"/>
          <a:stretch>
            <a:fillRect/>
          </a:stretch>
        </a:blipFill>
        <a:effectLst/>
      </p:bgPr>
    </p:bg>
    <p:spTree>
      <p:nvGrpSpPr>
        <p:cNvPr id="1" name=""/>
        <p:cNvGrpSpPr/>
        <p:nvPr/>
      </p:nvGrpSpPr>
      <p:grpSpPr>
        <a:xfrm>
          <a:off x="0" y="0"/>
          <a:ext cx="0" cy="0"/>
        </a:xfrm>
      </p:grpSpPr>
      <p:sp>
        <p:nvSpPr>
          <p:cNvPr id="14" name="椭圆 13"/>
          <p:cNvSpPr/>
          <p:nvPr userDrawn="1"/>
        </p:nvSpPr>
        <p:spPr>
          <a:xfrm>
            <a:off x="4070558" y="-1600881"/>
            <a:ext cx="2394065" cy="2660072"/>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149273" y="-229789"/>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3142724" y="-493384"/>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2859819" y="-181102"/>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241854" y="508568"/>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4100151" y="436718"/>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1990892" y="95770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4317162" y="1062659"/>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3975915" y="1126367"/>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3857111" y="107688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4946263" y="914875"/>
            <a:ext cx="582206" cy="646895"/>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785217" y="869260"/>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6515646" y="123186"/>
            <a:ext cx="341079" cy="378977"/>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6218938" y="585109"/>
            <a:ext cx="426674" cy="47408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6701148" y="388333"/>
            <a:ext cx="155577" cy="17286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6944234" y="272115"/>
            <a:ext cx="126117" cy="14013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140801" y="2955299"/>
            <a:ext cx="2353523" cy="610378"/>
          </a:xfrm>
          <a:prstGeom prst="rect">
            <a:avLst/>
          </a:prstGeom>
        </p:spPr>
        <p:txBody>
          <a:bodyPr lIns="71323" tIns="35662" rIns="71323" bIns="35662" anchor="t"/>
          <a:lstStyle>
            <a:lvl1pPr marL="0" indent="0" algn="l">
              <a:buNone/>
              <a:defRPr sz="37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5156541" y="1831623"/>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5156541" y="2337963"/>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204869" y="5357536"/>
            <a:ext cx="894703" cy="994114"/>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24165" y="4735613"/>
            <a:ext cx="1372743" cy="1525270"/>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787037" y="5478550"/>
            <a:ext cx="593418" cy="659353"/>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1698422" y="5212837"/>
            <a:ext cx="413200" cy="459111"/>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307586" y="4466492"/>
            <a:ext cx="640829" cy="71203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242211" y="5136091"/>
            <a:ext cx="182682" cy="202980"/>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76288" y="4226800"/>
            <a:ext cx="295087" cy="327874"/>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400857" y="4455530"/>
            <a:ext cx="139635" cy="15515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545240" y="4597078"/>
            <a:ext cx="91422" cy="101580"/>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3286268" y="5423533"/>
            <a:ext cx="299764" cy="333071"/>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a:endParaRPr kumimoji="1" lang="zh-CN" altLang="en-US"/>
          </a:p>
        </p:txBody>
      </p:sp>
      <p:sp>
        <p:nvSpPr>
          <p:cNvPr id="36" name="文本占位符 19"/>
          <p:cNvSpPr>
            <a:spLocks noGrp="1"/>
          </p:cNvSpPr>
          <p:nvPr>
            <p:ph type="body" sz="quarter" idx="13" hasCustomPrompt="1"/>
          </p:nvPr>
        </p:nvSpPr>
        <p:spPr>
          <a:xfrm>
            <a:off x="5156541" y="2844304"/>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7" name="文本占位符 19"/>
          <p:cNvSpPr>
            <a:spLocks noGrp="1"/>
          </p:cNvSpPr>
          <p:nvPr>
            <p:ph type="body" sz="quarter" idx="14" hasCustomPrompt="1"/>
          </p:nvPr>
        </p:nvSpPr>
        <p:spPr>
          <a:xfrm>
            <a:off x="5156541" y="3350645"/>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8" name="文本占位符 19"/>
          <p:cNvSpPr>
            <a:spLocks noGrp="1"/>
          </p:cNvSpPr>
          <p:nvPr>
            <p:ph type="body" sz="quarter" idx="15" hasCustomPrompt="1"/>
          </p:nvPr>
        </p:nvSpPr>
        <p:spPr>
          <a:xfrm>
            <a:off x="5156541" y="3856986"/>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9" name="文本占位符 19"/>
          <p:cNvSpPr>
            <a:spLocks noGrp="1"/>
          </p:cNvSpPr>
          <p:nvPr>
            <p:ph type="body" sz="quarter" idx="16" hasCustomPrompt="1"/>
          </p:nvPr>
        </p:nvSpPr>
        <p:spPr>
          <a:xfrm>
            <a:off x="5156541" y="4363327"/>
            <a:ext cx="2353523" cy="281210"/>
          </a:xfrm>
          <a:prstGeom prst="rect">
            <a:avLst/>
          </a:prstGeom>
        </p:spPr>
        <p:txBody>
          <a:bodyPr lIns="71323" tIns="35662" rIns="71323" bIns="35662" anchor="t"/>
          <a:lstStyle>
            <a:lvl1pPr marL="0" indent="0" algn="l">
              <a:lnSpc>
                <a:spcPct val="130000"/>
              </a:lnSpc>
              <a:buNone/>
              <a:defRPr sz="14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40610537"/>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副标题页">
    <p:bg>
      <p:bgPr>
        <a:blipFill>
          <a:blip r:embed="rId1"/>
          <a:stretch>
            <a:fillRect/>
          </a:stretch>
        </a:blipFill>
        <a:effectLst/>
      </p:bgPr>
    </p:bg>
    <p:spTree>
      <p:nvGrpSpPr>
        <p:cNvPr id="1" name=""/>
        <p:cNvGrpSpPr/>
        <p:nvPr/>
      </p:nvGrpSpPr>
      <p:grpSpPr>
        <a:xfrm>
          <a:off x="0" y="0"/>
          <a:ext cx="0" cy="0"/>
        </a:xfrm>
      </p:grpSpPr>
      <p:sp>
        <p:nvSpPr>
          <p:cNvPr id="11" name="文本占位符 19"/>
          <p:cNvSpPr>
            <a:spLocks noGrp="1"/>
          </p:cNvSpPr>
          <p:nvPr>
            <p:ph type="body" sz="quarter" idx="10" hasCustomPrompt="1"/>
          </p:nvPr>
        </p:nvSpPr>
        <p:spPr>
          <a:xfrm>
            <a:off x="5036027" y="2546726"/>
            <a:ext cx="2353523" cy="610378"/>
          </a:xfrm>
          <a:prstGeom prst="rect">
            <a:avLst/>
          </a:prstGeom>
        </p:spPr>
        <p:txBody>
          <a:bodyPr lIns="71323" tIns="35662" rIns="71323" bIns="35662" anchor="t"/>
          <a:lstStyle>
            <a:lvl1pPr marL="0" indent="0" algn="l">
              <a:buNone/>
              <a:defRPr sz="37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12" name="文本占位符 19"/>
          <p:cNvSpPr>
            <a:spLocks noGrp="1"/>
          </p:cNvSpPr>
          <p:nvPr>
            <p:ph type="body" sz="quarter" idx="11" hasCustomPrompt="1"/>
          </p:nvPr>
        </p:nvSpPr>
        <p:spPr>
          <a:xfrm>
            <a:off x="5036027" y="3232136"/>
            <a:ext cx="2353523" cy="281210"/>
          </a:xfrm>
          <a:prstGeom prst="rect">
            <a:avLst/>
          </a:prstGeom>
        </p:spPr>
        <p:txBody>
          <a:bodyPr lIns="71323" tIns="35662" rIns="71323" bIns="35662" anchor="t"/>
          <a:lstStyle>
            <a:lvl1pPr marL="0" indent="0" algn="l">
              <a:lnSpc>
                <a:spcPct val="130000"/>
              </a:lnSpc>
              <a:buNone/>
              <a:defRPr sz="900" b="0" baseline="0">
                <a:solidFill>
                  <a:schemeClr val="bg1">
                    <a:lumMod val="50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280169499"/>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页">
    <p:bg>
      <p:bgPr>
        <a:blipFill>
          <a:blip r:embed="rId1"/>
          <a:stretch>
            <a:fillRect/>
          </a:stretch>
        </a:blipFill>
        <a:effectLst/>
      </p:bgPr>
    </p:bg>
    <p:spTree>
      <p:nvGrpSpPr>
        <p:cNvPr id="1" name=""/>
        <p:cNvGrpSpPr/>
        <p:nvPr/>
      </p:nvGrpSpPr>
      <p:grpSpPr>
        <a:xfrm>
          <a:off x="0" y="0"/>
          <a:ext cx="0" cy="0"/>
        </a:xfrm>
      </p:grpSpPr>
      <p:sp>
        <p:nvSpPr>
          <p:cNvPr id="23" name="文本占位符 19"/>
          <p:cNvSpPr>
            <a:spLocks noGrp="1"/>
          </p:cNvSpPr>
          <p:nvPr>
            <p:ph type="body" sz="quarter" idx="11" hasCustomPrompt="1"/>
          </p:nvPr>
        </p:nvSpPr>
        <p:spPr>
          <a:xfrm>
            <a:off x="326370" y="209697"/>
            <a:ext cx="2551008" cy="337813"/>
          </a:xfrm>
          <a:prstGeom prst="rect">
            <a:avLst/>
          </a:prstGeom>
        </p:spPr>
        <p:txBody>
          <a:bodyPr lIns="71323" tIns="35662" rIns="71323" bIns="35662" anchor="t"/>
          <a:lstStyle>
            <a:lvl1pPr marL="0" indent="0" algn="l">
              <a:lnSpc>
                <a:spcPct val="130000"/>
              </a:lnSpc>
              <a:buNone/>
              <a:defRPr sz="1400" b="1"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extLst>
      <p:ext uri="{BB962C8B-B14F-4D97-AF65-F5344CB8AC3E}">
        <p14:creationId xmlns:p14="http://schemas.microsoft.com/office/powerpoint/2010/main" val="1632621729"/>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页">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244808023"/>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9"/>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909002904"/>
      </p:ext>
    </p:extLst>
  </p:cSld>
  <p:clrMap bg1="lt1" tx1="dk1" bg2="lt2" tx2="dk2" accent1="accent1" accent2="accent2" accent3="accent3" accent4="accent4" accent5="accent5" accent6="accent6" hlink="hlink" folHlink="folHlink"/>
  <p:sldLayoutIdLst>
    <p:sldLayoutId id="2147483660" r:id="rId1"/>
    <p:sldLayoutId id="2147483683" r:id="rId2"/>
    <p:sldLayoutId id="2147483684" r:id="rId3"/>
    <p:sldLayoutId id="2147483687" r:id="rId4"/>
    <p:sldLayoutId id="2147483688" r:id="rId5"/>
    <p:sldLayoutId id="2147483689" r:id="rId6"/>
    <p:sldLayoutId id="2147483690" r:id="rId7"/>
    <p:sldLayoutId id="2147483691" r:id="rId8"/>
  </p:sldLayoutIdLst>
  <p:transition/>
  <p:timing/>
  <p:txStyles>
    <p:titleStyle>
      <a:lvl1pPr algn="l" defTabSz="713232"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178308" indent="-178308" algn="l" defTabSz="713232" rtl="0" eaLnBrk="1" latinLnBrk="0" hangingPunct="1">
        <a:lnSpc>
          <a:spcPct val="90000"/>
        </a:lnSpc>
        <a:spcBef>
          <a:spcPts val="780"/>
        </a:spcBef>
        <a:buFont typeface="Arial" pitchFamily="34" charset="0"/>
        <a:buChar char="•"/>
        <a:defRPr sz="2200" kern="1200">
          <a:solidFill>
            <a:schemeClr val="tx1"/>
          </a:solidFill>
          <a:latin typeface="+mn-lt"/>
          <a:ea typeface="+mn-ea"/>
          <a:cs typeface="+mn-cs"/>
        </a:defRPr>
      </a:lvl1pPr>
      <a:lvl2pPr marL="534924" indent="-178308" algn="l" defTabSz="713232" rtl="0" eaLnBrk="1" latinLnBrk="0" hangingPunct="1">
        <a:lnSpc>
          <a:spcPct val="90000"/>
        </a:lnSpc>
        <a:spcBef>
          <a:spcPts val="390"/>
        </a:spcBef>
        <a:buFont typeface="Arial" pitchFamily="34" charset="0"/>
        <a:buChar char="•"/>
        <a:defRPr sz="1900" kern="1200">
          <a:solidFill>
            <a:schemeClr val="tx1"/>
          </a:solidFill>
          <a:latin typeface="+mn-lt"/>
          <a:ea typeface="+mn-ea"/>
          <a:cs typeface="+mn-cs"/>
        </a:defRPr>
      </a:lvl2pPr>
      <a:lvl3pPr marL="891540" indent="-178308" algn="l" defTabSz="713232" rtl="0" eaLnBrk="1" latinLnBrk="0" hangingPunct="1">
        <a:lnSpc>
          <a:spcPct val="90000"/>
        </a:lnSpc>
        <a:spcBef>
          <a:spcPts val="390"/>
        </a:spcBef>
        <a:buFont typeface="Arial" pitchFamily="34" charset="0"/>
        <a:buChar char="•"/>
        <a:defRPr sz="1600" kern="1200">
          <a:solidFill>
            <a:schemeClr val="tx1"/>
          </a:solidFill>
          <a:latin typeface="+mn-lt"/>
          <a:ea typeface="+mn-ea"/>
          <a:cs typeface="+mn-cs"/>
        </a:defRPr>
      </a:lvl3pPr>
      <a:lvl4pPr marL="1248156"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4pPr>
      <a:lvl5pPr marL="1604772"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5pPr>
      <a:lvl6pPr marL="1961388"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6pPr>
      <a:lvl7pPr marL="2318004"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7pPr>
      <a:lvl8pPr marL="2674620"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8pPr>
      <a:lvl9pPr marL="3031236" indent="-178308" algn="l" defTabSz="713232" rtl="0" eaLnBrk="1" latinLnBrk="0" hangingPunct="1">
        <a:lnSpc>
          <a:spcPct val="90000"/>
        </a:lnSpc>
        <a:spcBef>
          <a:spcPts val="390"/>
        </a:spcBef>
        <a:buFont typeface="Arial" pitchFamily="34" charset="0"/>
        <a:buChar char="•"/>
        <a:defRPr sz="1400" kern="1200">
          <a:solidFill>
            <a:schemeClr val="tx1"/>
          </a:solidFill>
          <a:latin typeface="+mn-lt"/>
          <a:ea typeface="+mn-ea"/>
          <a:cs typeface="+mn-cs"/>
        </a:defRPr>
      </a:lvl9pPr>
    </p:bodyStyle>
    <p:otherStyle>
      <a:defPPr>
        <a:defRPr lang="en-US"/>
      </a:defPPr>
      <a:lvl1pPr marL="0" algn="l" defTabSz="713232" rtl="0" eaLnBrk="1" latinLnBrk="0" hangingPunct="1">
        <a:defRPr sz="1400" kern="1200">
          <a:solidFill>
            <a:schemeClr val="tx1"/>
          </a:solidFill>
          <a:latin typeface="+mn-lt"/>
          <a:ea typeface="+mn-ea"/>
          <a:cs typeface="+mn-cs"/>
        </a:defRPr>
      </a:lvl1pPr>
      <a:lvl2pPr marL="356616" algn="l" defTabSz="713232" rtl="0" eaLnBrk="1" latinLnBrk="0" hangingPunct="1">
        <a:defRPr sz="1400" kern="1200">
          <a:solidFill>
            <a:schemeClr val="tx1"/>
          </a:solidFill>
          <a:latin typeface="+mn-lt"/>
          <a:ea typeface="+mn-ea"/>
          <a:cs typeface="+mn-cs"/>
        </a:defRPr>
      </a:lvl2pPr>
      <a:lvl3pPr marL="713232" algn="l" defTabSz="713232" rtl="0" eaLnBrk="1" latinLnBrk="0" hangingPunct="1">
        <a:defRPr sz="1400" kern="1200">
          <a:solidFill>
            <a:schemeClr val="tx1"/>
          </a:solidFill>
          <a:latin typeface="+mn-lt"/>
          <a:ea typeface="+mn-ea"/>
          <a:cs typeface="+mn-cs"/>
        </a:defRPr>
      </a:lvl3pPr>
      <a:lvl4pPr marL="1069848" algn="l" defTabSz="713232" rtl="0" eaLnBrk="1" latinLnBrk="0" hangingPunct="1">
        <a:defRPr sz="1400" kern="1200">
          <a:solidFill>
            <a:schemeClr val="tx1"/>
          </a:solidFill>
          <a:latin typeface="+mn-lt"/>
          <a:ea typeface="+mn-ea"/>
          <a:cs typeface="+mn-cs"/>
        </a:defRPr>
      </a:lvl4pPr>
      <a:lvl5pPr marL="1426464" algn="l" defTabSz="713232" rtl="0" eaLnBrk="1" latinLnBrk="0" hangingPunct="1">
        <a:defRPr sz="1400" kern="1200">
          <a:solidFill>
            <a:schemeClr val="tx1"/>
          </a:solidFill>
          <a:latin typeface="+mn-lt"/>
          <a:ea typeface="+mn-ea"/>
          <a:cs typeface="+mn-cs"/>
        </a:defRPr>
      </a:lvl5pPr>
      <a:lvl6pPr marL="1783080" algn="l" defTabSz="713232" rtl="0" eaLnBrk="1" latinLnBrk="0" hangingPunct="1">
        <a:defRPr sz="1400" kern="1200">
          <a:solidFill>
            <a:schemeClr val="tx1"/>
          </a:solidFill>
          <a:latin typeface="+mn-lt"/>
          <a:ea typeface="+mn-ea"/>
          <a:cs typeface="+mn-cs"/>
        </a:defRPr>
      </a:lvl6pPr>
      <a:lvl7pPr marL="2139696" algn="l" defTabSz="713232" rtl="0" eaLnBrk="1" latinLnBrk="0" hangingPunct="1">
        <a:defRPr sz="1400" kern="1200">
          <a:solidFill>
            <a:schemeClr val="tx1"/>
          </a:solidFill>
          <a:latin typeface="+mn-lt"/>
          <a:ea typeface="+mn-ea"/>
          <a:cs typeface="+mn-cs"/>
        </a:defRPr>
      </a:lvl7pPr>
      <a:lvl8pPr marL="2496312" algn="l" defTabSz="713232" rtl="0" eaLnBrk="1" latinLnBrk="0" hangingPunct="1">
        <a:defRPr sz="1400" kern="1200">
          <a:solidFill>
            <a:schemeClr val="tx1"/>
          </a:solidFill>
          <a:latin typeface="+mn-lt"/>
          <a:ea typeface="+mn-ea"/>
          <a:cs typeface="+mn-cs"/>
        </a:defRPr>
      </a:lvl8pPr>
      <a:lvl9pPr marL="2852928" algn="l" defTabSz="713232" rtl="0" eaLnBrk="1" latinLnBrk="0" hangingPunct="1">
        <a:defRPr sz="1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04111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7" name="组合 6"/>
          <p:cNvGrpSpPr/>
          <p:nvPr/>
        </p:nvGrpSpPr>
        <p:grpSpPr>
          <a:xfrm>
            <a:off x="1547334" y="775300"/>
            <a:ext cx="6049327" cy="4538615"/>
            <a:chOff x="2063111" y="930360"/>
            <a:chExt cx="8065769" cy="5446338"/>
          </a:xfrm>
        </p:grpSpPr>
        <p:sp>
          <p:nvSpPr>
            <p:cNvPr id="8" name="椭圆 7"/>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sp>
          <p:nvSpPr>
            <p:cNvPr id="9" name="椭圆 8"/>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sp>
        <p:nvSpPr>
          <p:cNvPr id="10" name="自由: 形状 34"/>
          <p:cNvSpPr/>
          <p:nvPr/>
        </p:nvSpPr>
        <p:spPr>
          <a:xfrm rot="2700000">
            <a:off x="4603186" y="4903301"/>
            <a:ext cx="116917" cy="105225"/>
          </a:xfrm>
          <a:custGeom>
            <a:gdLst>
              <a:gd name="connsiteX0" fmla="*/ 757780 w 914400"/>
              <a:gd name="connsiteY0" fmla="*/ 0 h 914400"/>
              <a:gd name="connsiteX1" fmla="*/ 914400 w 914400"/>
              <a:gd name="connsiteY1" fmla="*/ 0 h 914400"/>
              <a:gd name="connsiteX2" fmla="*/ 914400 w 914400"/>
              <a:gd name="connsiteY2" fmla="*/ 914400 h 914400"/>
              <a:gd name="connsiteX3" fmla="*/ 0 w 914400"/>
              <a:gd name="connsiteY3" fmla="*/ 914400 h 914400"/>
              <a:gd name="connsiteX4" fmla="*/ 0 w 914400"/>
              <a:gd name="connsiteY4" fmla="*/ 749181 h 914400"/>
              <a:gd name="connsiteX5" fmla="*/ 757780 w 914400"/>
              <a:gd name="connsiteY5" fmla="*/ 749181 h 914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400" h="914400">
                <a:moveTo>
                  <a:pt x="757780" y="0"/>
                </a:moveTo>
                <a:lnTo>
                  <a:pt x="914400" y="0"/>
                </a:lnTo>
                <a:lnTo>
                  <a:pt x="914400" y="914400"/>
                </a:lnTo>
                <a:lnTo>
                  <a:pt x="0" y="914400"/>
                </a:lnTo>
                <a:lnTo>
                  <a:pt x="0" y="749181"/>
                </a:lnTo>
                <a:lnTo>
                  <a:pt x="757780" y="74918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323" tIns="35662" rIns="71323" bIns="35662"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2" name="文本占位符 1"/>
          <p:cNvSpPr>
            <a:spLocks noGrp="1"/>
          </p:cNvSpPr>
          <p:nvPr>
            <p:ph type="body" sz="quarter" idx="10"/>
          </p:nvPr>
        </p:nvSpPr>
        <p:spPr>
          <a:xfrm>
            <a:off x="2092054" y="2082147"/>
            <a:ext cx="4937396" cy="1131395"/>
          </a:xfrm>
        </p:spPr>
        <p:txBody>
          <a:bodyPr/>
          <a:lstStyle/>
          <a:p>
            <a:r>
              <a:rPr kumimoji="1" lang="zh-CN" altLang="en-US">
                <a:latin typeface="+mj-ea"/>
                <a:ea typeface="+mj-ea"/>
              </a:rPr>
              <a:t>城市轨道交通客运组织</a:t>
            </a:r>
          </a:p>
        </p:txBody>
      </p:sp>
      <p:sp>
        <p:nvSpPr>
          <p:cNvPr id="3" name="文本占位符 2"/>
          <p:cNvSpPr>
            <a:spLocks noGrp="1"/>
          </p:cNvSpPr>
          <p:nvPr>
            <p:ph type="body" sz="quarter" idx="11"/>
          </p:nvPr>
        </p:nvSpPr>
        <p:spPr>
          <a:xfrm>
            <a:off x="3503219" y="3522012"/>
            <a:ext cx="1956803" cy="419152"/>
          </a:xfrm>
        </p:spPr>
        <p:txBody>
          <a:bodyPr/>
          <a:lstStyle/>
          <a:p>
            <a:endParaRPr kumimoji="1" lang="zh-CN" altLang="en-US" sz="1600">
              <a:latin typeface="+mn-ea"/>
            </a:endParaRPr>
          </a:p>
        </p:txBody>
      </p:sp>
      <p:sp>
        <p:nvSpPr>
          <p:cNvPr id="4" name="文本占位符 1"/>
          <p:cNvSpPr txBox="1"/>
          <p:nvPr/>
        </p:nvSpPr>
        <p:spPr>
          <a:xfrm>
            <a:off x="1803037" y="2809768"/>
            <a:ext cx="5537920" cy="113139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800">
                <a:latin typeface="+mj-ea"/>
                <a:ea typeface="+mj-ea"/>
              </a:rPr>
              <a:t>轨道交通与其他交通方式的换乘</a:t>
            </a:r>
          </a:p>
        </p:txBody>
      </p:sp>
    </p:spTree>
    <p:extLst>
      <p:ext uri="{BB962C8B-B14F-4D97-AF65-F5344CB8AC3E}">
        <p14:creationId xmlns:p14="http://schemas.microsoft.com/office/powerpoint/2010/main" val="1707746139"/>
      </p:ext>
    </p:ext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8" presetClass="emph" presetSubtype="0" dur="2000" accel="50000" decel="50000" fill="hold" nodeType="withEffect">
                                  <p:stCondLst>
                                    <p:cond delay="0"/>
                                  </p:stCondLst>
                                  <p:childTnLst>
                                    <p:animRot by="108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67" name="Oval 25"/>
          <p:cNvSpPr/>
          <p:nvPr/>
        </p:nvSpPr>
        <p:spPr>
          <a:xfrm>
            <a:off x="2021854" y="1759959"/>
            <a:ext cx="540000" cy="600000"/>
          </a:xfrm>
          <a:prstGeom prst="ellipse">
            <a:avLst/>
          </a:prstGeom>
          <a:solidFill>
            <a:srgbClr val="F23B48"/>
          </a:solidFill>
          <a:ln w="12700" cap="flat" cmpd="sng" algn="ctr">
            <a:noFill/>
            <a:prstDash val="solid"/>
            <a:miter lim="800000"/>
          </a:ln>
          <a:effectLst/>
        </p:spPr>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AU" sz="2200" kern="0">
              <a:solidFill>
                <a:prstClr val="white"/>
              </a:solidFill>
              <a:latin typeface="Arial"/>
              <a:ea typeface="微软雅黑"/>
              <a:cs typeface="+mn-ea"/>
              <a:sym typeface="+mn-lt"/>
            </a:endParaRPr>
          </a:p>
        </p:txBody>
      </p:sp>
      <p:grpSp>
        <p:nvGrpSpPr>
          <p:cNvPr id="68" name="Group 1"/>
          <p:cNvGrpSpPr/>
          <p:nvPr/>
        </p:nvGrpSpPr>
        <p:grpSpPr>
          <a:xfrm>
            <a:off x="2727020" y="1759959"/>
            <a:ext cx="3412417" cy="665053"/>
            <a:chOff x="2620180" y="1489122"/>
            <a:chExt cx="5935521" cy="1041106"/>
          </a:xfrm>
        </p:grpSpPr>
        <p:sp>
          <p:nvSpPr>
            <p:cNvPr id="69" name="Rounded Rectangle 2"/>
            <p:cNvSpPr/>
            <p:nvPr/>
          </p:nvSpPr>
          <p:spPr>
            <a:xfrm>
              <a:off x="2670565" y="1489122"/>
              <a:ext cx="5885136" cy="1041106"/>
            </a:xfrm>
            <a:prstGeom prst="roundRect">
              <a:avLst>
                <a:gd name="adj" fmla="val 50000"/>
              </a:avLst>
            </a:prstGeom>
            <a:solidFill>
              <a:srgbClr val="F23B48"/>
            </a:solid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70" name="Rectangle 3"/>
            <p:cNvSpPr/>
            <p:nvPr/>
          </p:nvSpPr>
          <p:spPr>
            <a:xfrm rot="2700000">
              <a:off x="2620180" y="1911689"/>
              <a:ext cx="195972" cy="195972"/>
            </a:xfrm>
            <a:prstGeom prst="rect">
              <a:avLst/>
            </a:prstGeom>
            <a:solidFill>
              <a:srgbClr val="F23B48"/>
            </a:solid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grpSp>
        <p:nvGrpSpPr>
          <p:cNvPr id="71" name="Group 4"/>
          <p:cNvGrpSpPr/>
          <p:nvPr/>
        </p:nvGrpSpPr>
        <p:grpSpPr>
          <a:xfrm>
            <a:off x="2703685" y="2493051"/>
            <a:ext cx="3412417" cy="665053"/>
            <a:chOff x="3658852" y="2636740"/>
            <a:chExt cx="5935521" cy="1041106"/>
          </a:xfrm>
          <a:solidFill>
            <a:srgbClr val="3F3F3F"/>
          </a:solidFill>
        </p:grpSpPr>
        <p:sp>
          <p:nvSpPr>
            <p:cNvPr id="72" name="Rounded Rectangle 5"/>
            <p:cNvSpPr/>
            <p:nvPr/>
          </p:nvSpPr>
          <p:spPr>
            <a:xfrm flipH="1">
              <a:off x="3658852" y="2636740"/>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73" name="Rectangle 6"/>
            <p:cNvSpPr/>
            <p:nvPr/>
          </p:nvSpPr>
          <p:spPr>
            <a:xfrm rot="18900000" flipH="1">
              <a:off x="9398401" y="3059307"/>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sp>
        <p:nvSpPr>
          <p:cNvPr id="81" name="Oval 28"/>
          <p:cNvSpPr/>
          <p:nvPr/>
        </p:nvSpPr>
        <p:spPr>
          <a:xfrm>
            <a:off x="6217158" y="2493051"/>
            <a:ext cx="540000" cy="600000"/>
          </a:xfrm>
          <a:prstGeom prst="ellipse">
            <a:avLst/>
          </a:prstGeom>
          <a:solidFill>
            <a:srgbClr val="3F3F3F"/>
          </a:solidFill>
          <a:ln w="12700" cap="flat" cmpd="sng" algn="ctr">
            <a:noFill/>
            <a:prstDash val="solid"/>
            <a:miter lim="800000"/>
          </a:ln>
          <a:effectLst/>
        </p:spPr>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AU" sz="2200" kern="0">
              <a:solidFill>
                <a:prstClr val="white"/>
              </a:solidFill>
              <a:latin typeface="Arial"/>
              <a:ea typeface="微软雅黑"/>
              <a:cs typeface="+mn-ea"/>
              <a:sym typeface="+mn-lt"/>
            </a:endParaRPr>
          </a:p>
        </p:txBody>
      </p:sp>
      <p:sp>
        <p:nvSpPr>
          <p:cNvPr id="7" name="文本占位符 1"/>
          <p:cNvSpPr txBox="1"/>
          <p:nvPr/>
        </p:nvSpPr>
        <p:spPr>
          <a:xfrm>
            <a:off x="3312383" y="959336"/>
            <a:ext cx="2154967" cy="727622"/>
          </a:xfrm>
          <a:prstGeom prst="rect">
            <a:avLst/>
          </a:prstGeom>
        </p:spPr>
        <p:txBody>
          <a:bodyPr lIns="71323" tIns="35662" rIns="71323" bIns="35662" anchor="t"/>
          <a:lstStyle>
            <a:defPPr>
              <a:defRPr lang="zh-CN"/>
            </a:defPPr>
            <a:lvl1pPr marL="0" indent="0" algn="l"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500">
                <a:latin typeface="+mj-ea"/>
                <a:ea typeface="+mj-ea"/>
              </a:rPr>
              <a:t>本讲主要内容</a:t>
            </a:r>
          </a:p>
        </p:txBody>
      </p:sp>
      <p:sp>
        <p:nvSpPr>
          <p:cNvPr id="8" name="文本占位符 1"/>
          <p:cNvSpPr txBox="1"/>
          <p:nvPr/>
        </p:nvSpPr>
        <p:spPr>
          <a:xfrm>
            <a:off x="2730782" y="1929043"/>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1700">
                <a:solidFill>
                  <a:schemeClr val="bg1"/>
                </a:solidFill>
                <a:latin typeface="黑体" panose="02010609060101010101" pitchFamily="49" charset="-122"/>
                <a:ea typeface="黑体" panose="02010609060101010101" pitchFamily="49" charset="-122"/>
              </a:rPr>
              <a:t>与常规公交之间的换乘</a:t>
            </a:r>
          </a:p>
        </p:txBody>
      </p:sp>
      <p:grpSp>
        <p:nvGrpSpPr>
          <p:cNvPr id="14" name="组合 13"/>
          <p:cNvGrpSpPr/>
          <p:nvPr/>
        </p:nvGrpSpPr>
        <p:grpSpPr>
          <a:xfrm flipH="1">
            <a:off x="143351" y="206375"/>
            <a:ext cx="808673" cy="851958"/>
            <a:chOff x="17054" y="434"/>
            <a:chExt cx="1698" cy="1610"/>
          </a:xfrm>
        </p:grpSpPr>
        <p:sp>
          <p:nvSpPr>
            <p:cNvPr id="19" name="矩形 18"/>
            <p:cNvSpPr/>
            <p:nvPr/>
          </p:nvSpPr>
          <p:spPr>
            <a:xfrm>
              <a:off x="17054" y="434"/>
              <a:ext cx="1609" cy="18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21" name="矩形 20"/>
            <p:cNvSpPr/>
            <p:nvPr/>
          </p:nvSpPr>
          <p:spPr>
            <a:xfrm rot="5400000">
              <a:off x="17857" y="1149"/>
              <a:ext cx="1609" cy="18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grpSp>
      <p:grpSp>
        <p:nvGrpSpPr>
          <p:cNvPr id="4" name="组合 3"/>
          <p:cNvGrpSpPr/>
          <p:nvPr/>
        </p:nvGrpSpPr>
        <p:grpSpPr>
          <a:xfrm>
            <a:off x="143828" y="206904"/>
            <a:ext cx="5787390" cy="2160058"/>
            <a:chOff x="191770" y="248285"/>
            <a:chExt cx="7716520" cy="2592070"/>
          </a:xfrm>
        </p:grpSpPr>
        <p:sp>
          <p:nvSpPr>
            <p:cNvPr id="22" name="椭圆 21"/>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3" name="直接连接符 22"/>
            <p:cNvCxnSpPr>
              <a:stCxn id="22"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H="1">
              <a:off x="248285" y="305435"/>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6" name="椭圆 25"/>
            <p:cNvSpPr/>
            <p:nvPr/>
          </p:nvSpPr>
          <p:spPr>
            <a:xfrm flipH="1">
              <a:off x="191770" y="272605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5" name="直接连接符 14"/>
            <p:cNvCxnSpPr/>
            <p:nvPr/>
          </p:nvCxnSpPr>
          <p:spPr>
            <a:xfrm flipH="1">
              <a:off x="1451610" y="24828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rot="16200000" flipH="1">
              <a:off x="-231775" y="207645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cxnSp>
        <p:nvCxnSpPr>
          <p:cNvPr id="37" name="直接连接符 36"/>
          <p:cNvCxnSpPr>
            <a:stCxn id="36"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3230703" y="3022601"/>
            <a:ext cx="5787629" cy="2403529"/>
            <a:chOff x="4349644" y="3606100"/>
            <a:chExt cx="7716838" cy="2884235"/>
          </a:xfrm>
        </p:grpSpPr>
        <p:sp>
          <p:nvSpPr>
            <p:cNvPr id="36" name="椭圆 35"/>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38" name="直接连接符 37"/>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9" name="椭圆 38"/>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34" name="矩形 33"/>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35" name="矩形 34"/>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31" name="直接连接符 30"/>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11" name="文本占位符 1"/>
          <p:cNvSpPr txBox="1"/>
          <p:nvPr/>
        </p:nvSpPr>
        <p:spPr>
          <a:xfrm>
            <a:off x="2790293" y="2640307"/>
            <a:ext cx="3229905"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1700">
                <a:solidFill>
                  <a:schemeClr val="bg1"/>
                </a:solidFill>
                <a:latin typeface="黑体" panose="02010609060101010101" pitchFamily="49" charset="-122"/>
                <a:ea typeface="黑体" panose="02010609060101010101" pitchFamily="49" charset="-122"/>
              </a:rPr>
              <a:t>与小汽车、出租车之间的换乘</a:t>
            </a:r>
          </a:p>
        </p:txBody>
      </p:sp>
      <p:sp>
        <p:nvSpPr>
          <p:cNvPr id="83" name="文本占位符 1"/>
          <p:cNvSpPr txBox="1"/>
          <p:nvPr/>
        </p:nvSpPr>
        <p:spPr>
          <a:xfrm>
            <a:off x="2041960" y="1890097"/>
            <a:ext cx="503450"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1900">
                <a:solidFill>
                  <a:schemeClr val="bg1"/>
                </a:solidFill>
                <a:latin typeface="黑体" panose="02010609060101010101" pitchFamily="49" charset="-122"/>
                <a:ea typeface="黑体" panose="02010609060101010101" pitchFamily="49" charset="-122"/>
              </a:rPr>
              <a:t>01</a:t>
            </a:r>
            <a:endParaRPr kumimoji="1" lang="zh-CN" altLang="en-US" sz="1900">
              <a:solidFill>
                <a:schemeClr val="bg1"/>
              </a:solidFill>
              <a:latin typeface="黑体" panose="02010609060101010101" pitchFamily="49" charset="-122"/>
              <a:ea typeface="黑体" panose="02010609060101010101" pitchFamily="49" charset="-122"/>
            </a:endParaRPr>
          </a:p>
        </p:txBody>
      </p:sp>
      <p:sp>
        <p:nvSpPr>
          <p:cNvPr id="84" name="文本占位符 1"/>
          <p:cNvSpPr txBox="1"/>
          <p:nvPr/>
        </p:nvSpPr>
        <p:spPr>
          <a:xfrm>
            <a:off x="6240769" y="2614249"/>
            <a:ext cx="503450"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1900">
                <a:solidFill>
                  <a:schemeClr val="bg1"/>
                </a:solidFill>
                <a:latin typeface="黑体" panose="02010609060101010101" pitchFamily="49" charset="-122"/>
                <a:ea typeface="黑体" panose="02010609060101010101" pitchFamily="49" charset="-122"/>
              </a:rPr>
              <a:t>02</a:t>
            </a:r>
            <a:endParaRPr kumimoji="1" lang="zh-CN" altLang="en-US" sz="1900">
              <a:solidFill>
                <a:schemeClr val="bg1"/>
              </a:solidFill>
              <a:latin typeface="黑体" panose="02010609060101010101" pitchFamily="49" charset="-122"/>
              <a:ea typeface="黑体" panose="02010609060101010101" pitchFamily="49" charset="-122"/>
            </a:endParaRPr>
          </a:p>
        </p:txBody>
      </p:sp>
      <p:sp>
        <p:nvSpPr>
          <p:cNvPr id="40" name="Oval 25"/>
          <p:cNvSpPr/>
          <p:nvPr/>
        </p:nvSpPr>
        <p:spPr>
          <a:xfrm>
            <a:off x="2009823" y="3330739"/>
            <a:ext cx="540000" cy="600000"/>
          </a:xfrm>
          <a:prstGeom prst="ellipse">
            <a:avLst/>
          </a:prstGeom>
          <a:solidFill>
            <a:srgbClr val="F23B48"/>
          </a:solidFill>
          <a:ln w="12700" cap="flat" cmpd="sng" algn="ctr">
            <a:noFill/>
            <a:prstDash val="solid"/>
            <a:miter lim="800000"/>
          </a:ln>
          <a:effectLst/>
        </p:spPr>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AU" sz="2200" kern="0">
              <a:solidFill>
                <a:prstClr val="white"/>
              </a:solidFill>
              <a:latin typeface="Arial"/>
              <a:ea typeface="微软雅黑"/>
              <a:cs typeface="+mn-ea"/>
              <a:sym typeface="+mn-lt"/>
            </a:endParaRPr>
          </a:p>
        </p:txBody>
      </p:sp>
      <p:grpSp>
        <p:nvGrpSpPr>
          <p:cNvPr id="41" name="Group 1"/>
          <p:cNvGrpSpPr/>
          <p:nvPr/>
        </p:nvGrpSpPr>
        <p:grpSpPr>
          <a:xfrm>
            <a:off x="2714989" y="3330739"/>
            <a:ext cx="3412417" cy="665053"/>
            <a:chOff x="2620180" y="1489122"/>
            <a:chExt cx="5935521" cy="1041106"/>
          </a:xfrm>
        </p:grpSpPr>
        <p:sp>
          <p:nvSpPr>
            <p:cNvPr id="42" name="Rounded Rectangle 2"/>
            <p:cNvSpPr/>
            <p:nvPr/>
          </p:nvSpPr>
          <p:spPr>
            <a:xfrm>
              <a:off x="2670565" y="1489122"/>
              <a:ext cx="5885136" cy="1041106"/>
            </a:xfrm>
            <a:prstGeom prst="roundRect">
              <a:avLst>
                <a:gd name="adj" fmla="val 50000"/>
              </a:avLst>
            </a:prstGeom>
            <a:solidFill>
              <a:srgbClr val="F23B48"/>
            </a:solid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43" name="Rectangle 3"/>
            <p:cNvSpPr/>
            <p:nvPr/>
          </p:nvSpPr>
          <p:spPr>
            <a:xfrm rot="2700000">
              <a:off x="2620180" y="1911689"/>
              <a:ext cx="195972" cy="195972"/>
            </a:xfrm>
            <a:prstGeom prst="rect">
              <a:avLst/>
            </a:prstGeom>
            <a:solidFill>
              <a:srgbClr val="F23B48"/>
            </a:solid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grpSp>
        <p:nvGrpSpPr>
          <p:cNvPr id="44" name="Group 4"/>
          <p:cNvGrpSpPr/>
          <p:nvPr/>
        </p:nvGrpSpPr>
        <p:grpSpPr>
          <a:xfrm>
            <a:off x="2691654" y="4063831"/>
            <a:ext cx="3412417" cy="665053"/>
            <a:chOff x="3658852" y="2636740"/>
            <a:chExt cx="5935521" cy="1041106"/>
          </a:xfrm>
          <a:solidFill>
            <a:srgbClr val="3F3F3F"/>
          </a:solidFill>
        </p:grpSpPr>
        <p:sp>
          <p:nvSpPr>
            <p:cNvPr id="45" name="Rounded Rectangle 5"/>
            <p:cNvSpPr/>
            <p:nvPr/>
          </p:nvSpPr>
          <p:spPr>
            <a:xfrm flipH="1">
              <a:off x="3658852" y="2636740"/>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46" name="Rectangle 6"/>
            <p:cNvSpPr/>
            <p:nvPr/>
          </p:nvSpPr>
          <p:spPr>
            <a:xfrm rot="18900000" flipH="1">
              <a:off x="9398401" y="3059307"/>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sp>
        <p:nvSpPr>
          <p:cNvPr id="47" name="Oval 28"/>
          <p:cNvSpPr/>
          <p:nvPr/>
        </p:nvSpPr>
        <p:spPr>
          <a:xfrm>
            <a:off x="6205127" y="4063831"/>
            <a:ext cx="540000" cy="600000"/>
          </a:xfrm>
          <a:prstGeom prst="ellipse">
            <a:avLst/>
          </a:prstGeom>
          <a:solidFill>
            <a:srgbClr val="3F3F3F"/>
          </a:solidFill>
          <a:ln w="12700" cap="flat" cmpd="sng" algn="ctr">
            <a:noFill/>
            <a:prstDash val="solid"/>
            <a:miter lim="800000"/>
          </a:ln>
          <a:effectLst/>
        </p:spPr>
        <p:txBody>
          <a:bodyPr lIns="71323" tIns="35662" rIns="71323" bIns="35662"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AU" sz="2200" kern="0">
              <a:solidFill>
                <a:prstClr val="white"/>
              </a:solidFill>
              <a:latin typeface="Arial"/>
              <a:ea typeface="微软雅黑"/>
              <a:cs typeface="+mn-ea"/>
              <a:sym typeface="+mn-lt"/>
            </a:endParaRPr>
          </a:p>
        </p:txBody>
      </p:sp>
      <p:sp>
        <p:nvSpPr>
          <p:cNvPr id="48" name="文本占位符 1"/>
          <p:cNvSpPr txBox="1"/>
          <p:nvPr/>
        </p:nvSpPr>
        <p:spPr>
          <a:xfrm>
            <a:off x="2718751" y="3499823"/>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1700">
                <a:solidFill>
                  <a:schemeClr val="bg1"/>
                </a:solidFill>
                <a:latin typeface="黑体" panose="02010609060101010101" pitchFamily="49" charset="-122"/>
                <a:ea typeface="黑体" panose="02010609060101010101" pitchFamily="49" charset="-122"/>
              </a:rPr>
              <a:t>与对外交通港站之间的换乘</a:t>
            </a:r>
          </a:p>
        </p:txBody>
      </p:sp>
      <p:sp>
        <p:nvSpPr>
          <p:cNvPr id="49" name="文本占位符 1"/>
          <p:cNvSpPr txBox="1"/>
          <p:nvPr/>
        </p:nvSpPr>
        <p:spPr>
          <a:xfrm>
            <a:off x="2778263" y="4211087"/>
            <a:ext cx="3229905"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1700">
                <a:solidFill>
                  <a:schemeClr val="bg1"/>
                </a:solidFill>
                <a:latin typeface="黑体" panose="02010609060101010101" pitchFamily="49" charset="-122"/>
                <a:ea typeface="黑体" panose="02010609060101010101" pitchFamily="49" charset="-122"/>
              </a:rPr>
              <a:t>与自行车之间的换乘</a:t>
            </a:r>
          </a:p>
        </p:txBody>
      </p:sp>
      <p:sp>
        <p:nvSpPr>
          <p:cNvPr id="50" name="文本占位符 1"/>
          <p:cNvSpPr txBox="1"/>
          <p:nvPr/>
        </p:nvSpPr>
        <p:spPr>
          <a:xfrm>
            <a:off x="2029929" y="3460877"/>
            <a:ext cx="503450"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1900">
                <a:solidFill>
                  <a:schemeClr val="bg1"/>
                </a:solidFill>
                <a:latin typeface="黑体" panose="02010609060101010101" pitchFamily="49" charset="-122"/>
                <a:ea typeface="黑体" panose="02010609060101010101" pitchFamily="49" charset="-122"/>
              </a:rPr>
              <a:t>03</a:t>
            </a:r>
            <a:endParaRPr kumimoji="1" lang="zh-CN" altLang="en-US" sz="1900">
              <a:solidFill>
                <a:schemeClr val="bg1"/>
              </a:solidFill>
              <a:latin typeface="黑体" panose="02010609060101010101" pitchFamily="49" charset="-122"/>
              <a:ea typeface="黑体" panose="02010609060101010101" pitchFamily="49" charset="-122"/>
            </a:endParaRPr>
          </a:p>
        </p:txBody>
      </p:sp>
      <p:sp>
        <p:nvSpPr>
          <p:cNvPr id="51" name="文本占位符 1"/>
          <p:cNvSpPr txBox="1"/>
          <p:nvPr/>
        </p:nvSpPr>
        <p:spPr>
          <a:xfrm>
            <a:off x="6228739" y="4185029"/>
            <a:ext cx="503450"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1900">
                <a:solidFill>
                  <a:schemeClr val="bg1"/>
                </a:solidFill>
                <a:latin typeface="黑体" panose="02010609060101010101" pitchFamily="49" charset="-122"/>
                <a:ea typeface="黑体" panose="02010609060101010101" pitchFamily="49" charset="-122"/>
              </a:rPr>
              <a:t>04</a:t>
            </a:r>
            <a:endParaRPr kumimoji="1" lang="zh-CN" altLang="en-US" sz="1900">
              <a:solidFill>
                <a:schemeClr val="bg1"/>
              </a:solidFill>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409544918"/>
      </p:ext>
    </p:extLst>
  </p:cSld>
  <p:clrMapOvr>
    <a:masterClrMapping/>
  </p:clrMapOvr>
  <mc:AlternateContent>
    <mc:Choice xmlns:p14="http://schemas.microsoft.com/office/powerpoint/2010/main" Requires="p14">
      <p:transition spd="slow" p14:dur="1300">
        <p14:pan/>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6" name="任意多边形 15"/>
          <p:cNvSpPr/>
          <p:nvPr/>
        </p:nvSpPr>
        <p:spPr>
          <a:xfrm>
            <a:off x="3522324" y="914667"/>
            <a:ext cx="5621677" cy="4800333"/>
          </a:xfrm>
          <a:custGeom>
            <a:gdLst>
              <a:gd name="connsiteX0" fmla="*/ 4052585 w 7495569"/>
              <a:gd name="connsiteY0" fmla="*/ 0 h 5760400"/>
              <a:gd name="connsiteX1" fmla="*/ 7413052 w 7495569"/>
              <a:gd name="connsiteY1" fmla="*/ 1786746 h 5760400"/>
              <a:gd name="connsiteX2" fmla="*/ 7495569 w 7495569"/>
              <a:gd name="connsiteY2" fmla="*/ 1922573 h 5760400"/>
              <a:gd name="connsiteX3" fmla="*/ 7495569 w 7495569"/>
              <a:gd name="connsiteY3" fmla="*/ 5760400 h 5760400"/>
              <a:gd name="connsiteX4" fmla="*/ 381273 w 7495569"/>
              <a:gd name="connsiteY4" fmla="*/ 5760400 h 5760400"/>
              <a:gd name="connsiteX5" fmla="*/ 318473 w 7495569"/>
              <a:gd name="connsiteY5" fmla="*/ 5630034 h 5760400"/>
              <a:gd name="connsiteX6" fmla="*/ 0 w 7495569"/>
              <a:gd name="connsiteY6" fmla="*/ 4052585 h 5760400"/>
              <a:gd name="connsiteX7" fmla="*/ 4052585 w 7495569"/>
              <a:gd name="connsiteY7" fmla="*/ 0 h 5760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5569" h="5760400">
                <a:moveTo>
                  <a:pt x="4052585" y="0"/>
                </a:moveTo>
                <a:cubicBezTo>
                  <a:pt x="5451448" y="0"/>
                  <a:pt x="6684773" y="708752"/>
                  <a:pt x="7413052" y="1786746"/>
                </a:cubicBezTo>
                <a:lnTo>
                  <a:pt x="7495569" y="1922573"/>
                </a:lnTo>
                <a:lnTo>
                  <a:pt x="7495569" y="5760400"/>
                </a:lnTo>
                <a:lnTo>
                  <a:pt x="381273" y="5760400"/>
                </a:lnTo>
                <a:lnTo>
                  <a:pt x="318473" y="5630034"/>
                </a:lnTo>
                <a:cubicBezTo>
                  <a:pt x="113401" y="5145190"/>
                  <a:pt x="0" y="4612131"/>
                  <a:pt x="0" y="4052585"/>
                </a:cubicBezTo>
                <a:cubicBezTo>
                  <a:pt x="0" y="1814404"/>
                  <a:pt x="1814404" y="0"/>
                  <a:pt x="4052585" y="0"/>
                </a:cubicBezTo>
                <a:close/>
              </a:path>
            </a:pathLst>
          </a:custGeom>
          <a:solidFill>
            <a:srgbClr val="ABB6B7">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6" name="椭圆 5"/>
          <p:cNvSpPr/>
          <p:nvPr/>
        </p:nvSpPr>
        <p:spPr>
          <a:xfrm>
            <a:off x="2026314" y="1528036"/>
            <a:ext cx="1744200" cy="1937504"/>
          </a:xfrm>
          <a:prstGeom prst="ellipse">
            <a:avLst/>
          </a:prstGeom>
          <a:solidFill>
            <a:srgbClr val="3F3F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323" tIns="35662" rIns="71323" bIns="35662"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sp>
        <p:nvSpPr>
          <p:cNvPr id="7" name="椭圆 6"/>
          <p:cNvSpPr/>
          <p:nvPr/>
        </p:nvSpPr>
        <p:spPr>
          <a:xfrm>
            <a:off x="1879097" y="1369194"/>
            <a:ext cx="2038634" cy="2255185"/>
          </a:xfrm>
          <a:prstGeom prst="ellipse">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323" tIns="35662" rIns="71323" bIns="35662"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nvGrpSpPr>
          <p:cNvPr id="8" name="组合 7"/>
          <p:cNvGrpSpPr/>
          <p:nvPr/>
        </p:nvGrpSpPr>
        <p:grpSpPr>
          <a:xfrm>
            <a:off x="1983655" y="1881044"/>
            <a:ext cx="1776854" cy="1333116"/>
            <a:chOff x="2063111" y="930360"/>
            <a:chExt cx="8065769" cy="5446338"/>
          </a:xfrm>
        </p:grpSpPr>
        <p:sp>
          <p:nvSpPr>
            <p:cNvPr id="9" name="椭圆 8"/>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sp>
          <p:nvSpPr>
            <p:cNvPr id="10" name="椭圆 9"/>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sp>
        <p:nvSpPr>
          <p:cNvPr id="5" name="文本占位符 1"/>
          <p:cNvSpPr txBox="1"/>
          <p:nvPr/>
        </p:nvSpPr>
        <p:spPr>
          <a:xfrm>
            <a:off x="2404284" y="2187200"/>
            <a:ext cx="1090658" cy="573251"/>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a:solidFill>
                  <a:schemeClr val="bg1"/>
                </a:solidFill>
                <a:latin typeface="黑体" panose="02010609060101010101" pitchFamily="49" charset="-122"/>
                <a:ea typeface="黑体" panose="02010609060101010101" pitchFamily="49" charset="-122"/>
              </a:rPr>
              <a:t>01</a:t>
            </a:r>
            <a:endParaRPr kumimoji="1" lang="zh-CN" altLang="en-US">
              <a:solidFill>
                <a:schemeClr val="bg1"/>
              </a:solidFill>
              <a:latin typeface="黑体" panose="02010609060101010101" pitchFamily="49" charset="-122"/>
              <a:ea typeface="黑体" panose="02010609060101010101" pitchFamily="49" charset="-122"/>
            </a:endParaRPr>
          </a:p>
        </p:txBody>
      </p:sp>
      <p:grpSp>
        <p:nvGrpSpPr>
          <p:cNvPr id="12" name="Group 1"/>
          <p:cNvGrpSpPr/>
          <p:nvPr/>
        </p:nvGrpSpPr>
        <p:grpSpPr>
          <a:xfrm>
            <a:off x="4677300" y="2199900"/>
            <a:ext cx="3412417" cy="665053"/>
            <a:chOff x="2620180" y="1489122"/>
            <a:chExt cx="5935521" cy="1041106"/>
          </a:xfrm>
          <a:solidFill>
            <a:srgbClr val="F23B48"/>
          </a:solidFill>
          <a:effectLst>
            <a:reflection blurRad="6350" stA="52000" endA="300" endPos="35000" dir="5400000" sy="-100000" algn="bl" rotWithShape="0"/>
          </a:effectLst>
        </p:grpSpPr>
        <p:sp>
          <p:nvSpPr>
            <p:cNvPr id="13" name="Rounded Rectangle 2"/>
            <p:cNvSpPr/>
            <p:nvPr/>
          </p:nvSpPr>
          <p:spPr>
            <a:xfrm>
              <a:off x="2670565" y="1489122"/>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14" name="Rectangle 3"/>
            <p:cNvSpPr/>
            <p:nvPr/>
          </p:nvSpPr>
          <p:spPr>
            <a:xfrm rot="2700000">
              <a:off x="2620180" y="1911689"/>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sp>
        <p:nvSpPr>
          <p:cNvPr id="4" name="文本占位符 1"/>
          <p:cNvSpPr txBox="1"/>
          <p:nvPr/>
        </p:nvSpPr>
        <p:spPr>
          <a:xfrm>
            <a:off x="4698080" y="2368721"/>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1900">
                <a:solidFill>
                  <a:schemeClr val="bg1"/>
                </a:solidFill>
                <a:latin typeface="黑体" panose="02010609060101010101" pitchFamily="49" charset="-122"/>
                <a:ea typeface="黑体" panose="02010609060101010101" pitchFamily="49" charset="-122"/>
              </a:rPr>
              <a:t>与常规公交之间的换乘</a:t>
            </a:r>
          </a:p>
        </p:txBody>
      </p:sp>
    </p:spTree>
    <p:extLst>
      <p:ext uri="{BB962C8B-B14F-4D97-AF65-F5344CB8AC3E}">
        <p14:creationId xmlns:p14="http://schemas.microsoft.com/office/powerpoint/2010/main" val="537322532"/>
      </p:ext>
    </p:extLst>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与常规公交之间的换乘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27" name="图片 26"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6874329" y="189527"/>
            <a:ext cx="2058040" cy="4886908"/>
          </a:xfrm>
          <a:prstGeom prst="rect">
            <a:avLst/>
          </a:prstGeom>
        </p:spPr>
      </p:pic>
      <p:sp>
        <p:nvSpPr>
          <p:cNvPr id="23" name="Rectangle 1"/>
          <p:cNvSpPr>
            <a:spLocks noChangeArrowheads="1"/>
          </p:cNvSpPr>
          <p:nvPr/>
        </p:nvSpPr>
        <p:spPr bwMode="auto">
          <a:xfrm>
            <a:off x="696496" y="2111351"/>
            <a:ext cx="5591488" cy="879934"/>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常规公交的载客能力相对较小、人力成本高、准点率不高，但与城市轨道交通相比，有较大的弹性、更改线路和站点比较容易，是为</a:t>
            </a:r>
            <a:r>
              <a:rPr lang="zh-CN" altLang="en-US" kern="100">
                <a:solidFill>
                  <a:srgbClr val="FF0000"/>
                </a:solidFill>
                <a:latin typeface="Times New Roman" pitchFamily="18" charset="0"/>
                <a:cs typeface="Times New Roman" pitchFamily="18" charset="0"/>
              </a:rPr>
              <a:t>城市轨道交通提供接运的最合适方式</a:t>
            </a:r>
            <a:r>
              <a:rPr lang="zh-CN" altLang="en-US" kern="100">
                <a:latin typeface="Times New Roman" pitchFamily="18" charset="0"/>
                <a:cs typeface="Times New Roman" pitchFamily="18" charset="0"/>
              </a:rPr>
              <a:t>。</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9" presetClass="entr" presetSubtype="0" dur="500" fill="hold" grpId="0" nodeType="after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dissolve">
                                      <p:cBhvr>
                                        <p:cTn id="1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与常规公交之间的换乘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27" name="图片 26"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6874329" y="189527"/>
            <a:ext cx="2058040" cy="4886908"/>
          </a:xfrm>
          <a:prstGeom prst="rect">
            <a:avLst/>
          </a:prstGeom>
        </p:spPr>
      </p:pic>
      <p:sp>
        <p:nvSpPr>
          <p:cNvPr id="19" name="Rectangle 1"/>
          <p:cNvSpPr>
            <a:spLocks noChangeArrowheads="1"/>
          </p:cNvSpPr>
          <p:nvPr/>
        </p:nvSpPr>
        <p:spPr bwMode="auto">
          <a:xfrm>
            <a:off x="803653" y="1873542"/>
            <a:ext cx="4971505" cy="1957152"/>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城市轨道交通与常规公交之间的换乘方式主要有以下几种。</a:t>
            </a:r>
          </a:p>
          <a:p>
            <a:pPr indent="210503"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1</a:t>
            </a:r>
            <a:r>
              <a:rPr lang="zh-CN" altLang="en-US" kern="100">
                <a:latin typeface="Times New Roman" pitchFamily="18" charset="0"/>
                <a:cs typeface="Times New Roman" pitchFamily="18" charset="0"/>
              </a:rPr>
              <a:t>）公共汽车在道路边直接停靠，利用地下通道与城市轨道交通车站相连。</a:t>
            </a:r>
          </a:p>
          <a:p>
            <a:pPr indent="210503"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2</a:t>
            </a:r>
            <a:r>
              <a:rPr lang="zh-CN" altLang="en-US" kern="100">
                <a:latin typeface="Times New Roman" pitchFamily="18" charset="0"/>
                <a:cs typeface="Times New Roman" pitchFamily="18" charset="0"/>
              </a:rPr>
              <a:t>）公共汽车与城市轨道交通处于同一平面，公共汽车停靠站和城市轨道交通的车站合用，并用地下通道联系两个侧式站台，以确保有一个方向的换乘条件，不但方向好，而且步行距离短。</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9" presetClass="entr" presetSubtype="0" dur="500"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dissolv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与常规公交之间的换乘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27" name="图片 26"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6874329" y="189527"/>
            <a:ext cx="2058040" cy="4886908"/>
          </a:xfrm>
          <a:prstGeom prst="rect">
            <a:avLst/>
          </a:prstGeom>
        </p:spPr>
      </p:pic>
      <p:sp>
        <p:nvSpPr>
          <p:cNvPr id="19" name="Rectangle 1"/>
          <p:cNvSpPr>
            <a:spLocks noChangeArrowheads="1"/>
          </p:cNvSpPr>
          <p:nvPr/>
        </p:nvSpPr>
        <p:spPr bwMode="auto">
          <a:xfrm>
            <a:off x="696496" y="1640838"/>
            <a:ext cx="5463325" cy="2226456"/>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3</a:t>
            </a:r>
            <a:r>
              <a:rPr lang="zh-CN" altLang="en-US" kern="100">
                <a:latin typeface="Times New Roman" pitchFamily="18" charset="0"/>
                <a:cs typeface="Times New Roman" pitchFamily="18" charset="0"/>
              </a:rPr>
              <a:t>）城市轨道交通与公共汽车车站处于不同平面，通过某一路径，使公共汽车到达站和城市轨道交通的出发站同处一侧站台，而公共汽车的出发站与城市轨道交通的到达站同处另一侧站台，使城市轨道交通系统与公共汽车公用站台，两方向都有很好的换乘条件。</a:t>
            </a:r>
          </a:p>
          <a:p>
            <a:pPr indent="356616"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4</a:t>
            </a:r>
            <a:r>
              <a:rPr lang="zh-CN" altLang="en-US" kern="100">
                <a:latin typeface="Times New Roman" pitchFamily="18" charset="0"/>
                <a:cs typeface="Times New Roman" pitchFamily="18" charset="0"/>
              </a:rPr>
              <a:t>）在繁忙的城市轨道交通车站，入站的公共汽车很多，采用沿线停靠会因停靠站空间不足而造成拥挤。为了解决这个问题，可采用路外多个站台换乘枢纽的方式。为避免人流进出站对车流的干扰，每个站台均以地下通道与城市轨道交通车站相连。</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9" presetClass="entr" presetSubtype="0" dur="500"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dissolv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0" name="任意多边形 19"/>
          <p:cNvSpPr/>
          <p:nvPr/>
        </p:nvSpPr>
        <p:spPr>
          <a:xfrm>
            <a:off x="3522324" y="914667"/>
            <a:ext cx="5621677" cy="4800333"/>
          </a:xfrm>
          <a:custGeom>
            <a:gdLst>
              <a:gd name="connsiteX0" fmla="*/ 4052585 w 7495569"/>
              <a:gd name="connsiteY0" fmla="*/ 0 h 5760400"/>
              <a:gd name="connsiteX1" fmla="*/ 7413052 w 7495569"/>
              <a:gd name="connsiteY1" fmla="*/ 1786746 h 5760400"/>
              <a:gd name="connsiteX2" fmla="*/ 7495569 w 7495569"/>
              <a:gd name="connsiteY2" fmla="*/ 1922573 h 5760400"/>
              <a:gd name="connsiteX3" fmla="*/ 7495569 w 7495569"/>
              <a:gd name="connsiteY3" fmla="*/ 5760400 h 5760400"/>
              <a:gd name="connsiteX4" fmla="*/ 381273 w 7495569"/>
              <a:gd name="connsiteY4" fmla="*/ 5760400 h 5760400"/>
              <a:gd name="connsiteX5" fmla="*/ 318473 w 7495569"/>
              <a:gd name="connsiteY5" fmla="*/ 5630034 h 5760400"/>
              <a:gd name="connsiteX6" fmla="*/ 0 w 7495569"/>
              <a:gd name="connsiteY6" fmla="*/ 4052585 h 5760400"/>
              <a:gd name="connsiteX7" fmla="*/ 4052585 w 7495569"/>
              <a:gd name="connsiteY7" fmla="*/ 0 h 5760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5569" h="5760400">
                <a:moveTo>
                  <a:pt x="4052585" y="0"/>
                </a:moveTo>
                <a:cubicBezTo>
                  <a:pt x="5451448" y="0"/>
                  <a:pt x="6684773" y="708752"/>
                  <a:pt x="7413052" y="1786746"/>
                </a:cubicBezTo>
                <a:lnTo>
                  <a:pt x="7495569" y="1922573"/>
                </a:lnTo>
                <a:lnTo>
                  <a:pt x="7495569" y="5760400"/>
                </a:lnTo>
                <a:lnTo>
                  <a:pt x="381273" y="5760400"/>
                </a:lnTo>
                <a:lnTo>
                  <a:pt x="318473" y="5630034"/>
                </a:lnTo>
                <a:cubicBezTo>
                  <a:pt x="113401" y="5145190"/>
                  <a:pt x="0" y="4612131"/>
                  <a:pt x="0" y="4052585"/>
                </a:cubicBezTo>
                <a:cubicBezTo>
                  <a:pt x="0" y="1814404"/>
                  <a:pt x="1814404" y="0"/>
                  <a:pt x="4052585" y="0"/>
                </a:cubicBezTo>
                <a:close/>
              </a:path>
            </a:pathLst>
          </a:custGeom>
          <a:solidFill>
            <a:srgbClr val="ABB6B7">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71323" tIns="35662" rIns="71323" bIns="35662"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3" name="椭圆 12"/>
          <p:cNvSpPr/>
          <p:nvPr/>
        </p:nvSpPr>
        <p:spPr>
          <a:xfrm>
            <a:off x="2026314" y="1528036"/>
            <a:ext cx="1744200" cy="1937504"/>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323" tIns="35662" rIns="71323" bIns="35662"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nvGrpSpPr>
          <p:cNvPr id="14" name="Group 1"/>
          <p:cNvGrpSpPr/>
          <p:nvPr/>
        </p:nvGrpSpPr>
        <p:grpSpPr>
          <a:xfrm>
            <a:off x="4677300" y="2199900"/>
            <a:ext cx="3412417" cy="665053"/>
            <a:chOff x="2620180" y="1489122"/>
            <a:chExt cx="5935521" cy="1041106"/>
          </a:xfrm>
          <a:solidFill>
            <a:srgbClr val="3F3F3F"/>
          </a:solidFill>
          <a:effectLst>
            <a:reflection blurRad="6350" stA="52000" endA="300" endPos="35000" dir="5400000" sy="-100000" algn="bl" rotWithShape="0"/>
          </a:effectLst>
        </p:grpSpPr>
        <p:sp>
          <p:nvSpPr>
            <p:cNvPr id="15" name="Rounded Rectangle 2"/>
            <p:cNvSpPr/>
            <p:nvPr/>
          </p:nvSpPr>
          <p:spPr>
            <a:xfrm>
              <a:off x="2670565" y="1489122"/>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sp>
          <p:nvSpPr>
            <p:cNvPr id="16" name="Rectangle 3"/>
            <p:cNvSpPr/>
            <p:nvPr/>
          </p:nvSpPr>
          <p:spPr>
            <a:xfrm rot="2700000">
              <a:off x="2620180" y="1911689"/>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algn="ctr" defTabSz="713232">
                <a:defRPr/>
              </a:pPr>
              <a:endParaRPr lang="en-US" kern="0">
                <a:solidFill>
                  <a:prstClr val="white"/>
                </a:solidFill>
                <a:latin typeface="Arial"/>
                <a:ea typeface="微软雅黑"/>
                <a:cs typeface="+mn-ea"/>
                <a:sym typeface="+mn-lt"/>
              </a:endParaRPr>
            </a:p>
          </p:txBody>
        </p:sp>
      </p:grpSp>
      <p:grpSp>
        <p:nvGrpSpPr>
          <p:cNvPr id="7" name="组合 6"/>
          <p:cNvGrpSpPr/>
          <p:nvPr/>
        </p:nvGrpSpPr>
        <p:grpSpPr>
          <a:xfrm>
            <a:off x="1879097" y="1369194"/>
            <a:ext cx="2038634" cy="2255185"/>
            <a:chOff x="1588485" y="-1160759"/>
            <a:chExt cx="9254082" cy="9213378"/>
          </a:xfrm>
        </p:grpSpPr>
        <p:sp>
          <p:nvSpPr>
            <p:cNvPr id="9" name="椭圆 8"/>
            <p:cNvSpPr/>
            <p:nvPr/>
          </p:nvSpPr>
          <p:spPr>
            <a:xfrm>
              <a:off x="1588485" y="-1160759"/>
              <a:ext cx="9254082" cy="9213378"/>
            </a:xfrm>
            <a:prstGeom prst="ellipse">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nvGrpSpPr>
            <p:cNvPr id="10" name="组合 9"/>
            <p:cNvGrpSpPr/>
            <p:nvPr/>
          </p:nvGrpSpPr>
          <p:grpSpPr>
            <a:xfrm>
              <a:off x="2063111" y="930360"/>
              <a:ext cx="8065769" cy="5446338"/>
              <a:chOff x="2063111" y="930360"/>
              <a:chExt cx="8065769" cy="5446338"/>
            </a:xfrm>
          </p:grpSpPr>
          <p:sp>
            <p:nvSpPr>
              <p:cNvPr id="11" name="椭圆 10"/>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sp>
            <p:nvSpPr>
              <p:cNvPr id="12" name="椭圆 11"/>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cs typeface="+mn-ea"/>
                  <a:sym typeface="+mn-lt"/>
                </a:endParaRPr>
              </a:p>
            </p:txBody>
          </p:sp>
        </p:grpSp>
      </p:grpSp>
      <p:sp>
        <p:nvSpPr>
          <p:cNvPr id="4" name="文本占位符 1"/>
          <p:cNvSpPr txBox="1"/>
          <p:nvPr/>
        </p:nvSpPr>
        <p:spPr>
          <a:xfrm>
            <a:off x="4698080" y="2339957"/>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chemeClr val="bg1"/>
                </a:solidFill>
                <a:latin typeface="黑体" panose="02010609060101010101" pitchFamily="49" charset="-122"/>
                <a:ea typeface="黑体" panose="02010609060101010101" pitchFamily="49" charset="-122"/>
              </a:rPr>
              <a:t>与小汽车、出租车之间的换乘</a:t>
            </a:r>
          </a:p>
        </p:txBody>
      </p:sp>
      <p:sp>
        <p:nvSpPr>
          <p:cNvPr id="5" name="文本占位符 1"/>
          <p:cNvSpPr txBox="1"/>
          <p:nvPr/>
        </p:nvSpPr>
        <p:spPr>
          <a:xfrm>
            <a:off x="2404284" y="2187200"/>
            <a:ext cx="1090658" cy="573251"/>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a:solidFill>
                  <a:srgbClr val="3F3F3F"/>
                </a:solidFill>
                <a:latin typeface="黑体" panose="02010609060101010101" pitchFamily="49" charset="-122"/>
                <a:ea typeface="黑体" panose="02010609060101010101" pitchFamily="49" charset="-122"/>
              </a:rPr>
              <a:t>02</a:t>
            </a:r>
            <a:endParaRPr kumimoji="1" lang="zh-CN" altLang="en-US">
              <a:solidFill>
                <a:srgbClr val="3F3F3F"/>
              </a:solidFill>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2977123189"/>
      </p:ext>
    </p:extLst>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与小汽车、出租车之间的换乘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32" name="图片 31"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7202491" y="1057805"/>
            <a:ext cx="1729877" cy="4107670"/>
          </a:xfrm>
          <a:prstGeom prst="rect">
            <a:avLst/>
          </a:prstGeom>
        </p:spPr>
      </p:pic>
      <p:sp>
        <p:nvSpPr>
          <p:cNvPr id="36" name="Rectangle 1"/>
          <p:cNvSpPr>
            <a:spLocks noChangeArrowheads="1"/>
          </p:cNvSpPr>
          <p:nvPr/>
        </p:nvSpPr>
        <p:spPr bwMode="auto">
          <a:xfrm>
            <a:off x="696496" y="2349796"/>
            <a:ext cx="5751806" cy="1957152"/>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经济增长导致小汽车拥有量增加是社会发展的必然，这不仅给城市交通增加了压力，也将公共交通车站的停车问题提上了议程。城市轨道交通的车站设计和建设也要考虑这种变化。</a:t>
            </a:r>
          </a:p>
          <a:p>
            <a:pPr indent="356616" algn="just">
              <a:lnSpc>
                <a:spcPct val="125000"/>
              </a:lnSpc>
            </a:pPr>
            <a:r>
              <a:rPr lang="zh-CN" altLang="en-US" kern="100">
                <a:latin typeface="Times New Roman" pitchFamily="18" charset="0"/>
                <a:cs typeface="Times New Roman" pitchFamily="18" charset="0"/>
              </a:rPr>
              <a:t>小汽车等个体交通与城市轨道交通之间的换乘在小汽车拥有率较高的国家非常普遍，即由居住点开车前往大容量城市轨道交通车站，再利用城市轨道交通前往目的地。这种</a:t>
            </a:r>
            <a:r>
              <a:rPr lang="zh-CN" altLang="en-US" kern="100">
                <a:solidFill>
                  <a:srgbClr val="FF0000"/>
                </a:solidFill>
                <a:latin typeface="Times New Roman" pitchFamily="18" charset="0"/>
                <a:cs typeface="Times New Roman" pitchFamily="18" charset="0"/>
              </a:rPr>
              <a:t>停车换乘方式</a:t>
            </a:r>
            <a:r>
              <a:rPr lang="zh-CN" altLang="en-US" kern="100">
                <a:latin typeface="Times New Roman" pitchFamily="18" charset="0"/>
                <a:cs typeface="Times New Roman" pitchFamily="18" charset="0"/>
              </a:rPr>
              <a:t>是大城市乘客出行链建立与形成的首要条件，是城市客运体系一体化的重要环节。</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4" presetClass="entr" presetSubtype="10" dur="500" fill="hold" grpId="0" nodeType="after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randombar(horizontal)">
                                      <p:cBhvr>
                                        <p:cTn id="1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与小汽车、出租车之间的换乘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32" name="图片 31"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7202491" y="1057805"/>
            <a:ext cx="1729877" cy="4107670"/>
          </a:xfrm>
          <a:prstGeom prst="rect">
            <a:avLst/>
          </a:prstGeom>
        </p:spPr>
      </p:pic>
      <p:sp>
        <p:nvSpPr>
          <p:cNvPr id="19" name="Rectangle 1"/>
          <p:cNvSpPr>
            <a:spLocks noChangeArrowheads="1"/>
          </p:cNvSpPr>
          <p:nvPr/>
        </p:nvSpPr>
        <p:spPr bwMode="auto">
          <a:xfrm>
            <a:off x="803653" y="2089824"/>
            <a:ext cx="5982157" cy="2226456"/>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为了满足城市轨道交通与小汽车之间的换乘，应采取的措施如下。</a:t>
            </a:r>
          </a:p>
          <a:p>
            <a:pPr indent="356616"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1</a:t>
            </a:r>
            <a:r>
              <a:rPr lang="zh-CN" altLang="en-US" kern="100">
                <a:latin typeface="Times New Roman" pitchFamily="18" charset="0"/>
                <a:cs typeface="Times New Roman" pitchFamily="18" charset="0"/>
              </a:rPr>
              <a:t>）提供小汽车存车换乘轨道交通的条件。在城市出入口等位置的轨道交通站点修建小汽车停车场，为进入市区的小汽车提供方便，以达到缓解市中心区交通压力的目的。</a:t>
            </a:r>
          </a:p>
          <a:p>
            <a:pPr indent="356616"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2</a:t>
            </a:r>
            <a:r>
              <a:rPr lang="zh-CN" altLang="en-US" kern="100">
                <a:latin typeface="Times New Roman" pitchFamily="18" charset="0"/>
                <a:cs typeface="Times New Roman" pitchFamily="18" charset="0"/>
              </a:rPr>
              <a:t>）停车换乘设施与城市干道应有良好的衔接。停车换乘设施应在重要道路交汇集中点及堵塞道路点前对小汽车使用者进行限制。</a:t>
            </a:r>
          </a:p>
          <a:p>
            <a:pPr indent="356616" algn="just">
              <a:lnSpc>
                <a:spcPct val="125000"/>
              </a:lnSpc>
            </a:pPr>
            <a:r>
              <a:rPr lang="zh-CN" altLang="en-US" kern="100">
                <a:latin typeface="Times New Roman" pitchFamily="18" charset="0"/>
                <a:cs typeface="Times New Roman" pitchFamily="18" charset="0"/>
              </a:rPr>
              <a:t>（</a:t>
            </a:r>
            <a:r>
              <a:rPr lang="en-US" altLang="zh-CN" kern="100">
                <a:latin typeface="Times New Roman" pitchFamily="18" charset="0"/>
                <a:cs typeface="Times New Roman" pitchFamily="18" charset="0"/>
              </a:rPr>
              <a:t>3</a:t>
            </a:r>
            <a:r>
              <a:rPr lang="zh-CN" altLang="en-US" kern="100">
                <a:latin typeface="Times New Roman" pitchFamily="18" charset="0"/>
                <a:cs typeface="Times New Roman" pitchFamily="18" charset="0"/>
              </a:rPr>
              <a:t>）外围区的停车换乘点应有足够的用地满足现状及未来的需求，选定地点应与周边地区的用地协调，不能对周边环境造成负面影响。</a:t>
            </a:r>
          </a:p>
        </p:txBody>
      </p:sp>
      <p:sp>
        <p:nvSpPr>
          <p:cNvPr id="22" name="立方体 21"/>
          <p:cNvSpPr/>
          <p:nvPr/>
        </p:nvSpPr>
        <p:spPr>
          <a:xfrm>
            <a:off x="803654" y="1057760"/>
            <a:ext cx="4017987" cy="422886"/>
          </a:xfrm>
          <a:prstGeom prst="cube">
            <a:avLst/>
          </a:prstGeom>
          <a:noFill/>
          <a:ln>
            <a:noFill/>
          </a:ln>
        </p:spPr>
        <p:style>
          <a:lnRef idx="2">
            <a:schemeClr val="accent1"/>
          </a:lnRef>
          <a:fillRef idx="1">
            <a:schemeClr val="lt1"/>
          </a:fillRef>
          <a:effectRef idx="0">
            <a:schemeClr val="accent1"/>
          </a:effectRef>
          <a:fontRef idx="minor">
            <a:schemeClr val="dk1"/>
          </a:fontRef>
        </p:style>
        <p:txBody>
          <a:bodyPr wrap="square" lIns="71323" tIns="35662" rIns="71323" bIns="35662">
            <a:spAutoFit/>
          </a:bodyPr>
          <a:lstStyle>
            <a:defPPr>
              <a:defRPr lang="zh-CN"/>
            </a:defPPr>
            <a:lvl1pPr marL="0" algn="l" defTabSz="713214" rtl="0" eaLnBrk="1" latinLnBrk="0" hangingPunct="1">
              <a:defRPr sz="1400" kern="1200">
                <a:solidFill>
                  <a:srgbClr val="000000"/>
                </a:solidFill>
                <a:latin typeface="Segoe UI"/>
                <a:ea typeface="+mn-ea"/>
                <a:cs typeface="+mn-cs"/>
              </a:defRPr>
            </a:lvl1pPr>
            <a:lvl2pPr marL="356607" algn="l" defTabSz="713214" rtl="0" eaLnBrk="1" latinLnBrk="0" hangingPunct="1">
              <a:defRPr sz="1400" kern="1200">
                <a:solidFill>
                  <a:srgbClr val="000000"/>
                </a:solidFill>
                <a:latin typeface="Segoe UI"/>
                <a:ea typeface="+mn-ea"/>
                <a:cs typeface="+mn-cs"/>
              </a:defRPr>
            </a:lvl2pPr>
            <a:lvl3pPr marL="713214" algn="l" defTabSz="713214" rtl="0" eaLnBrk="1" latinLnBrk="0" hangingPunct="1">
              <a:defRPr sz="1400" kern="1200">
                <a:solidFill>
                  <a:srgbClr val="000000"/>
                </a:solidFill>
                <a:latin typeface="Segoe UI"/>
                <a:ea typeface="+mn-ea"/>
                <a:cs typeface="+mn-cs"/>
              </a:defRPr>
            </a:lvl3pPr>
            <a:lvl4pPr marL="1069821" algn="l" defTabSz="713214" rtl="0" eaLnBrk="1" latinLnBrk="0" hangingPunct="1">
              <a:defRPr sz="1400" kern="1200">
                <a:solidFill>
                  <a:srgbClr val="000000"/>
                </a:solidFill>
                <a:latin typeface="Segoe UI"/>
                <a:ea typeface="+mn-ea"/>
                <a:cs typeface="+mn-cs"/>
              </a:defRPr>
            </a:lvl4pPr>
            <a:lvl5pPr marL="1426428" algn="l" defTabSz="713214" rtl="0" eaLnBrk="1" latinLnBrk="0" hangingPunct="1">
              <a:defRPr sz="1400" kern="1200">
                <a:solidFill>
                  <a:srgbClr val="000000"/>
                </a:solidFill>
                <a:latin typeface="Segoe UI"/>
                <a:ea typeface="+mn-ea"/>
                <a:cs typeface="+mn-cs"/>
              </a:defRPr>
            </a:lvl5pPr>
            <a:lvl6pPr marL="1783036" algn="l" defTabSz="713214" rtl="0" eaLnBrk="1" latinLnBrk="0" hangingPunct="1">
              <a:defRPr sz="1400" kern="1200">
                <a:solidFill>
                  <a:srgbClr val="000000"/>
                </a:solidFill>
                <a:latin typeface="Segoe UI"/>
                <a:ea typeface="+mn-ea"/>
                <a:cs typeface="+mn-cs"/>
              </a:defRPr>
            </a:lvl6pPr>
            <a:lvl7pPr marL="2139642" algn="l" defTabSz="713214" rtl="0" eaLnBrk="1" latinLnBrk="0" hangingPunct="1">
              <a:defRPr sz="1400" kern="1200">
                <a:solidFill>
                  <a:srgbClr val="000000"/>
                </a:solidFill>
                <a:latin typeface="Segoe UI"/>
                <a:ea typeface="+mn-ea"/>
                <a:cs typeface="+mn-cs"/>
              </a:defRPr>
            </a:lvl7pPr>
            <a:lvl8pPr marL="2496250" algn="l" defTabSz="713214" rtl="0" eaLnBrk="1" latinLnBrk="0" hangingPunct="1">
              <a:defRPr sz="1400" kern="1200">
                <a:solidFill>
                  <a:srgbClr val="000000"/>
                </a:solidFill>
                <a:latin typeface="Segoe UI"/>
                <a:ea typeface="+mn-ea"/>
                <a:cs typeface="+mn-cs"/>
              </a:defRPr>
            </a:lvl8pPr>
            <a:lvl9pPr marL="2852857" algn="l" defTabSz="713214" rtl="0" eaLnBrk="1" latinLnBrk="0" hangingPunct="1">
              <a:defRPr sz="1400" kern="1200">
                <a:solidFill>
                  <a:srgbClr val="000000"/>
                </a:solidFill>
                <a:latin typeface="Segoe UI"/>
                <a:ea typeface="+mn-ea"/>
                <a:cs typeface="+mn-cs"/>
              </a:defRPr>
            </a:lvl9pPr>
          </a:lstStyle>
          <a:p>
            <a:r>
              <a:rPr lang="en-US" altLang="zh-CN" sz="1600" b="1"/>
              <a:t>1</a:t>
            </a:r>
            <a:r>
              <a:rPr lang="zh-CN" altLang="en-US" sz="1600" b="1"/>
              <a:t>、城市轨道交通与小汽车之间的换乘</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5" presetClass="entr" presetSubtype="10"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checkerboard(across)">
                                      <p:cBhvr>
                                        <p:cTn id="12" dur="500"/>
                                        <p:tgtEl>
                                          <p:spTgt spid="22"/>
                                        </p:tgtEl>
                                      </p:cBhvr>
                                    </p:animEffect>
                                  </p:childTnLst>
                                </p:cTn>
                              </p:par>
                            </p:childTnLst>
                          </p:cTn>
                        </p:par>
                        <p:par>
                          <p:cTn id="13" fill="hold" nodeType="afterGroup">
                            <p:stCondLst>
                              <p:cond delay="1000"/>
                            </p:stCondLst>
                            <p:childTnLst>
                              <p:par>
                                <p:cTn id="14" presetID="53" presetClass="entr" presetSubtype="0" dur="500" fill="hold" grpId="0" nodeType="afterEffect">
                                  <p:stCondLst>
                                    <p:cond delay="0"/>
                                  </p:stCondLst>
                                  <p:childTnLst>
                                    <p:set>
                                      <p:cBhvr>
                                        <p:cTn id="15" dur="1" fill="hold">
                                          <p:stCondLst>
                                            <p:cond delay="0"/>
                                          </p:stCondLst>
                                        </p:cTn>
                                        <p:tgtEl>
                                          <p:spTgt spid="19"/>
                                        </p:tgtEl>
                                        <p:attrNameLst>
                                          <p:attrName>style.visibility</p:attrName>
                                        </p:attrNameLst>
                                      </p:cBhvr>
                                      <p:to>
                                        <p:strVal val="visible"/>
                                      </p:to>
                                    </p:set>
                                    <p:anim calcmode="lin" valueType="num">
                                      <p:cBhvr>
                                        <p:cTn id="16" dur="500" fill="hold"/>
                                        <p:tgtEl>
                                          <p:spTgt spid="19"/>
                                        </p:tgtEl>
                                        <p:attrNameLst>
                                          <p:attrName>ppt_w</p:attrName>
                                        </p:attrNameLst>
                                      </p:cBhvr>
                                      <p:tavLst>
                                        <p:tav tm="0">
                                          <p:val>
                                            <p:fltVal val="0"/>
                                          </p:val>
                                        </p:tav>
                                        <p:tav tm="100000">
                                          <p:val>
                                            <p:strVal val="#ppt_w"/>
                                          </p:val>
                                        </p:tav>
                                      </p:tavLst>
                                    </p:anim>
                                    <p:anim calcmode="lin" valueType="num">
                                      <p:cBhvr>
                                        <p:cTn id="17" dur="500" fill="hold"/>
                                        <p:tgtEl>
                                          <p:spTgt spid="19"/>
                                        </p:tgtEl>
                                        <p:attrNameLst>
                                          <p:attrName>ppt_h</p:attrName>
                                        </p:attrNameLst>
                                      </p:cBhvr>
                                      <p:tavLst>
                                        <p:tav tm="0">
                                          <p:val>
                                            <p:fltVal val="0"/>
                                          </p:val>
                                        </p:tav>
                                        <p:tav tm="100000">
                                          <p:val>
                                            <p:strVal val="#ppt_h"/>
                                          </p:val>
                                        </p:tav>
                                      </p:tavLst>
                                    </p:anim>
                                    <p:animEffect transition="in" filter="fade">
                                      <p:cBhvr>
                                        <p:cTn id="1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9" grpId="0"/>
      <p:bldP spid="2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 name="文本占位符 1"/>
          <p:cNvSpPr txBox="1"/>
          <p:nvPr/>
        </p:nvSpPr>
        <p:spPr>
          <a:xfrm>
            <a:off x="306326" y="438322"/>
            <a:ext cx="3417529" cy="422655"/>
          </a:xfrm>
          <a:prstGeom prst="rect">
            <a:avLst/>
          </a:prstGeom>
        </p:spPr>
        <p:txBody>
          <a:bodyPr lIns="71323" tIns="35662" rIns="71323" bIns="35662"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1900">
                <a:solidFill>
                  <a:srgbClr val="F23B48"/>
                </a:solidFill>
                <a:latin typeface="+mj-ea"/>
                <a:ea typeface="+mj-ea"/>
              </a:rPr>
              <a:t>与小汽车、出租车之间的换乘</a:t>
            </a:r>
            <a:endParaRPr kumimoji="1" lang="zh-CN" altLang="en-US" sz="1900">
              <a:solidFill>
                <a:srgbClr val="F23B48"/>
              </a:solidFill>
              <a:latin typeface="+mj-ea"/>
              <a:ea typeface="+mj-ea"/>
            </a:endParaRPr>
          </a:p>
        </p:txBody>
      </p:sp>
      <p:cxnSp>
        <p:nvCxnSpPr>
          <p:cNvPr id="6" name="直接连接符 5"/>
          <p:cNvCxnSpPr>
            <a:stCxn id="8" idx="6"/>
          </p:cNvCxnSpPr>
          <p:nvPr/>
        </p:nvCxnSpPr>
        <p:spPr>
          <a:xfrm flipV="1">
            <a:off x="3316429" y="5377446"/>
            <a:ext cx="5658326" cy="529"/>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6"/>
          <p:cNvGrpSpPr/>
          <p:nvPr/>
        </p:nvGrpSpPr>
        <p:grpSpPr>
          <a:xfrm>
            <a:off x="3230703" y="3022601"/>
            <a:ext cx="5787629" cy="2403529"/>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 y="387036"/>
            <a:ext cx="6159821" cy="431314"/>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kumimoji="1" lang="zh-CN" altLang="en-US" u="sng"/>
            </a:p>
          </p:txBody>
        </p:sp>
        <p:grpSp>
          <p:nvGrpSpPr>
            <p:cNvPr id="4"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713214" rtl="0" eaLnBrk="1" latinLnBrk="0" hangingPunct="1">
                  <a:defRPr sz="1400" kern="1200">
                    <a:solidFill>
                      <a:srgbClr val="FFFFFF"/>
                    </a:solidFill>
                    <a:latin typeface="Segoe UI"/>
                    <a:ea typeface="+mn-ea"/>
                    <a:cs typeface="+mn-cs"/>
                  </a:defRPr>
                </a:lvl1pPr>
                <a:lvl2pPr marL="356607" algn="l" defTabSz="713214" rtl="0" eaLnBrk="1" latinLnBrk="0" hangingPunct="1">
                  <a:defRPr sz="1400" kern="1200">
                    <a:solidFill>
                      <a:srgbClr val="FFFFFF"/>
                    </a:solidFill>
                    <a:latin typeface="Segoe UI"/>
                    <a:ea typeface="+mn-ea"/>
                    <a:cs typeface="+mn-cs"/>
                  </a:defRPr>
                </a:lvl2pPr>
                <a:lvl3pPr marL="713214" algn="l" defTabSz="713214" rtl="0" eaLnBrk="1" latinLnBrk="0" hangingPunct="1">
                  <a:defRPr sz="1400" kern="1200">
                    <a:solidFill>
                      <a:srgbClr val="FFFFFF"/>
                    </a:solidFill>
                    <a:latin typeface="Segoe UI"/>
                    <a:ea typeface="+mn-ea"/>
                    <a:cs typeface="+mn-cs"/>
                  </a:defRPr>
                </a:lvl3pPr>
                <a:lvl4pPr marL="1069821" algn="l" defTabSz="713214" rtl="0" eaLnBrk="1" latinLnBrk="0" hangingPunct="1">
                  <a:defRPr sz="1400" kern="1200">
                    <a:solidFill>
                      <a:srgbClr val="FFFFFF"/>
                    </a:solidFill>
                    <a:latin typeface="Segoe UI"/>
                    <a:ea typeface="+mn-ea"/>
                    <a:cs typeface="+mn-cs"/>
                  </a:defRPr>
                </a:lvl4pPr>
                <a:lvl5pPr marL="1426428" algn="l" defTabSz="713214" rtl="0" eaLnBrk="1" latinLnBrk="0" hangingPunct="1">
                  <a:defRPr sz="1400" kern="1200">
                    <a:solidFill>
                      <a:srgbClr val="FFFFFF"/>
                    </a:solidFill>
                    <a:latin typeface="Segoe UI"/>
                    <a:ea typeface="+mn-ea"/>
                    <a:cs typeface="+mn-cs"/>
                  </a:defRPr>
                </a:lvl5pPr>
                <a:lvl6pPr marL="1783036" algn="l" defTabSz="713214" rtl="0" eaLnBrk="1" latinLnBrk="0" hangingPunct="1">
                  <a:defRPr sz="1400" kern="1200">
                    <a:solidFill>
                      <a:srgbClr val="FFFFFF"/>
                    </a:solidFill>
                    <a:latin typeface="Segoe UI"/>
                    <a:ea typeface="+mn-ea"/>
                    <a:cs typeface="+mn-cs"/>
                  </a:defRPr>
                </a:lvl6pPr>
                <a:lvl7pPr marL="2139642" algn="l" defTabSz="713214" rtl="0" eaLnBrk="1" latinLnBrk="0" hangingPunct="1">
                  <a:defRPr sz="1400" kern="1200">
                    <a:solidFill>
                      <a:srgbClr val="FFFFFF"/>
                    </a:solidFill>
                    <a:latin typeface="Segoe UI"/>
                    <a:ea typeface="+mn-ea"/>
                    <a:cs typeface="+mn-cs"/>
                  </a:defRPr>
                </a:lvl7pPr>
                <a:lvl8pPr marL="2496250" algn="l" defTabSz="713214" rtl="0" eaLnBrk="1" latinLnBrk="0" hangingPunct="1">
                  <a:defRPr sz="1400" kern="1200">
                    <a:solidFill>
                      <a:srgbClr val="FFFFFF"/>
                    </a:solidFill>
                    <a:latin typeface="Segoe UI"/>
                    <a:ea typeface="+mn-ea"/>
                    <a:cs typeface="+mn-cs"/>
                  </a:defRPr>
                </a:lvl8pPr>
                <a:lvl9pPr marL="2852857" algn="l" defTabSz="713214" rtl="0" eaLnBrk="1" latinLnBrk="0" hangingPunct="1">
                  <a:defRPr sz="14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pic>
        <p:nvPicPr>
          <p:cNvPr id="32" name="图片 31" descr="u=716483208,2397939357&amp;fm=200&amp;gp=0.jpg"/>
          <p:cNvPicPr>
            <a:picLocks noChangeAspect="1"/>
          </p:cNvPicPr>
          <p:nvPr/>
        </p:nvPicPr>
        <p:blipFill>
          <a:blip r:embed="rId2">
            <a:clrChange>
              <a:clrFrom>
                <a:srgbClr val="FEFEFE"/>
              </a:clrFrom>
              <a:clrTo>
                <a:srgbClr val="FEFEFE">
                  <a:alpha val="0"/>
                </a:srgbClr>
              </a:clrTo>
            </a:clrChange>
          </a:blip>
          <a:srcRect b="4166"/>
          <a:stretch>
            <a:fillRect/>
          </a:stretch>
        </p:blipFill>
        <p:spPr>
          <a:xfrm>
            <a:off x="7202491" y="1057805"/>
            <a:ext cx="1729877" cy="4107670"/>
          </a:xfrm>
          <a:prstGeom prst="rect">
            <a:avLst/>
          </a:prstGeom>
        </p:spPr>
      </p:pic>
      <p:sp>
        <p:nvSpPr>
          <p:cNvPr id="19" name="Rectangle 1"/>
          <p:cNvSpPr>
            <a:spLocks noChangeArrowheads="1"/>
          </p:cNvSpPr>
          <p:nvPr/>
        </p:nvSpPr>
        <p:spPr bwMode="auto">
          <a:xfrm>
            <a:off x="803653" y="2555014"/>
            <a:ext cx="6126536" cy="1687847"/>
          </a:xfrm>
          <a:prstGeom prst="rect">
            <a:avLst/>
          </a:prstGeom>
          <a:noFill/>
          <a:ln w="28575">
            <a:noFill/>
            <a:prstDash val="dash"/>
            <a:miter lim="800000"/>
          </a:ln>
          <a:effectLst/>
        </p:spPr>
        <p:txBody>
          <a:bodyPr vert="horz" wrap="square" lIns="71323" tIns="35662" rIns="71323" bIns="35662" numCol="1" anchor="ctr" anchorCtr="0" compatLnSpc="1">
            <a:prstTxWarp prst="textNoShape">
              <a:avLst/>
            </a:prstTxWarp>
            <a:spAutoFit/>
          </a:bodyPr>
          <a:lstStyle>
            <a:defPPr>
              <a:defRPr lang="zh-CN"/>
            </a:defPPr>
            <a:lvl1pPr marL="0" algn="l" defTabSz="713214" rtl="0" eaLnBrk="1" latinLnBrk="0" hangingPunct="1">
              <a:defRPr sz="1400" kern="1200">
                <a:solidFill>
                  <a:schemeClr val="tx1"/>
                </a:solidFill>
                <a:latin typeface="+mn-lt"/>
                <a:ea typeface="+mn-ea"/>
                <a:cs typeface="+mn-cs"/>
              </a:defRPr>
            </a:lvl1pPr>
            <a:lvl2pPr marL="356607" algn="l" defTabSz="713214" rtl="0" eaLnBrk="1" latinLnBrk="0" hangingPunct="1">
              <a:defRPr sz="1400" kern="1200">
                <a:solidFill>
                  <a:schemeClr val="tx1"/>
                </a:solidFill>
                <a:latin typeface="+mn-lt"/>
                <a:ea typeface="+mn-ea"/>
                <a:cs typeface="+mn-cs"/>
              </a:defRPr>
            </a:lvl2pPr>
            <a:lvl3pPr marL="713214" algn="l" defTabSz="713214" rtl="0" eaLnBrk="1" latinLnBrk="0" hangingPunct="1">
              <a:defRPr sz="1400" kern="1200">
                <a:solidFill>
                  <a:schemeClr val="tx1"/>
                </a:solidFill>
                <a:latin typeface="+mn-lt"/>
                <a:ea typeface="+mn-ea"/>
                <a:cs typeface="+mn-cs"/>
              </a:defRPr>
            </a:lvl3pPr>
            <a:lvl4pPr marL="1069821" algn="l" defTabSz="713214" rtl="0" eaLnBrk="1" latinLnBrk="0" hangingPunct="1">
              <a:defRPr sz="1400" kern="1200">
                <a:solidFill>
                  <a:schemeClr val="tx1"/>
                </a:solidFill>
                <a:latin typeface="+mn-lt"/>
                <a:ea typeface="+mn-ea"/>
                <a:cs typeface="+mn-cs"/>
              </a:defRPr>
            </a:lvl4pPr>
            <a:lvl5pPr marL="1426428" algn="l" defTabSz="713214" rtl="0" eaLnBrk="1" latinLnBrk="0" hangingPunct="1">
              <a:defRPr sz="1400" kern="1200">
                <a:solidFill>
                  <a:schemeClr val="tx1"/>
                </a:solidFill>
                <a:latin typeface="+mn-lt"/>
                <a:ea typeface="+mn-ea"/>
                <a:cs typeface="+mn-cs"/>
              </a:defRPr>
            </a:lvl5pPr>
            <a:lvl6pPr marL="1783036" algn="l" defTabSz="713214" rtl="0" eaLnBrk="1" latinLnBrk="0" hangingPunct="1">
              <a:defRPr sz="1400" kern="1200">
                <a:solidFill>
                  <a:schemeClr val="tx1"/>
                </a:solidFill>
                <a:latin typeface="+mn-lt"/>
                <a:ea typeface="+mn-ea"/>
                <a:cs typeface="+mn-cs"/>
              </a:defRPr>
            </a:lvl6pPr>
            <a:lvl7pPr marL="2139642" algn="l" defTabSz="713214" rtl="0" eaLnBrk="1" latinLnBrk="0" hangingPunct="1">
              <a:defRPr sz="1400" kern="1200">
                <a:solidFill>
                  <a:schemeClr val="tx1"/>
                </a:solidFill>
                <a:latin typeface="+mn-lt"/>
                <a:ea typeface="+mn-ea"/>
                <a:cs typeface="+mn-cs"/>
              </a:defRPr>
            </a:lvl7pPr>
            <a:lvl8pPr marL="2496250" algn="l" defTabSz="713214" rtl="0" eaLnBrk="1" latinLnBrk="0" hangingPunct="1">
              <a:defRPr sz="1400" kern="1200">
                <a:solidFill>
                  <a:schemeClr val="tx1"/>
                </a:solidFill>
                <a:latin typeface="+mn-lt"/>
                <a:ea typeface="+mn-ea"/>
                <a:cs typeface="+mn-cs"/>
              </a:defRPr>
            </a:lvl8pPr>
            <a:lvl9pPr marL="2852857" algn="l" defTabSz="713214" rtl="0" eaLnBrk="1" latinLnBrk="0" hangingPunct="1">
              <a:defRPr sz="1400" kern="1200">
                <a:solidFill>
                  <a:schemeClr val="tx1"/>
                </a:solidFill>
                <a:latin typeface="+mn-lt"/>
                <a:ea typeface="+mn-ea"/>
                <a:cs typeface="+mn-cs"/>
              </a:defRPr>
            </a:lvl9pPr>
          </a:lstStyle>
          <a:p>
            <a:pPr indent="356616" algn="just">
              <a:lnSpc>
                <a:spcPct val="125000"/>
              </a:lnSpc>
            </a:pPr>
            <a:r>
              <a:rPr lang="zh-CN" altLang="en-US" kern="100">
                <a:latin typeface="Times New Roman" pitchFamily="18" charset="0"/>
                <a:cs typeface="Times New Roman" pitchFamily="18" charset="0"/>
              </a:rPr>
              <a:t>出租车交通运营取决于行人和车辆的适度接触，出租车需要在良好的道路条件下覆盖大面积的区域拉客，行人需要能够随时随地、方便地搭乘出租车。因此，出租车的发展要求出租车交通流和人行系统有必要的重叠交叉。</a:t>
            </a:r>
          </a:p>
          <a:p>
            <a:pPr indent="356616" algn="just">
              <a:lnSpc>
                <a:spcPct val="125000"/>
              </a:lnSpc>
            </a:pPr>
            <a:r>
              <a:rPr lang="zh-CN" altLang="en-US" kern="100">
                <a:latin typeface="Times New Roman" pitchFamily="18" charset="0"/>
                <a:cs typeface="Times New Roman" pitchFamily="18" charset="0"/>
              </a:rPr>
              <a:t>交通枢纽的出租车换乘设施，在道路空间外，通过设置出租车站，提供集中实现出租车和乘客之间供需关系的场所，主要功能在于：满足乘客搭乘出租车的需求，为出租车进出道路系统提供缓冲区域，实现交通功能转移。</a:t>
            </a:r>
          </a:p>
        </p:txBody>
      </p:sp>
      <p:sp>
        <p:nvSpPr>
          <p:cNvPr id="22" name="立方体 21"/>
          <p:cNvSpPr/>
          <p:nvPr/>
        </p:nvSpPr>
        <p:spPr>
          <a:xfrm>
            <a:off x="803654" y="1318443"/>
            <a:ext cx="3648482" cy="422886"/>
          </a:xfrm>
          <a:prstGeom prst="cube">
            <a:avLst/>
          </a:prstGeom>
          <a:noFill/>
          <a:ln>
            <a:noFill/>
          </a:ln>
        </p:spPr>
        <p:style>
          <a:lnRef idx="2">
            <a:schemeClr val="accent1"/>
          </a:lnRef>
          <a:fillRef idx="1">
            <a:schemeClr val="lt1"/>
          </a:fillRef>
          <a:effectRef idx="0">
            <a:schemeClr val="accent1"/>
          </a:effectRef>
          <a:fontRef idx="minor">
            <a:schemeClr val="dk1"/>
          </a:fontRef>
        </p:style>
        <p:txBody>
          <a:bodyPr wrap="none" lIns="71323" tIns="35662" rIns="71323" bIns="35662">
            <a:spAutoFit/>
          </a:bodyPr>
          <a:lstStyle>
            <a:defPPr>
              <a:defRPr lang="zh-CN"/>
            </a:defPPr>
            <a:lvl1pPr marL="0" algn="l" defTabSz="713214" rtl="0" eaLnBrk="1" latinLnBrk="0" hangingPunct="1">
              <a:defRPr sz="1400" kern="1200">
                <a:solidFill>
                  <a:srgbClr val="000000"/>
                </a:solidFill>
                <a:latin typeface="Segoe UI"/>
                <a:ea typeface="+mn-ea"/>
                <a:cs typeface="+mn-cs"/>
              </a:defRPr>
            </a:lvl1pPr>
            <a:lvl2pPr marL="356607" algn="l" defTabSz="713214" rtl="0" eaLnBrk="1" latinLnBrk="0" hangingPunct="1">
              <a:defRPr sz="1400" kern="1200">
                <a:solidFill>
                  <a:srgbClr val="000000"/>
                </a:solidFill>
                <a:latin typeface="Segoe UI"/>
                <a:ea typeface="+mn-ea"/>
                <a:cs typeface="+mn-cs"/>
              </a:defRPr>
            </a:lvl2pPr>
            <a:lvl3pPr marL="713214" algn="l" defTabSz="713214" rtl="0" eaLnBrk="1" latinLnBrk="0" hangingPunct="1">
              <a:defRPr sz="1400" kern="1200">
                <a:solidFill>
                  <a:srgbClr val="000000"/>
                </a:solidFill>
                <a:latin typeface="Segoe UI"/>
                <a:ea typeface="+mn-ea"/>
                <a:cs typeface="+mn-cs"/>
              </a:defRPr>
            </a:lvl3pPr>
            <a:lvl4pPr marL="1069821" algn="l" defTabSz="713214" rtl="0" eaLnBrk="1" latinLnBrk="0" hangingPunct="1">
              <a:defRPr sz="1400" kern="1200">
                <a:solidFill>
                  <a:srgbClr val="000000"/>
                </a:solidFill>
                <a:latin typeface="Segoe UI"/>
                <a:ea typeface="+mn-ea"/>
                <a:cs typeface="+mn-cs"/>
              </a:defRPr>
            </a:lvl4pPr>
            <a:lvl5pPr marL="1426428" algn="l" defTabSz="713214" rtl="0" eaLnBrk="1" latinLnBrk="0" hangingPunct="1">
              <a:defRPr sz="1400" kern="1200">
                <a:solidFill>
                  <a:srgbClr val="000000"/>
                </a:solidFill>
                <a:latin typeface="Segoe UI"/>
                <a:ea typeface="+mn-ea"/>
                <a:cs typeface="+mn-cs"/>
              </a:defRPr>
            </a:lvl5pPr>
            <a:lvl6pPr marL="1783036" algn="l" defTabSz="713214" rtl="0" eaLnBrk="1" latinLnBrk="0" hangingPunct="1">
              <a:defRPr sz="1400" kern="1200">
                <a:solidFill>
                  <a:srgbClr val="000000"/>
                </a:solidFill>
                <a:latin typeface="Segoe UI"/>
                <a:ea typeface="+mn-ea"/>
                <a:cs typeface="+mn-cs"/>
              </a:defRPr>
            </a:lvl6pPr>
            <a:lvl7pPr marL="2139642" algn="l" defTabSz="713214" rtl="0" eaLnBrk="1" latinLnBrk="0" hangingPunct="1">
              <a:defRPr sz="1400" kern="1200">
                <a:solidFill>
                  <a:srgbClr val="000000"/>
                </a:solidFill>
                <a:latin typeface="Segoe UI"/>
                <a:ea typeface="+mn-ea"/>
                <a:cs typeface="+mn-cs"/>
              </a:defRPr>
            </a:lvl7pPr>
            <a:lvl8pPr marL="2496250" algn="l" defTabSz="713214" rtl="0" eaLnBrk="1" latinLnBrk="0" hangingPunct="1">
              <a:defRPr sz="1400" kern="1200">
                <a:solidFill>
                  <a:srgbClr val="000000"/>
                </a:solidFill>
                <a:latin typeface="Segoe UI"/>
                <a:ea typeface="+mn-ea"/>
                <a:cs typeface="+mn-cs"/>
              </a:defRPr>
            </a:lvl8pPr>
            <a:lvl9pPr marL="2852857" algn="l" defTabSz="713214" rtl="0" eaLnBrk="1" latinLnBrk="0" hangingPunct="1">
              <a:defRPr sz="1400" kern="1200">
                <a:solidFill>
                  <a:srgbClr val="000000"/>
                </a:solidFill>
                <a:latin typeface="Segoe UI"/>
                <a:ea typeface="+mn-ea"/>
                <a:cs typeface="+mn-cs"/>
              </a:defRPr>
            </a:lvl9pPr>
          </a:lstStyle>
          <a:p>
            <a:r>
              <a:rPr lang="en-US" altLang="zh-CN" sz="1600" b="1"/>
              <a:t>2</a:t>
            </a:r>
            <a:r>
              <a:rPr lang="zh-CN" altLang="en-US" sz="1600" b="1"/>
              <a:t>、城市轨道交通与出租车之间的换乘</a:t>
            </a:r>
          </a:p>
        </p:txBody>
      </p:sp>
    </p:spTree>
    <p:extLst>
      <p:ext uri="{BB962C8B-B14F-4D97-AF65-F5344CB8AC3E}">
        <p14:creationId xmlns:p14="http://schemas.microsoft.com/office/powerpoint/2010/main" val="15815398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5" presetClass="entr" presetSubtype="10"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checkerboard(across)">
                                      <p:cBhvr>
                                        <p:cTn id="12" dur="500"/>
                                        <p:tgtEl>
                                          <p:spTgt spid="22"/>
                                        </p:tgtEl>
                                      </p:cBhvr>
                                    </p:animEffect>
                                  </p:childTnLst>
                                </p:cTn>
                              </p:par>
                            </p:childTnLst>
                          </p:cTn>
                        </p:par>
                        <p:par>
                          <p:cTn id="13" fill="hold" nodeType="afterGroup">
                            <p:stCondLst>
                              <p:cond delay="1000"/>
                            </p:stCondLst>
                            <p:childTnLst>
                              <p:par>
                                <p:cTn id="14" presetID="53" presetClass="entr" presetSubtype="0" dur="500" fill="hold" grpId="0" nodeType="afterEffect">
                                  <p:stCondLst>
                                    <p:cond delay="0"/>
                                  </p:stCondLst>
                                  <p:childTnLst>
                                    <p:set>
                                      <p:cBhvr>
                                        <p:cTn id="15" dur="1" fill="hold">
                                          <p:stCondLst>
                                            <p:cond delay="0"/>
                                          </p:stCondLst>
                                        </p:cTn>
                                        <p:tgtEl>
                                          <p:spTgt spid="19"/>
                                        </p:tgtEl>
                                        <p:attrNameLst>
                                          <p:attrName>style.visibility</p:attrName>
                                        </p:attrNameLst>
                                      </p:cBhvr>
                                      <p:to>
                                        <p:strVal val="visible"/>
                                      </p:to>
                                    </p:set>
                                    <p:anim calcmode="lin" valueType="num">
                                      <p:cBhvr>
                                        <p:cTn id="16" dur="500" fill="hold"/>
                                        <p:tgtEl>
                                          <p:spTgt spid="19"/>
                                        </p:tgtEl>
                                        <p:attrNameLst>
                                          <p:attrName>ppt_w</p:attrName>
                                        </p:attrNameLst>
                                      </p:cBhvr>
                                      <p:tavLst>
                                        <p:tav tm="0">
                                          <p:val>
                                            <p:fltVal val="0"/>
                                          </p:val>
                                        </p:tav>
                                        <p:tav tm="100000">
                                          <p:val>
                                            <p:strVal val="#ppt_w"/>
                                          </p:val>
                                        </p:tav>
                                      </p:tavLst>
                                    </p:anim>
                                    <p:anim calcmode="lin" valueType="num">
                                      <p:cBhvr>
                                        <p:cTn id="17" dur="500" fill="hold"/>
                                        <p:tgtEl>
                                          <p:spTgt spid="19"/>
                                        </p:tgtEl>
                                        <p:attrNameLst>
                                          <p:attrName>ppt_h</p:attrName>
                                        </p:attrNameLst>
                                      </p:cBhvr>
                                      <p:tavLst>
                                        <p:tav tm="0">
                                          <p:val>
                                            <p:fltVal val="0"/>
                                          </p:val>
                                        </p:tav>
                                        <p:tav tm="100000">
                                          <p:val>
                                            <p:strVal val="#ppt_h"/>
                                          </p:val>
                                        </p:tav>
                                      </p:tavLst>
                                    </p:anim>
                                    <p:animEffect transition="in" filter="fade">
                                      <p:cBhvr>
                                        <p:cTn id="1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9" grpId="0"/>
      <p:bldP spid="2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4445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https://d.book118.com/838104111036006033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模板页面">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自定义 47">
      <a:majorFont>
        <a:latin typeface="Segoe UI"/>
        <a:ea typeface="微软雅黑"/>
        <a:cs typeface="Arial"/>
      </a:majorFont>
      <a:minorFont>
        <a:latin typeface="Segoe UI"/>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txDef>
      <a:spPr/>
      <a:bodyPr/>
      <a:lstStyle>
        <a:defPPr marL="0" indent="0">
          <a:lnSpc>
            <a:spcPct val="130000"/>
          </a:lnSpc>
          <a:buNone/>
          <a:defRPr sz="1200" smtClean="0">
            <a:solidFill>
              <a:schemeClr val="bg1">
                <a:lumMod val="50000"/>
              </a:schemeClr>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Segoe UI</vt:lpstr>
      <vt:lpstr>微软雅黑</vt:lpstr>
      <vt:lpstr>黑体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2024-09-11T04:14:46.131</cp:lastPrinted>
  <dcterms:created xsi:type="dcterms:W3CDTF">2024-09-10T20:14:46Z</dcterms:created>
  <dcterms:modified xsi:type="dcterms:W3CDTF">2024-09-10T20:14:48Z</dcterms:modified>
</cp:coreProperties>
</file>