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ACGGC+MS-UIGothic"/>
      <p:regular r:id="rId15"/>
    </p:embeddedFont>
    <p:embeddedFont>
      <p:font typeface="UAJNOC+EGHTTQ+MicrosoftYaHei-Bold"/>
      <p:regular r:id="rId16"/>
    </p:embeddedFont>
    <p:embeddedFont>
      <p:font typeface="AUKLOK+QPWKIC+ArialMT"/>
      <p:regular r:id="rId17"/>
    </p:embeddedFont>
    <p:embeddedFont>
      <p:font typeface="NQUDGC+AWNNRS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7EB32-053F-40FD-B500-85616A9C0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F9B56-25C2-4B96-A1CA-0DD77A51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016D2-DF60-438F-910F-E1A27B036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A0060-39D4-40A2-8E4E-05CBB8118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32AEFE-4715-4865-8EB5-F8E15C51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4C6E9-ADCD-4501-8F3E-33169EF0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C16B5-EB39-4B4E-BA91-7AA5EBC4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8F22B-C1C8-432C-8EB3-F72A19173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CD5A0-FCBB-4990-B9CE-6506C9955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0025B-B855-4EB2-A5DC-90045171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C45E4-1394-4971-A0BF-109282D34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706311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ACGGC+MS-UIGothic"/>
                <a:cs typeface="EACGGC+MS-UIGothic"/>
              </a:rPr>
              <a:t>印染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5400">
                <a:solidFill>
                  <a:srgbClr val="000000"/>
                </a:solidFill>
                <a:latin typeface="EACGGC+MS-UIGothic"/>
                <a:cs typeface="EACGGC+MS-UIGothic"/>
              </a:rPr>
              <a:t>水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5400">
                <a:solidFill>
                  <a:srgbClr val="000000"/>
                </a:solidFill>
                <a:latin typeface="EACGGC+MS-UIGothic"/>
                <a:cs typeface="EACGGC+MS-UIGothic"/>
              </a:rPr>
              <a:t>理方案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ACGGC+MS-UIGothic"/>
                <a:cs typeface="EACGG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ACGGC+MS-UIGothic"/>
                <a:cs typeface="EACGGC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UAJNOC+EGHTTQ+MicrosoftYaHei-Bold"/>
                <a:cs typeface="UAJNOC+EGHTTQ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2751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KLOK+QPWKIC+ArialMT"/>
                <a:cs typeface="AUKLOK+QPWK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印染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水概述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214560"/>
            <a:ext cx="3738821" cy="17578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KLOK+QPWKIC+ArialMT"/>
                <a:cs typeface="AUKLOK+QPWK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印染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水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理技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KLOK+QPWKIC+ArialMT"/>
                <a:cs typeface="AUKLOK+QPWK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印染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水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理流程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KLOK+QPWKIC+ArialMT"/>
                <a:cs typeface="AUKLOK+QPWK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工程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4673790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KLOK+QPWKIC+ArialMT"/>
                <a:cs typeface="AUKLOK+QPWK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印染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水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理方案比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2400">
                <a:solidFill>
                  <a:srgbClr val="000000"/>
                </a:solidFill>
                <a:latin typeface="EACGGC+MS-UIGothic"/>
                <a:cs typeface="EACGGC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UAJNOC+EGHTTQ+MicrosoftYaHei-Bold"/>
                <a:cs typeface="UAJNOC+EGHTT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ACGGC+MS-UIGothic"/>
                <a:cs typeface="EACGGC+MS-UIGothic"/>
              </a:rPr>
              <a:t>印染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4500">
                <a:solidFill>
                  <a:srgbClr val="000000"/>
                </a:solidFill>
                <a:latin typeface="EACGGC+MS-UIGothic"/>
                <a:cs typeface="EACGGC+MS-UIGothic"/>
              </a:rPr>
              <a:t>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印染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废</a:t>
            </a: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水的来源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纺织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物加工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程中的退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、煮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、漂白、染色和整理等工序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生的大量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清洗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车间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地面的用水。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其他如化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室排放的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印染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废</a:t>
            </a: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水的特点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560088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QUDGC+AWNNRS+MicrosoftYaHei"/>
                <a:cs typeface="NQUDGC+AWNNRS+MicrosoftYaHei"/>
              </a:rPr>
              <a:t>COD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高，色度高，含有大量染料、油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、助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等有害物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AJNOC+EGHTTQ+MicrosoftYaHei-Bold"/>
                <a:cs typeface="UAJNOC+EGHTTQ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AJNOC+EGHTTQ+MicrosoftYaHei-Bold"/>
                <a:cs typeface="UAJNOC+EGHTTQ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AJNOC+EGHTTQ+MicrosoftYaHei-Bold"/>
                <a:cs typeface="UAJNOC+EGHTT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257199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QUDGC+AWNNRS+MicrosoftYaHei"/>
                <a:cs typeface="NQUDGC+AWNNRS+MicrosoftYaHei"/>
              </a:rPr>
              <a:t>pH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定，水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质变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化大。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有机物含量高，可生化性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印染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废</a:t>
            </a: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水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对环</a:t>
            </a: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境的影响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破坏水生生物的生存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境，影响水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影响工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的正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用水源，危害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47470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人体健康。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UAJNOC+EGHTTQ+MicrosoftYaHei-Bold"/>
                <a:cs typeface="UAJNOC+EGHTT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ACGGC+MS-UIGothic"/>
                <a:cs typeface="EACGGC+MS-UIGothic"/>
              </a:rPr>
              <a:t>印染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4500">
                <a:solidFill>
                  <a:srgbClr val="000000"/>
                </a:solidFill>
                <a:latin typeface="EACGGC+MS-UIGothic"/>
                <a:cs typeface="EACGGC+MS-UIGothic"/>
              </a:rPr>
              <a:t>水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4500">
                <a:solidFill>
                  <a:srgbClr val="000000"/>
                </a:solidFill>
                <a:latin typeface="EACGGC+MS-UIGothic"/>
                <a:cs typeface="EACGGC+MS-UIGothic"/>
              </a:rPr>
              <a:t>理技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物理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理法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EACGGC+MS-UIGothic"/>
                <a:cs typeface="EACGGC+MS-UIGothic"/>
              </a:rPr>
              <a:t>沉淀法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EACGGC+MS-UIGothic"/>
                <a:cs typeface="EACGGC+MS-UIGothic"/>
              </a:rPr>
              <a:t>吸附法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物理作用使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水中的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利用吸附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的吸附作用去除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水中的溶解性有机物和重金属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离子。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81075" y="284655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物沉淀，达到固液分离的目的。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过滤</a:t>
            </a:r>
            <a:r>
              <a:rPr sz="1550">
                <a:solidFill>
                  <a:srgbClr val="FF6D1B"/>
                </a:solidFill>
                <a:latin typeface="EACGGC+MS-UIGothic"/>
                <a:cs typeface="EACGGC+MS-UIGothic"/>
              </a:rPr>
              <a:t>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EACGGC+MS-UIGothic"/>
                <a:cs typeface="EACGGC+MS-UIGothic"/>
              </a:rPr>
              <a:t>离心分离法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627873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过滤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截留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水中的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悬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浮物和胶体，使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水得到澄清。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利用离心力将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水中的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浮物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和油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EACGGC+MS-UIGothic"/>
                <a:cs typeface="EACGGC+MS-UIGothic"/>
              </a:rPr>
              <a:t>分离。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化学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理法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ACGGC+MS-UIGothic"/>
                <a:cs typeface="EACGGC+MS-UIGothic"/>
              </a:rPr>
              <a:t>中和法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ACGGC+MS-UIGothic"/>
                <a:cs typeface="EACGGC+MS-UIGothic"/>
              </a:rPr>
              <a:t>氧化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600">
                <a:solidFill>
                  <a:srgbClr val="FFFFFF"/>
                </a:solidFill>
                <a:latin typeface="EACGGC+MS-UIGothic"/>
                <a:cs typeface="EACGGC+MS-UIGothic"/>
              </a:rPr>
              <a:t>原法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添加酸或碱来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</a:t>
            </a:r>
            <a:r>
              <a:rPr sz="1500">
                <a:solidFill>
                  <a:srgbClr val="FFFFFF"/>
                </a:solidFill>
                <a:latin typeface="NQUDGC+AWNNRS+MicrosoftYaHei"/>
                <a:cs typeface="NQUDGC+AWNNRS+MicrosoftYaHei"/>
              </a:rPr>
              <a:t>pH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水中的重金属离子或有害物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添加氧化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水中的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有害物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质转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无害物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或易降解的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间产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ACGGC+MS-UIGothic"/>
                <a:cs typeface="EACGGC+MS-UIGothic"/>
              </a:rPr>
              <a:t>化学沉淀法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ACGGC+MS-UIGothic"/>
                <a:cs typeface="EACGGC+MS-UIGothic"/>
              </a:rPr>
              <a:t>混凝法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水中添加沉淀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，使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的重金属离子或溶解性有机物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沉淀物，然后分离沉淀物。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水中添加混凝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，使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水中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的胶体和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浮物凝聚成大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FFF"/>
                </a:solidFill>
                <a:latin typeface="EACGGC+MS-UIGothic"/>
                <a:cs typeface="EACGGC+MS-UIGothic"/>
              </a:rPr>
              <a:t>粒沉降。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生物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6D1B"/>
                </a:solidFill>
                <a:latin typeface="EACGGC+MS-UIGothic"/>
                <a:cs typeface="EACGGC+MS-UIGothic"/>
              </a:rPr>
              <a:t>理法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7180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EACGGC+MS-UIGothic"/>
                <a:cs typeface="EACGGC+MS-UIGothic"/>
              </a:rPr>
              <a:t>活性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污</a:t>
            </a:r>
            <a:r>
              <a:rPr sz="2300" spc="23">
                <a:solidFill>
                  <a:srgbClr val="FF6D1B"/>
                </a:solidFill>
                <a:latin typeface="EACGGC+MS-UIGothic"/>
                <a:cs typeface="EACGGC+MS-UIGothic"/>
              </a:rPr>
              <a:t>泥法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EACGGC+MS-UIGothic"/>
                <a:cs typeface="EACGGC+MS-UIGothic"/>
              </a:rPr>
              <a:t>生物膜法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培养微生物来降解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水中的有机物，使</a:t>
            </a:r>
          </a:p>
          <a:p>
            <a:pPr marL="2476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水得到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1624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滤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料上培养微生物膜来降解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水中的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有机物，使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水得到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51585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厌</a:t>
            </a:r>
            <a:r>
              <a:rPr sz="2300" spc="25">
                <a:solidFill>
                  <a:srgbClr val="FF6D1B"/>
                </a:solidFill>
                <a:latin typeface="EACGGC+MS-UIGothic"/>
                <a:cs typeface="EACGGC+MS-UIGothic"/>
              </a:rPr>
              <a:t>氧生物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FF6D1B"/>
                </a:solidFill>
                <a:latin typeface="EACGGC+MS-UIGothic"/>
                <a:cs typeface="EACGGC+MS-UIGothic"/>
              </a:rPr>
              <a:t>理法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33484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EACGGC+MS-UIGothic"/>
                <a:cs typeface="EACGGC+MS-UIGothic"/>
              </a:rPr>
              <a:t>自然生物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FF6D1B"/>
                </a:solidFill>
                <a:latin typeface="EACGGC+MS-UIGothic"/>
                <a:cs typeface="EACGGC+MS-UIGothic"/>
              </a:rPr>
              <a:t>理法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过厌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氧微生物的作用将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水中的有机物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</a:p>
          <a:p>
            <a:pPr marL="952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沼气和二氧化碳等无害物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利用自然界的微生物和植物来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水，如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286113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ACGGC+MS-UIGothic"/>
                <a:cs typeface="EACGGC+MS-UIGothic"/>
              </a:rPr>
              <a:t>湿地、氧化塘等。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https://d.book118.com/838107063114006040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EACGGC+MS-UIGothic</vt:lpstr>
      <vt:lpstr>SimSun</vt:lpstr>
      <vt:lpstr>UAJNOC+EGHTTQ+MicrosoftYaHei-Bold</vt:lpstr>
      <vt:lpstr>AUKLOK+QPWKIC+ArialMT</vt:lpstr>
      <vt:lpstr>Times New Roman</vt:lpstr>
      <vt:lpstr>NQUDGC+AWNNRS+MicrosoftYaHei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2024-09-19T06:51:19.228</cp:lastPrinted>
  <dcterms:created xsi:type="dcterms:W3CDTF">2024-09-18T22:51:19Z</dcterms:created>
  <dcterms:modified xsi:type="dcterms:W3CDTF">2024-09-18T22:51:20Z</dcterms:modified>
</cp:coreProperties>
</file>