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KGLMKE+MS-UIGothic"/>
      <p:regular r:id="rId19"/>
    </p:embeddedFont>
    <p:embeddedFont>
      <p:font typeface="OQAIPK+PQSLRN+ArialMT"/>
      <p:regular r:id="rId20"/>
    </p:embeddedFont>
    <p:embeddedFont>
      <p:font typeface="WLFIBM+BCIVBJ+MicrosoftYaHei-Bold"/>
      <p:regular r:id="rId21"/>
    </p:embeddedFont>
    <p:embeddedFont>
      <p:font typeface="RCKPIO+MACINW+Arial-BoldMT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547EB-44F5-453C-ACD8-443EDC3FD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355A7-AF8E-422A-BEAA-FD29C1FA6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36A44-2166-4AE4-BB1D-88BAC71CB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EDE1D-4C3F-4EED-AB43-2923818D2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7F1478-B2EF-4625-A1DB-25678556F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B7E544-6EB9-4794-9D02-4165138DE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DE8D25-6D41-45CE-9AB6-DB08929CE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48CF1-7A4A-468A-9553-2F7F375CD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281943-0329-4320-94CB-D973FB07E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18913-5F04-4E57-A495-5C44716D2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33FD6-90D4-433B-BC69-CD32ACC40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100141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3725" y="3832760"/>
            <a:ext cx="228917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D0D0D"/>
                </a:solidFill>
                <a:latin typeface="KGLMKE+MS-UIGothic"/>
                <a:cs typeface="KGLMKE+MS-UIGothic"/>
              </a:rPr>
              <a:t>力培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3404554" cy="1332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OQAIPK+PQSLRN+ArialMT"/>
                <a:cs typeface="OQAIPK+PQSLRN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3045FD"/>
                </a:solidFill>
                <a:latin typeface="KGLMKE+MS-UIGothic"/>
                <a:cs typeface="KGLMKE+MS-UIGothic"/>
              </a:rPr>
              <a:t>士工作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3045FD"/>
                </a:solidFill>
                <a:latin typeface="KGLMKE+MS-UIGothic"/>
                <a:cs typeface="KGLMKE+MS-UIGothic"/>
              </a:rPr>
              <a:t>力源分析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OQAIPK+PQSLRN+ArialMT"/>
                <a:cs typeface="OQAIPK+PQSLRN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3045FD"/>
                </a:solidFill>
                <a:latin typeface="KGLMKE+MS-UIGothic"/>
                <a:cs typeface="KGLMKE+MS-UIGothic"/>
              </a:rPr>
              <a:t>力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对护</a:t>
            </a:r>
            <a:r>
              <a:rPr sz="2400">
                <a:solidFill>
                  <a:srgbClr val="3045FD"/>
                </a:solidFill>
                <a:latin typeface="KGLMKE+MS-UIGothic"/>
                <a:cs typeface="KGLMKE+MS-UIGothic"/>
              </a:rPr>
              <a:t>士的影响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2493200"/>
            <a:ext cx="4089341" cy="18808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OQAIPK+PQSLRN+ArialMT"/>
                <a:cs typeface="OQAIPK+PQSLRN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3045FD"/>
                </a:solidFill>
                <a:latin typeface="KGLMKE+MS-UIGothic"/>
                <a:cs typeface="KGLMKE+MS-UIGothic"/>
              </a:rPr>
              <a:t>力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调节</a:t>
            </a:r>
            <a:r>
              <a:rPr sz="2400">
                <a:solidFill>
                  <a:srgbClr val="3045FD"/>
                </a:solidFill>
                <a:latin typeface="KGLMKE+MS-UIGothic"/>
                <a:cs typeface="KGLMKE+MS-UIGothic"/>
              </a:rPr>
              <a:t>策略与技巧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OQAIPK+PQSLRN+ArialMT"/>
                <a:cs typeface="OQAIPK+PQSLRN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组织</a:t>
            </a:r>
            <a:r>
              <a:rPr sz="2400">
                <a:solidFill>
                  <a:srgbClr val="3045FD"/>
                </a:solidFill>
                <a:latin typeface="KGLMKE+MS-UIGothic"/>
                <a:cs typeface="KGLMKE+MS-UIGothic"/>
              </a:rPr>
              <a:t>支持与工作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环</a:t>
            </a:r>
            <a:r>
              <a:rPr sz="2400">
                <a:solidFill>
                  <a:srgbClr val="3045FD"/>
                </a:solidFill>
                <a:latin typeface="KGLMKE+MS-UIGothic"/>
                <a:cs typeface="KGLMKE+MS-UIGothic"/>
              </a:rPr>
              <a:t>境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3045FD"/>
                </a:solidFill>
                <a:latin typeface="KGLMKE+MS-UIGothic"/>
                <a:cs typeface="KGLMKE+MS-UIGothic"/>
              </a:rPr>
              <a:t>化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OQAIPK+PQSLRN+ArialMT"/>
                <a:cs typeface="OQAIPK+PQSLRN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KGLMKE+MS-UIGothic"/>
                <a:cs typeface="KGLMKE+MS-UIGothic"/>
              </a:rPr>
              <a:t>案例分享与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实战</a:t>
            </a:r>
            <a:r>
              <a:rPr sz="2400">
                <a:solidFill>
                  <a:srgbClr val="3045FD"/>
                </a:solidFill>
                <a:latin typeface="KGLMKE+MS-UIGothic"/>
                <a:cs typeface="KGLMKE+MS-UIGothic"/>
              </a:rPr>
              <a:t>演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3045FD"/>
                </a:solidFill>
                <a:latin typeface="KGLMKE+MS-UIGothic"/>
                <a:cs typeface="KGLMKE+MS-UIGothic"/>
              </a:rPr>
              <a:t>目</a:t>
            </a:r>
            <a:r>
              <a:rPr sz="9200">
                <a:solidFill>
                  <a:srgbClr val="3045FD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KGLMKE+MS-UIGothic"/>
                <a:cs typeface="KGLMKE+MS-UIGothic"/>
              </a:rPr>
              <a:t>工作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强</a:t>
            </a:r>
            <a:r>
              <a:rPr sz="3000">
                <a:solidFill>
                  <a:srgbClr val="3045FD"/>
                </a:solidFill>
                <a:latin typeface="KGLMKE+MS-UIGothic"/>
                <a:cs typeface="KGLMKE+MS-UIGothic"/>
              </a:rPr>
              <a:t>度与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3045FD"/>
                </a:solidFill>
                <a:latin typeface="KGLMKE+MS-UIGothic"/>
                <a:cs typeface="KGLMKE+MS-UIGothic"/>
              </a:rPr>
              <a:t>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62634" y="1644412"/>
            <a:ext cx="10287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3045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3530" y="1626877"/>
            <a:ext cx="1196949" cy="53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00"/>
              </a:lnSpc>
              <a:spcBef>
                <a:spcPct val="0"/>
              </a:spcBef>
              <a:spcAft>
                <a:spcPct val="0"/>
              </a:spcAft>
            </a:pPr>
            <a:r>
              <a:rPr sz="1700" spc="25">
                <a:solidFill>
                  <a:srgbClr val="3045FD"/>
                </a:solidFill>
                <a:latin typeface="SimSun"/>
                <a:cs typeface="SimSun"/>
              </a:rPr>
              <a:t>详细</a:t>
            </a:r>
            <a:r>
              <a:rPr sz="1700" spc="25">
                <a:solidFill>
                  <a:srgbClr val="3045FD"/>
                </a:solidFill>
                <a:latin typeface="KGLMKE+MS-UIGothic"/>
                <a:cs typeface="KGLMKE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36230" y="1978512"/>
            <a:ext cx="328561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士需要具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高度的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和技能，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时还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需要不断学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和更新知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，以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足工作要求。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62634" y="2043283"/>
            <a:ext cx="19140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工作量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大、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时间紧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迫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23850" y="3305182"/>
            <a:ext cx="1196949" cy="53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00"/>
              </a:lnSpc>
              <a:spcBef>
                <a:spcPct val="0"/>
              </a:spcBef>
              <a:spcAft>
                <a:spcPct val="0"/>
              </a:spcAft>
            </a:pPr>
            <a:r>
              <a:rPr sz="1700" spc="25">
                <a:solidFill>
                  <a:srgbClr val="3045FD"/>
                </a:solidFill>
                <a:latin typeface="SimSun"/>
                <a:cs typeface="SimSun"/>
              </a:rPr>
              <a:t>详细</a:t>
            </a:r>
            <a:r>
              <a:rPr sz="1700" spc="25">
                <a:solidFill>
                  <a:srgbClr val="3045FD"/>
                </a:solidFill>
                <a:latin typeface="KGLMKE+MS-UIGothic"/>
                <a:cs typeface="KGLMKE+MS-UIGothic"/>
              </a:rPr>
              <a:t>描述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11209" y="3305182"/>
            <a:ext cx="977810" cy="53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00"/>
              </a:lnSpc>
              <a:spcBef>
                <a:spcPct val="0"/>
              </a:spcBef>
              <a:spcAft>
                <a:spcPct val="0"/>
              </a:spcAft>
            </a:pPr>
            <a:r>
              <a:rPr sz="1700" spc="25">
                <a:solidFill>
                  <a:srgbClr val="3045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23850" y="3661263"/>
            <a:ext cx="2891276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士需要面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大量的病人和家属，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以及高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度的工作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奏，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致工作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力增加。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439150" y="3661263"/>
            <a:ext cx="14573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荷不均衡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762634" y="4978407"/>
            <a:ext cx="977811" cy="53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00"/>
              </a:lnSpc>
              <a:spcBef>
                <a:spcPct val="0"/>
              </a:spcBef>
              <a:spcAft>
                <a:spcPct val="0"/>
              </a:spcAft>
            </a:pPr>
            <a:r>
              <a:rPr sz="1700" spc="25">
                <a:solidFill>
                  <a:srgbClr val="3045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806055" y="4978407"/>
            <a:ext cx="1196949" cy="53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700"/>
              </a:lnSpc>
              <a:spcBef>
                <a:spcPct val="0"/>
              </a:spcBef>
              <a:spcAft>
                <a:spcPct val="0"/>
              </a:spcAft>
            </a:pPr>
            <a:r>
              <a:rPr sz="1700" spc="25">
                <a:solidFill>
                  <a:srgbClr val="3045FD"/>
                </a:solidFill>
                <a:latin typeface="SimSun"/>
                <a:cs typeface="SimSun"/>
              </a:rPr>
              <a:t>详细</a:t>
            </a:r>
            <a:r>
              <a:rPr sz="1700" spc="25">
                <a:solidFill>
                  <a:srgbClr val="3045FD"/>
                </a:solidFill>
                <a:latin typeface="KGLMKE+MS-UIGothic"/>
                <a:cs typeface="KGLMKE+MS-UIGothic"/>
              </a:rPr>
              <a:t>描述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762634" y="5338933"/>
            <a:ext cx="11144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工作要求高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7850505" y="5338933"/>
            <a:ext cx="2957512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由于人力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源不足或工作安排不合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理，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士的工作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荷不均衡，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部分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段内工作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3045FD"/>
                </a:solidFill>
                <a:latin typeface="KGLMKE+MS-UIGothic"/>
                <a:cs typeface="KGLMKE+MS-UIGothic"/>
              </a:rPr>
              <a:t>患关系与沟通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1015" y="1294527"/>
            <a:ext cx="2690258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3045FD"/>
                </a:solidFill>
                <a:latin typeface="KGLMKE+MS-UIGothic"/>
                <a:cs typeface="KGLMKE+MS-UIGothic"/>
              </a:rPr>
              <a:t>在此添加您的文本</a:t>
            </a:r>
            <a:r>
              <a:rPr sz="1800">
                <a:solidFill>
                  <a:srgbClr val="3045FD"/>
                </a:solidFill>
                <a:latin typeface="WLFIBM+BCIVBJ+MicrosoftYaHei-Bold"/>
                <a:cs typeface="WLFIBM+BCIVBJ+MicrosoftYaHei-Bold"/>
              </a:rPr>
              <a:t>17</a:t>
            </a:r>
            <a:r>
              <a:rPr sz="1800">
                <a:solidFill>
                  <a:srgbClr val="3045FD"/>
                </a:solidFill>
                <a:latin typeface="KGLMKE+MS-UIGothic"/>
                <a:cs typeface="KGLMKE+MS-UIGothic"/>
              </a:rPr>
              <a:t>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58709" y="1294527"/>
            <a:ext cx="2690258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3045FD"/>
                </a:solidFill>
                <a:latin typeface="KGLMKE+MS-UIGothic"/>
                <a:cs typeface="KGLMKE+MS-UIGothic"/>
              </a:rPr>
              <a:t>在此添加您的文本</a:t>
            </a:r>
            <a:r>
              <a:rPr sz="1800">
                <a:solidFill>
                  <a:srgbClr val="3045FD"/>
                </a:solidFill>
                <a:latin typeface="WLFIBM+BCIVBJ+MicrosoftYaHei-Bold"/>
                <a:cs typeface="WLFIBM+BCIVBJ+MicrosoftYaHei-Bold"/>
              </a:rPr>
              <a:t>16</a:t>
            </a:r>
            <a:r>
              <a:rPr sz="1800">
                <a:solidFill>
                  <a:srgbClr val="3045FD"/>
                </a:solidFill>
                <a:latin typeface="KGLMKE+MS-UIGothic"/>
                <a:cs typeface="KGLMKE+MS-UIGothic"/>
              </a:rPr>
              <a:t>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01015" y="1676253"/>
            <a:ext cx="18859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患关系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紧张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58709" y="1676253"/>
            <a:ext cx="479671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描述：由于患者和家属的年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、文化背景和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言等因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素，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致沟通存在障碍，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士需要花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更多的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和精力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行沟通。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1015" y="3159521"/>
            <a:ext cx="2690258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3045FD"/>
                </a:solidFill>
                <a:latin typeface="KGLMKE+MS-UIGothic"/>
                <a:cs typeface="KGLMKE+MS-UIGothic"/>
              </a:rPr>
              <a:t>在此添加您的文本</a:t>
            </a:r>
            <a:r>
              <a:rPr sz="1800">
                <a:solidFill>
                  <a:srgbClr val="3045FD"/>
                </a:solidFill>
                <a:latin typeface="WLFIBM+BCIVBJ+MicrosoftYaHei-Bold"/>
                <a:cs typeface="WLFIBM+BCIVBJ+MicrosoftYaHei-Bold"/>
              </a:rPr>
              <a:t>16</a:t>
            </a:r>
            <a:r>
              <a:rPr sz="1800">
                <a:solidFill>
                  <a:srgbClr val="3045FD"/>
                </a:solidFill>
                <a:latin typeface="KGLMKE+MS-UIGothic"/>
                <a:cs typeface="KGLMKE+MS-UIGothic"/>
              </a:rPr>
              <a:t>字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458709" y="3159521"/>
            <a:ext cx="2690258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3045FD"/>
                </a:solidFill>
                <a:latin typeface="KGLMKE+MS-UIGothic"/>
                <a:cs typeface="KGLMKE+MS-UIGothic"/>
              </a:rPr>
              <a:t>在此添加您的文本</a:t>
            </a:r>
            <a:r>
              <a:rPr sz="1800">
                <a:solidFill>
                  <a:srgbClr val="3045FD"/>
                </a:solidFill>
                <a:latin typeface="WLFIBM+BCIVBJ+MicrosoftYaHei-Bold"/>
                <a:cs typeface="WLFIBM+BCIVBJ+MicrosoftYaHei-Bold"/>
              </a:rPr>
              <a:t>16</a:t>
            </a:r>
            <a:r>
              <a:rPr sz="1800">
                <a:solidFill>
                  <a:srgbClr val="3045FD"/>
                </a:solidFill>
                <a:latin typeface="KGLMKE+MS-UIGothic"/>
                <a:cs typeface="KGLMKE+MS-UIGothic"/>
              </a:rPr>
              <a:t>字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01015" y="3562203"/>
            <a:ext cx="479671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描述：由于患者和家属的期望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值过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高，以及部分患者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的情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定，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患关系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紧张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士需要承受一定的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心理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力。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458709" y="3562203"/>
            <a:ext cx="207025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诉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纠纷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501015" y="5122318"/>
            <a:ext cx="2914446" cy="634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31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3045FD"/>
                </a:solidFill>
                <a:latin typeface="KGLMKE+MS-UIGothic"/>
                <a:cs typeface="KGLMKE+MS-UIGothic"/>
              </a:rPr>
              <a:t>在此添加您的文本</a:t>
            </a:r>
            <a:r>
              <a:rPr sz="1950">
                <a:solidFill>
                  <a:srgbClr val="3045FD"/>
                </a:solidFill>
                <a:latin typeface="WLFIBM+BCIVBJ+MicrosoftYaHei-Bold"/>
                <a:cs typeface="WLFIBM+BCIVBJ+MicrosoftYaHei-Bold"/>
              </a:rPr>
              <a:t>16</a:t>
            </a:r>
            <a:r>
              <a:rPr sz="1950">
                <a:solidFill>
                  <a:srgbClr val="3045FD"/>
                </a:solidFill>
                <a:latin typeface="KGLMKE+MS-UIGothic"/>
                <a:cs typeface="KGLMKE+MS-UIGothic"/>
              </a:rPr>
              <a:t>字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458709" y="5116591"/>
            <a:ext cx="2690258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3045FD"/>
                </a:solidFill>
                <a:latin typeface="KGLMKE+MS-UIGothic"/>
                <a:cs typeface="KGLMKE+MS-UIGothic"/>
              </a:rPr>
              <a:t>在此添加您的文本</a:t>
            </a:r>
            <a:r>
              <a:rPr sz="1800">
                <a:solidFill>
                  <a:srgbClr val="3045FD"/>
                </a:solidFill>
                <a:latin typeface="WLFIBM+BCIVBJ+MicrosoftYaHei-Bold"/>
                <a:cs typeface="WLFIBM+BCIVBJ+MicrosoftYaHei-Bold"/>
              </a:rPr>
              <a:t>16</a:t>
            </a:r>
            <a:r>
              <a:rPr sz="1800">
                <a:solidFill>
                  <a:srgbClr val="3045FD"/>
                </a:solidFill>
                <a:latin typeface="KGLMKE+MS-UIGothic"/>
                <a:cs typeface="KGLMKE+MS-UIGothic"/>
              </a:rPr>
              <a:t>字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501015" y="5522448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：沟通障碍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7458709" y="5522448"/>
            <a:ext cx="476436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描述：由于医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的特殊性，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士需要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患者和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家属的投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诉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纠纷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给护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来一定的心理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3045FD"/>
                </a:solidFill>
                <a:latin typeface="KGLMKE+MS-UIGothic"/>
                <a:cs typeface="KGLMKE+MS-UIGothic"/>
              </a:rPr>
              <a:t>理教育与培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9850" y="2105655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52675" y="2537948"/>
            <a:ext cx="11144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要求高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145732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考核与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3045FD"/>
                </a:solidFill>
                <a:latin typeface="KGLMKE+MS-UIGothic"/>
                <a:cs typeface="KGLMKE+MS-UIGothic"/>
              </a:rPr>
              <a:t>描述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3045FD"/>
                </a:solidFill>
                <a:latin typeface="KGLMKE+MS-UIGothic"/>
                <a:cs typeface="KGLMKE+MS-UIGothic"/>
              </a:rPr>
              <a:t>描述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694109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随着医学技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的不断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展，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士需要不断接受培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和学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以提升自己的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和技能。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士需要接受定期的考核与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估，以确保其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和技能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符合要求，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给护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来了</a:t>
            </a:r>
          </a:p>
          <a:p>
            <a:pPr marL="13716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一定的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KGLMKE+MS-UIGothic"/>
                <a:cs typeface="KGLMKE+MS-UIGothic"/>
              </a:rPr>
              <a:t>工作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3045FD"/>
                </a:solidFill>
                <a:latin typeface="KGLMKE+MS-UIGothic"/>
                <a:cs typeface="KGLMKE+MS-UIGothic"/>
              </a:rPr>
              <a:t>境与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3045FD"/>
                </a:solidFill>
                <a:latin typeface="KGLMKE+MS-UIGothic"/>
                <a:cs typeface="KGLMKE+MS-UIGothic"/>
              </a:rPr>
              <a:t>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8180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600">
                <a:solidFill>
                  <a:srgbClr val="FFFFFF"/>
                </a:solidFill>
                <a:latin typeface="KGLMKE+MS-UIGothic"/>
                <a:cs typeface="KGLMKE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12858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境不良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医院的工作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境可能存在噪音、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拥挤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题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对护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士的工作效率和身心健康造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成一定的影响。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45335" y="433577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600">
                <a:solidFill>
                  <a:srgbClr val="FFFFFF"/>
                </a:solidFill>
                <a:latin typeface="KGLMKE+MS-UIGothic"/>
                <a:cs typeface="KGLMKE+MS-UIGothic"/>
              </a:rPr>
              <a:t>描述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12858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疗资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源不足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由于医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疗资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源的有限性，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士可能需要面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疗设备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不足、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品短缺等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增加他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的工作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KGLMKE+MS-UIGothic"/>
                <a:cs typeface="KGLMKE+MS-UIGothic"/>
              </a:rPr>
              <a:t>生理影响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83714" y="1233542"/>
            <a:ext cx="20002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KGLMKE+MS-UIGothic"/>
                <a:cs typeface="KGLMKE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KGLMKE+MS-UIGothic"/>
                <a:cs typeface="KGLMKE+MS-UIGothic"/>
              </a:rPr>
              <a:t>力可能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KGLMKE+MS-UIGothic"/>
                <a:cs typeface="KGLMKE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763000" y="1233542"/>
            <a:ext cx="20002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KGLMKE+MS-UIGothic"/>
                <a:cs typeface="KGLMKE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紧张</a:t>
            </a:r>
            <a:r>
              <a:rPr sz="1500">
                <a:solidFill>
                  <a:srgbClr val="000000"/>
                </a:solidFill>
                <a:latin typeface="KGLMKE+MS-UIGothic"/>
                <a:cs typeface="KGLMKE+MS-UIGothic"/>
              </a:rPr>
              <a:t>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KGLMKE+MS-UIGothic"/>
                <a:cs typeface="KGLMKE+MS-UIGothic"/>
              </a:rPr>
              <a:t>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LMKE+MS-UIGothic"/>
                <a:cs typeface="KGLMKE+MS-UIGothic"/>
              </a:rPr>
              <a:t>心血管系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统产</a:t>
            </a:r>
            <a:r>
              <a:rPr sz="1500">
                <a:solidFill>
                  <a:srgbClr val="000000"/>
                </a:solidFill>
                <a:latin typeface="KGLMKE+MS-UIGothic"/>
                <a:cs typeface="KGLMKE+MS-UIGothic"/>
              </a:rPr>
              <a:t>生不良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LMKE+MS-UIGothic"/>
                <a:cs typeface="KGLMKE+MS-UIGothic"/>
              </a:rPr>
              <a:t>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83714" y="1507863"/>
            <a:ext cx="193625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LMKE+MS-UIGothic"/>
                <a:cs typeface="KGLMKE+MS-UIGothic"/>
              </a:rPr>
              <a:t>士出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KGLMKE+MS-UIGothic"/>
                <a:cs typeface="KGLMKE+MS-UIGothic"/>
              </a:rPr>
              <a:t>身体不适，如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000000"/>
                </a:solidFill>
                <a:latin typeface="KGLMKE+MS-UIGothic"/>
                <a:cs typeface="KGLMKE+MS-UIGothic"/>
              </a:rPr>
              <a:t>痛、失眠、消化系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统问题</a:t>
            </a:r>
            <a:r>
              <a:rPr sz="1500">
                <a:solidFill>
                  <a:srgbClr val="000000"/>
                </a:solidFill>
                <a:latin typeface="KGLMKE+MS-UIGothic"/>
                <a:cs typeface="KGLMKE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282565" y="5200388"/>
            <a:ext cx="2062757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KGLMKE+MS-UIGothic"/>
                <a:cs typeface="KGLMKE+MS-UIGothic"/>
              </a:rPr>
              <a:t>力可能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KGLMKE+MS-UIGothic"/>
                <a:cs typeface="KGLMKE+MS-UIGothic"/>
              </a:rPr>
              <a:t>致免疫力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KGLMKE+MS-UIGothic"/>
                <a:cs typeface="KGLMKE+MS-UIGothic"/>
              </a:rPr>
              <a:t>下降，增加患病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KGLMKE+MS-UIGothic"/>
                <a:cs typeface="KGLMK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KGLMKE+MS-UIGothic"/>
                <a:cs typeface="KGLMKE+MS-UIGothic"/>
              </a:rPr>
              <a:t>心理影响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力可能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士出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抑郁等情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绪问题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9198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力可能影响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士的判断力和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决策能力，从而影响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力可能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致心理疲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降低工作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意度和幸福感。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KGLMKE+MS-UIGothic"/>
                <a:cs typeface="KGLMKE+MS-UIGothic"/>
              </a:rPr>
              <a:t>工作表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3045FD"/>
                </a:solidFill>
                <a:latin typeface="KGLMKE+MS-UIGothic"/>
                <a:cs typeface="KGLMKE+MS-UIGothic"/>
              </a:rPr>
              <a:t>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3045FD"/>
                </a:solidFill>
                <a:latin typeface="KGLMKE+MS-UIGothic"/>
                <a:cs typeface="KGLMKE+MS-UIGothic"/>
              </a:rPr>
              <a:t>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力可能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士在工作中出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错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和失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误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，影响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量。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力可能使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士在面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对紧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急情况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应迟钝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，影响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急救援的效</a:t>
            </a:r>
          </a:p>
          <a:p>
            <a:pPr marL="1143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力可能使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士在工作中表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出</a:t>
            </a:r>
          </a:p>
          <a:p>
            <a:pPr marL="9525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消极情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，影响患者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意度。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职业发</a:t>
            </a:r>
            <a:r>
              <a:rPr sz="3000">
                <a:solidFill>
                  <a:srgbClr val="3045FD"/>
                </a:solidFill>
                <a:latin typeface="KGLMKE+MS-UIGothic"/>
                <a:cs typeface="KGLMKE+MS-UIGothic"/>
              </a:rPr>
              <a:t>展与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3045FD"/>
                </a:solidFill>
                <a:latin typeface="KGLMKE+MS-UIGothic"/>
                <a:cs typeface="KGLMKE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53296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力可能使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对职业发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展失去信心，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倦怠感。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力可能影响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士的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职业规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划和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职业选择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职业发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展受阻。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力可能使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工作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境和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关系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生不良影响，不利于个人和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的成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KGLMKE+MS-UIGothic"/>
                <a:cs typeface="KGLMK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时间</a:t>
            </a:r>
            <a:r>
              <a:rPr sz="3000">
                <a:solidFill>
                  <a:srgbClr val="3045FD"/>
                </a:solidFill>
                <a:latin typeface="KGLMKE+MS-UIGothic"/>
                <a:cs typeface="KGLMKE+MS-UIGothic"/>
              </a:rPr>
              <a:t>管理与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3045FD"/>
                </a:solidFill>
                <a:latin typeface="KGLMKE+MS-UIGothic"/>
                <a:cs typeface="KGLMKE+MS-UIGothic"/>
              </a:rPr>
              <a:t>先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级设</a:t>
            </a:r>
            <a:r>
              <a:rPr sz="3000">
                <a:solidFill>
                  <a:srgbClr val="3045FD"/>
                </a:solidFill>
                <a:latin typeface="KGLMKE+MS-UIGothic"/>
                <a:cs typeface="KGLMKE+MS-UIGothic"/>
              </a:rPr>
              <a:t>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时间</a:t>
            </a:r>
            <a:r>
              <a:rPr sz="1550" spc="25">
                <a:solidFill>
                  <a:srgbClr val="3045FD"/>
                </a:solidFill>
                <a:latin typeface="KGLMKE+MS-UIGothic"/>
                <a:cs typeface="KGLMKE+MS-UIGothic"/>
              </a:rPr>
              <a:t>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合理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划工作与休息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明确的工作目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，避免拖延和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累。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优</a:t>
            </a:r>
            <a:r>
              <a:rPr sz="1550" spc="25">
                <a:solidFill>
                  <a:srgbClr val="3045FD"/>
                </a:solidFill>
                <a:latin typeface="KGLMKE+MS-UIGothic"/>
                <a:cs typeface="KGLMKE+MS-UIGothic"/>
              </a:rPr>
              <a:t>先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级设</a:t>
            </a:r>
            <a:r>
              <a:rPr sz="1550">
                <a:solidFill>
                  <a:srgbClr val="3045FD"/>
                </a:solidFill>
                <a:latin typeface="KGLMKE+MS-UIGothic"/>
                <a:cs typeface="KGLMKE+MS-UIGothic"/>
              </a:rPr>
              <a:t>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根据工作的重要性和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急性，合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理安排任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务顺</a:t>
            </a:r>
            <a:r>
              <a:rPr sz="1350">
                <a:solidFill>
                  <a:srgbClr val="000000"/>
                </a:solidFill>
                <a:latin typeface="KGLMKE+MS-UIGothic"/>
                <a:cs typeface="KGLMKE+MS-UIGothic"/>
              </a:rPr>
              <a:t>序，提高工作效率。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https://d.book118.com/838110014104006041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KGLMKE+MS-UIGothic</vt:lpstr>
      <vt:lpstr>OQAIPK+PQSLRN+ArialMT</vt:lpstr>
      <vt:lpstr>Times New Roman</vt:lpstr>
      <vt:lpstr>SimSun</vt:lpstr>
      <vt:lpstr>WLFIBM+BCIVBJ+MicrosoftYaHei-Bold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2024-09-20T12:51:29.729</cp:lastPrinted>
  <dcterms:created xsi:type="dcterms:W3CDTF">2024-09-20T04:51:29Z</dcterms:created>
  <dcterms:modified xsi:type="dcterms:W3CDTF">2024-09-20T04:51:30Z</dcterms:modified>
</cp:coreProperties>
</file>