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56977F-055B-45EF-B184-274DA6036C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A9F8C1-C43F-4CE1-B51A-7D8F72DEEC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EEC0E0-FD8C-4CB6-BEB7-4BD416A4B7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B61A164-8E73-4FB4-AC37-4036A3834F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C6D48C4-0BCF-47C9-A0F8-8A9C557850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02BF53F-4881-4968-971F-DE41679965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F795FD8-9968-418B-9C69-62BBC5AC0C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621C237-DD55-44C5-A388-AB08B55E6E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53AB55F-E390-4658-9A80-435C81BABF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075AAF-C1F7-4B14-B0D3-A3F3F9554B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C24E0D-D014-435C-8D48-643502AD1A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png" /><Relationship Id="rId3" Type="http://schemas.openxmlformats.org/officeDocument/2006/relationships/image" Target="../media/image9.jpeg" /><Relationship Id="rId4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png" /><Relationship Id="rId3" Type="http://schemas.openxmlformats.org/officeDocument/2006/relationships/image" Target="../media/image11.png" /><Relationship Id="rId4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png" /><Relationship Id="rId3" Type="http://schemas.openxmlformats.org/officeDocument/2006/relationships/image" Target="../media/image14.png" /><Relationship Id="rId4" Type="http://schemas.openxmlformats.org/officeDocument/2006/relationships/image" Target="../media/image15.png" /><Relationship Id="rId5" Type="http://schemas.openxmlformats.org/officeDocument/2006/relationships/image" Target="../media/image10.png" /><Relationship Id="rId6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38111023101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医院感染管理与环境卫生控制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838648" y="4167778"/>
            <a:ext cx="2333375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587678" y="4167778"/>
            <a:ext cx="2820047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2024-01-31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医院感染管理概述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环境卫生控制基础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消毒灭菌技术与设备应用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手卫生与医疗废物管理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重点部门环境卫生控制策略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空气净化技术在医院感染管理中应用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总结：提高医院感染管理水平，保障患者安全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医院感染管理概述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7929" b="17929"/>
          <a:stretch>
            <a:fillRect/>
          </a:stretch>
        </p:blipFill>
        <p:spPr>
          <a:xfrm>
            <a:off x="1040081" y="1665908"/>
            <a:ext cx="5058967" cy="21633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7929" b="17929"/>
          <a:stretch>
            <a:fillRect/>
          </a:stretch>
        </p:blipFill>
        <p:spPr>
          <a:xfrm>
            <a:off x="6099049" y="3829217"/>
            <a:ext cx="5058967" cy="2163307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6099048" y="1666037"/>
            <a:ext cx="5058949" cy="2163348"/>
          </a:xfrm>
          <a:prstGeom prst="rect">
            <a:avLst/>
          </a:prstGeom>
          <a:solidFill>
            <a:srgbClr val="828181">
              <a:alpha val="4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040100" y="3829263"/>
            <a:ext cx="5058949" cy="2163348"/>
          </a:xfrm>
          <a:prstGeom prst="rect">
            <a:avLst/>
          </a:prstGeom>
          <a:solidFill>
            <a:srgbClr val="828181">
              <a:alpha val="4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199338" y="3902273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医院感染危害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199338" y="4309545"/>
            <a:ext cx="4740456" cy="161028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医院感染不仅增加了患者的发病率和死亡率，还给患者及其家庭带来经济和精神上的负担，同时也影响了医院的医疗质量和声誉。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258305" y="1738966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医院感染定义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258305" y="2146237"/>
            <a:ext cx="4740456" cy="161028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医院感染又称医院内感染或医院获得性感染，是指住院病人在医院内获得的感染，包括在住院期间发生的感染和在医院内获得出院后发生的感染，但不包括入院前已开始或者入院时已处于潜伏期的感染。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医院感染定义及危害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7605" b="17605"/>
          <a:stretch>
            <a:fillRect/>
          </a:stretch>
        </p:blipFill>
        <p:spPr>
          <a:xfrm>
            <a:off x="6230112" y="1739062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7888" b="17888"/>
          <a:stretch>
            <a:fillRect/>
          </a:stretch>
        </p:blipFill>
        <p:spPr>
          <a:xfrm>
            <a:off x="6233164" y="3914561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保障患者安全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通过有效的医院感染管理，可以降低医院感染发生率，保障患者安全。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提高医疗质量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医院感染管理是医疗质量管理的重要组成部分，加强医院感染管理可以提高医疗质量。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维护医院声誉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医院感染事件的发生会对医院声誉造成不良影响，加强医院感染管理可以维护医院声誉。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医院感染管理重要性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67764" y="1600641"/>
            <a:ext cx="9862567" cy="409766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127391" y="2241399"/>
            <a:ext cx="8135183" cy="1244966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我国医院感染管理工作起步较晚，但近年来得到了越来越多的重视。国家卫生行政部门制定了一系列法规和规范，对医院感染管理提出了明确要求。同时，各级医疗机构也逐步建立了医院感染管理体系，并加强了医院感染监测和防控工作。</a:t>
            </a:r>
            <a:endParaRPr lang="en-US" sz="1100"/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552790" y="1859908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27391" y="4182260"/>
            <a:ext cx="8135183" cy="113329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450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外医院感染管理工作起步较早，已经形成了较为完善的医院感染管理体系。在法律法规、组织机构、人员培训、监测防控等方面都有较为成熟的经验和做法。同时，国外还注重开展医院感染相关研究和学术交流活动，不断推动医院感染管理工作的进步和发展。</a:t>
            </a:r>
            <a:endParaRPr lang="en-US" sz="1100"/>
          </a:p>
          <a:p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2127391" y="1747914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国内现状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2127391" y="3718013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国外现状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552790" y="3813832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8927447" y="1235878"/>
            <a:ext cx="5386942" cy="5386942"/>
            <a:chOff x="8927447" y="1235878"/>
            <a:chExt cx="5386942" cy="5386942"/>
          </a:xfrm>
        </p:grpSpPr>
        <p:sp>
          <p:nvSpPr>
            <p:cNvPr id="10" name="AutoShape 10"/>
            <p:cNvSpPr/>
            <p:nvPr/>
          </p:nvSpPr>
          <p:spPr>
            <a:xfrm>
              <a:off x="11148379" y="3456810"/>
              <a:ext cx="945078" cy="945078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10926285" y="3234717"/>
              <a:ext cx="1389264" cy="1389264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0704193" y="3012624"/>
              <a:ext cx="1833451" cy="1833451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0482100" y="2790531"/>
              <a:ext cx="2277637" cy="2277637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0260006" y="2568437"/>
              <a:ext cx="2721823" cy="272182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10037913" y="2346344"/>
              <a:ext cx="3166010" cy="3166010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815819" y="2124251"/>
              <a:ext cx="3610196" cy="361019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593727" y="1902158"/>
              <a:ext cx="4054383" cy="405438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371633" y="1680064"/>
              <a:ext cx="4498569" cy="4498569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149540" y="1457971"/>
              <a:ext cx="4942756" cy="494275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8927447" y="1235878"/>
              <a:ext cx="5386942" cy="5386942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国内外医院感染管理现状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环境卫生控制基础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5151" b="5151"/>
          <a:stretch>
            <a:fillRect/>
          </a:stretch>
        </p:blipFill>
        <p:spPr>
          <a:xfrm>
            <a:off x="6907441" y="1792193"/>
            <a:ext cx="4502196" cy="2732629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空气污染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空气中悬浮的微生物、尘埃粒子等污染物可能成为医院感染的传播媒介。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表面污染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医院环境中的各种表面，如床单、门把手、医疗设备等，容易受到各种微生物的污染。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水质污染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医院用水系统如自来水、热水系统等如受到污染，可能导致医院感染的暴发。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环境卫生对医院感染影响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25453" y="2201509"/>
            <a:ext cx="1295400" cy="12954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71268" y="3917777"/>
            <a:ext cx="1295400" cy="12954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325453" y="3917777"/>
            <a:ext cx="1295400" cy="12954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921227" y="2201509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1227" y="3917777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620731" y="2201509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620731" y="3917777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51871" y="2201468"/>
            <a:ext cx="3619398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清洁原则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951871" y="2556134"/>
            <a:ext cx="3619398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定期清扫、除尘，保持医院环境整洁。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51871" y="3917737"/>
            <a:ext cx="3619398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隔离原则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951871" y="4293372"/>
            <a:ext cx="3619398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采取隔离措施，防止不同区域之间的交叉感染。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675726" y="2201468"/>
            <a:ext cx="359504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消毒原则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675726" y="2556134"/>
            <a:ext cx="3595046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对医院环境中的各种表面、空气、水等进行定期消毒处理。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620854" y="3917737"/>
            <a:ext cx="359504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无害化处理原则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620854" y="4293372"/>
            <a:ext cx="3595046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对医疗废物进行无害化处理，防止二次污染。</a:t>
            </a:r>
            <a:endParaRPr lang="en-US" sz="1100"/>
          </a:p>
        </p:txBody>
      </p:sp>
      <p:sp>
        <p:nvSpPr>
          <p:cNvPr id="17" name="Freeform 17"/>
          <p:cNvSpPr/>
          <p:nvPr/>
        </p:nvSpPr>
        <p:spPr>
          <a:xfrm>
            <a:off x="6867022" y="2819156"/>
            <a:ext cx="211409" cy="225430"/>
          </a:xfrm>
          <a:custGeom>
            <a:rect l="l" t="t" r="r" b="b"/>
            <a:pathLst>
              <a:path w="265" h="281">
                <a:moveTo>
                  <a:pt x="0" y="131"/>
                </a:moveTo>
                <a:lnTo>
                  <a:pt x="38" y="169"/>
                </a:lnTo>
                <a:lnTo>
                  <a:pt x="107" y="102"/>
                </a:lnTo>
                <a:lnTo>
                  <a:pt x="105" y="281"/>
                </a:lnTo>
                <a:lnTo>
                  <a:pt x="159" y="281"/>
                </a:lnTo>
                <a:lnTo>
                  <a:pt x="159" y="102"/>
                </a:lnTo>
                <a:lnTo>
                  <a:pt x="227" y="169"/>
                </a:lnTo>
                <a:lnTo>
                  <a:pt x="265" y="131"/>
                </a:lnTo>
                <a:lnTo>
                  <a:pt x="132" y="0"/>
                </a:lnTo>
                <a:lnTo>
                  <a:pt x="0" y="13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915761" y="4291457"/>
            <a:ext cx="606417" cy="547958"/>
          </a:xfrm>
          <a:custGeom>
            <a:rect l="l" t="t" r="r" b="b"/>
            <a:pathLst>
              <a:path w="746" h="638">
                <a:moveTo>
                  <a:pt x="689" y="125"/>
                </a:moveTo>
                <a:cubicBezTo>
                  <a:pt x="552" y="125"/>
                  <a:pt x="552" y="125"/>
                  <a:pt x="552" y="125"/>
                </a:cubicBezTo>
                <a:cubicBezTo>
                  <a:pt x="552" y="57"/>
                  <a:pt x="552" y="57"/>
                  <a:pt x="552" y="57"/>
                </a:cubicBezTo>
                <a:cubicBezTo>
                  <a:pt x="552" y="26"/>
                  <a:pt x="526" y="0"/>
                  <a:pt x="495" y="0"/>
                </a:cubicBezTo>
                <a:cubicBezTo>
                  <a:pt x="253" y="0"/>
                  <a:pt x="253" y="0"/>
                  <a:pt x="253" y="0"/>
                </a:cubicBezTo>
                <a:cubicBezTo>
                  <a:pt x="221" y="0"/>
                  <a:pt x="196" y="26"/>
                  <a:pt x="196" y="57"/>
                </a:cubicBezTo>
                <a:cubicBezTo>
                  <a:pt x="196" y="125"/>
                  <a:pt x="196" y="125"/>
                  <a:pt x="196" y="125"/>
                </a:cubicBezTo>
                <a:cubicBezTo>
                  <a:pt x="57" y="125"/>
                  <a:pt x="57" y="125"/>
                  <a:pt x="57" y="125"/>
                </a:cubicBezTo>
                <a:cubicBezTo>
                  <a:pt x="25" y="125"/>
                  <a:pt x="0" y="151"/>
                  <a:pt x="0" y="182"/>
                </a:cubicBezTo>
                <a:cubicBezTo>
                  <a:pt x="0" y="581"/>
                  <a:pt x="0" y="581"/>
                  <a:pt x="0" y="581"/>
                </a:cubicBezTo>
                <a:cubicBezTo>
                  <a:pt x="0" y="612"/>
                  <a:pt x="25" y="638"/>
                  <a:pt x="57" y="638"/>
                </a:cubicBezTo>
                <a:cubicBezTo>
                  <a:pt x="689" y="638"/>
                  <a:pt x="689" y="638"/>
                  <a:pt x="689" y="638"/>
                </a:cubicBezTo>
                <a:cubicBezTo>
                  <a:pt x="721" y="638"/>
                  <a:pt x="746" y="612"/>
                  <a:pt x="746" y="581"/>
                </a:cubicBezTo>
                <a:cubicBezTo>
                  <a:pt x="746" y="182"/>
                  <a:pt x="746" y="182"/>
                  <a:pt x="746" y="182"/>
                </a:cubicBezTo>
                <a:cubicBezTo>
                  <a:pt x="746" y="151"/>
                  <a:pt x="721" y="125"/>
                  <a:pt x="689" y="125"/>
                </a:cubicBezTo>
                <a:close/>
                <a:moveTo>
                  <a:pt x="239" y="57"/>
                </a:moveTo>
                <a:cubicBezTo>
                  <a:pt x="239" y="50"/>
                  <a:pt x="245" y="44"/>
                  <a:pt x="253" y="44"/>
                </a:cubicBezTo>
                <a:cubicBezTo>
                  <a:pt x="495" y="44"/>
                  <a:pt x="495" y="44"/>
                  <a:pt x="495" y="44"/>
                </a:cubicBezTo>
                <a:cubicBezTo>
                  <a:pt x="502" y="44"/>
                  <a:pt x="508" y="50"/>
                  <a:pt x="508" y="57"/>
                </a:cubicBezTo>
                <a:cubicBezTo>
                  <a:pt x="508" y="125"/>
                  <a:pt x="508" y="125"/>
                  <a:pt x="508" y="125"/>
                </a:cubicBezTo>
                <a:cubicBezTo>
                  <a:pt x="239" y="125"/>
                  <a:pt x="239" y="125"/>
                  <a:pt x="239" y="125"/>
                </a:cubicBezTo>
                <a:lnTo>
                  <a:pt x="239" y="57"/>
                </a:lnTo>
                <a:close/>
                <a:moveTo>
                  <a:pt x="57" y="169"/>
                </a:moveTo>
                <a:cubicBezTo>
                  <a:pt x="689" y="169"/>
                  <a:pt x="689" y="169"/>
                  <a:pt x="689" y="169"/>
                </a:cubicBezTo>
                <a:cubicBezTo>
                  <a:pt x="697" y="169"/>
                  <a:pt x="703" y="175"/>
                  <a:pt x="703" y="182"/>
                </a:cubicBezTo>
                <a:cubicBezTo>
                  <a:pt x="703" y="295"/>
                  <a:pt x="703" y="295"/>
                  <a:pt x="703" y="295"/>
                </a:cubicBezTo>
                <a:cubicBezTo>
                  <a:pt x="545" y="295"/>
                  <a:pt x="545" y="295"/>
                  <a:pt x="545" y="295"/>
                </a:cubicBezTo>
                <a:cubicBezTo>
                  <a:pt x="545" y="267"/>
                  <a:pt x="545" y="267"/>
                  <a:pt x="545" y="267"/>
                </a:cubicBezTo>
                <a:cubicBezTo>
                  <a:pt x="501" y="267"/>
                  <a:pt x="501" y="267"/>
                  <a:pt x="501" y="267"/>
                </a:cubicBezTo>
                <a:cubicBezTo>
                  <a:pt x="501" y="295"/>
                  <a:pt x="501" y="295"/>
                  <a:pt x="501" y="295"/>
                </a:cubicBezTo>
                <a:cubicBezTo>
                  <a:pt x="245" y="295"/>
                  <a:pt x="245" y="295"/>
                  <a:pt x="245" y="295"/>
                </a:cubicBezTo>
                <a:cubicBezTo>
                  <a:pt x="245" y="266"/>
                  <a:pt x="245" y="266"/>
                  <a:pt x="245" y="266"/>
                </a:cubicBezTo>
                <a:cubicBezTo>
                  <a:pt x="201" y="266"/>
                  <a:pt x="201" y="266"/>
                  <a:pt x="201" y="266"/>
                </a:cubicBezTo>
                <a:cubicBezTo>
                  <a:pt x="201" y="295"/>
                  <a:pt x="201" y="295"/>
                  <a:pt x="201" y="295"/>
                </a:cubicBezTo>
                <a:cubicBezTo>
                  <a:pt x="43" y="295"/>
                  <a:pt x="43" y="295"/>
                  <a:pt x="43" y="295"/>
                </a:cubicBezTo>
                <a:cubicBezTo>
                  <a:pt x="43" y="182"/>
                  <a:pt x="43" y="182"/>
                  <a:pt x="43" y="182"/>
                </a:cubicBezTo>
                <a:cubicBezTo>
                  <a:pt x="43" y="175"/>
                  <a:pt x="49" y="169"/>
                  <a:pt x="57" y="169"/>
                </a:cubicBezTo>
                <a:close/>
                <a:moveTo>
                  <a:pt x="689" y="594"/>
                </a:moveTo>
                <a:cubicBezTo>
                  <a:pt x="57" y="594"/>
                  <a:pt x="57" y="594"/>
                  <a:pt x="57" y="594"/>
                </a:cubicBezTo>
                <a:cubicBezTo>
                  <a:pt x="49" y="594"/>
                  <a:pt x="43" y="588"/>
                  <a:pt x="43" y="581"/>
                </a:cubicBezTo>
                <a:cubicBezTo>
                  <a:pt x="43" y="338"/>
                  <a:pt x="43" y="338"/>
                  <a:pt x="43" y="338"/>
                </a:cubicBezTo>
                <a:cubicBezTo>
                  <a:pt x="201" y="338"/>
                  <a:pt x="201" y="338"/>
                  <a:pt x="201" y="338"/>
                </a:cubicBezTo>
                <a:cubicBezTo>
                  <a:pt x="201" y="368"/>
                  <a:pt x="201" y="368"/>
                  <a:pt x="201" y="368"/>
                </a:cubicBezTo>
                <a:cubicBezTo>
                  <a:pt x="245" y="368"/>
                  <a:pt x="245" y="368"/>
                  <a:pt x="245" y="368"/>
                </a:cubicBezTo>
                <a:cubicBezTo>
                  <a:pt x="245" y="338"/>
                  <a:pt x="245" y="338"/>
                  <a:pt x="245" y="338"/>
                </a:cubicBezTo>
                <a:cubicBezTo>
                  <a:pt x="501" y="338"/>
                  <a:pt x="501" y="338"/>
                  <a:pt x="501" y="338"/>
                </a:cubicBezTo>
                <a:cubicBezTo>
                  <a:pt x="501" y="369"/>
                  <a:pt x="501" y="369"/>
                  <a:pt x="501" y="369"/>
                </a:cubicBezTo>
                <a:cubicBezTo>
                  <a:pt x="545" y="369"/>
                  <a:pt x="545" y="369"/>
                  <a:pt x="545" y="369"/>
                </a:cubicBezTo>
                <a:cubicBezTo>
                  <a:pt x="545" y="338"/>
                  <a:pt x="545" y="338"/>
                  <a:pt x="545" y="338"/>
                </a:cubicBezTo>
                <a:cubicBezTo>
                  <a:pt x="703" y="338"/>
                  <a:pt x="703" y="338"/>
                  <a:pt x="703" y="338"/>
                </a:cubicBezTo>
                <a:cubicBezTo>
                  <a:pt x="703" y="581"/>
                  <a:pt x="703" y="581"/>
                  <a:pt x="703" y="581"/>
                </a:cubicBezTo>
                <a:cubicBezTo>
                  <a:pt x="703" y="588"/>
                  <a:pt x="697" y="594"/>
                  <a:pt x="689" y="59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6609466" y="2608738"/>
            <a:ext cx="727375" cy="547787"/>
          </a:xfrm>
          <a:custGeom>
            <a:rect l="l" t="t" r="r" b="b"/>
            <a:pathLst>
              <a:path w="747" h="562">
                <a:moveTo>
                  <a:pt x="692" y="240"/>
                </a:moveTo>
                <a:cubicBezTo>
                  <a:pt x="661" y="210"/>
                  <a:pt x="622" y="191"/>
                  <a:pt x="579" y="186"/>
                </a:cubicBezTo>
                <a:cubicBezTo>
                  <a:pt x="574" y="139"/>
                  <a:pt x="554" y="95"/>
                  <a:pt x="520" y="61"/>
                </a:cubicBezTo>
                <a:cubicBezTo>
                  <a:pt x="481" y="22"/>
                  <a:pt x="429" y="0"/>
                  <a:pt x="374" y="0"/>
                </a:cubicBezTo>
                <a:cubicBezTo>
                  <a:pt x="318" y="0"/>
                  <a:pt x="267" y="22"/>
                  <a:pt x="228" y="61"/>
                </a:cubicBezTo>
                <a:cubicBezTo>
                  <a:pt x="193" y="95"/>
                  <a:pt x="173" y="139"/>
                  <a:pt x="168" y="186"/>
                </a:cubicBezTo>
                <a:cubicBezTo>
                  <a:pt x="125" y="191"/>
                  <a:pt x="86" y="210"/>
                  <a:pt x="55" y="240"/>
                </a:cubicBezTo>
                <a:cubicBezTo>
                  <a:pt x="20" y="276"/>
                  <a:pt x="0" y="323"/>
                  <a:pt x="0" y="374"/>
                </a:cubicBezTo>
                <a:cubicBezTo>
                  <a:pt x="0" y="424"/>
                  <a:pt x="20" y="471"/>
                  <a:pt x="55" y="507"/>
                </a:cubicBezTo>
                <a:cubicBezTo>
                  <a:pt x="91" y="542"/>
                  <a:pt x="138" y="562"/>
                  <a:pt x="189" y="562"/>
                </a:cubicBezTo>
                <a:cubicBezTo>
                  <a:pt x="559" y="562"/>
                  <a:pt x="559" y="562"/>
                  <a:pt x="559" y="562"/>
                </a:cubicBezTo>
                <a:cubicBezTo>
                  <a:pt x="609" y="562"/>
                  <a:pt x="657" y="542"/>
                  <a:pt x="692" y="507"/>
                </a:cubicBezTo>
                <a:cubicBezTo>
                  <a:pt x="728" y="471"/>
                  <a:pt x="747" y="424"/>
                  <a:pt x="747" y="374"/>
                </a:cubicBezTo>
                <a:cubicBezTo>
                  <a:pt x="747" y="323"/>
                  <a:pt x="728" y="276"/>
                  <a:pt x="692" y="240"/>
                </a:cubicBezTo>
                <a:close/>
                <a:moveTo>
                  <a:pt x="559" y="518"/>
                </a:moveTo>
                <a:cubicBezTo>
                  <a:pt x="189" y="518"/>
                  <a:pt x="189" y="518"/>
                  <a:pt x="189" y="518"/>
                </a:cubicBezTo>
                <a:cubicBezTo>
                  <a:pt x="109" y="518"/>
                  <a:pt x="44" y="453"/>
                  <a:pt x="44" y="374"/>
                </a:cubicBezTo>
                <a:cubicBezTo>
                  <a:pt x="44" y="294"/>
                  <a:pt x="109" y="229"/>
                  <a:pt x="188" y="229"/>
                </a:cubicBezTo>
                <a:cubicBezTo>
                  <a:pt x="211" y="229"/>
                  <a:pt x="211" y="229"/>
                  <a:pt x="211" y="229"/>
                </a:cubicBezTo>
                <a:cubicBezTo>
                  <a:pt x="211" y="207"/>
                  <a:pt x="211" y="207"/>
                  <a:pt x="211" y="207"/>
                </a:cubicBezTo>
                <a:cubicBezTo>
                  <a:pt x="211" y="207"/>
                  <a:pt x="211" y="207"/>
                  <a:pt x="211" y="207"/>
                </a:cubicBezTo>
                <a:cubicBezTo>
                  <a:pt x="211" y="117"/>
                  <a:pt x="284" y="44"/>
                  <a:pt x="374" y="44"/>
                </a:cubicBezTo>
                <a:cubicBezTo>
                  <a:pt x="463" y="44"/>
                  <a:pt x="536" y="117"/>
                  <a:pt x="536" y="206"/>
                </a:cubicBezTo>
                <a:cubicBezTo>
                  <a:pt x="536" y="207"/>
                  <a:pt x="536" y="207"/>
                  <a:pt x="536" y="207"/>
                </a:cubicBezTo>
                <a:cubicBezTo>
                  <a:pt x="536" y="229"/>
                  <a:pt x="536" y="229"/>
                  <a:pt x="536" y="229"/>
                </a:cubicBezTo>
                <a:cubicBezTo>
                  <a:pt x="558" y="229"/>
                  <a:pt x="558" y="229"/>
                  <a:pt x="558" y="229"/>
                </a:cubicBezTo>
                <a:cubicBezTo>
                  <a:pt x="559" y="229"/>
                  <a:pt x="559" y="229"/>
                  <a:pt x="559" y="229"/>
                </a:cubicBezTo>
                <a:cubicBezTo>
                  <a:pt x="639" y="229"/>
                  <a:pt x="704" y="294"/>
                  <a:pt x="704" y="374"/>
                </a:cubicBezTo>
                <a:cubicBezTo>
                  <a:pt x="704" y="453"/>
                  <a:pt x="639" y="518"/>
                  <a:pt x="559" y="51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71268" y="2201509"/>
            <a:ext cx="1295400" cy="12954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1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1854" y="2602017"/>
            <a:ext cx="634228" cy="494386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2669" y="4270675"/>
            <a:ext cx="500969" cy="589605"/>
          </a:xfrm>
          <a:prstGeom prst="rect">
            <a:avLst/>
          </a:prstGeom>
        </p:spPr>
      </p:pic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环境卫生控制原则与方法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04945" y="3042418"/>
            <a:ext cx="11060341" cy="1849865"/>
          </a:xfrm>
          <a:custGeom>
            <a:rect l="l" t="t" r="r" b="b"/>
            <a:pathLst>
              <a:path w="12992100" h="2952856">
                <a:moveTo>
                  <a:pt x="0" y="2095606"/>
                </a:moveTo>
                <a:cubicBezTo>
                  <a:pt x="206375" y="1160568"/>
                  <a:pt x="412750" y="225531"/>
                  <a:pt x="1009650" y="304906"/>
                </a:cubicBezTo>
                <a:cubicBezTo>
                  <a:pt x="1606550" y="384281"/>
                  <a:pt x="2797175" y="2622656"/>
                  <a:pt x="3581400" y="2571856"/>
                </a:cubicBezTo>
                <a:cubicBezTo>
                  <a:pt x="4365625" y="2521056"/>
                  <a:pt x="4972050" y="-18944"/>
                  <a:pt x="5715000" y="106"/>
                </a:cubicBezTo>
                <a:cubicBezTo>
                  <a:pt x="6457950" y="19156"/>
                  <a:pt x="7216775" y="2644881"/>
                  <a:pt x="8039100" y="2686156"/>
                </a:cubicBezTo>
                <a:cubicBezTo>
                  <a:pt x="8861425" y="2727431"/>
                  <a:pt x="9823450" y="203306"/>
                  <a:pt x="10648950" y="247756"/>
                </a:cubicBezTo>
                <a:cubicBezTo>
                  <a:pt x="11474450" y="292206"/>
                  <a:pt x="12233275" y="1622531"/>
                  <a:pt x="12992100" y="2952856"/>
                </a:cubicBezTo>
              </a:path>
            </a:pathLst>
          </a:custGeom>
          <a:noFill/>
          <a:ln w="16669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94842" y="1611501"/>
            <a:ext cx="631058" cy="6310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94842" y="1712085"/>
            <a:ext cx="631058" cy="401574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247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AutoShape 5"/>
          <p:cNvSpPr/>
          <p:nvPr/>
        </p:nvSpPr>
        <p:spPr>
          <a:xfrm>
            <a:off x="3175406" y="4892284"/>
            <a:ext cx="631058" cy="6310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3175406" y="5000061"/>
            <a:ext cx="631058" cy="401574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247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" name="AutoShape 7"/>
          <p:cNvSpPr/>
          <p:nvPr/>
        </p:nvSpPr>
        <p:spPr>
          <a:xfrm>
            <a:off x="6746759" y="1611501"/>
            <a:ext cx="631058" cy="6310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746759" y="1716352"/>
            <a:ext cx="631058" cy="401574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247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9" name="AutoShape 9"/>
          <p:cNvSpPr/>
          <p:nvPr/>
        </p:nvSpPr>
        <p:spPr>
          <a:xfrm>
            <a:off x="7851160" y="4930445"/>
            <a:ext cx="631058" cy="6310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7851160" y="5039198"/>
            <a:ext cx="631058" cy="401574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247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989800" y="1513965"/>
            <a:ext cx="255507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空气微生物监测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1989801" y="1912430"/>
            <a:ext cx="2323724" cy="123282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定期监测医院空气中的微生物种类和数量。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572427" y="1513965"/>
            <a:ext cx="257942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表面卫生监测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572426" y="1912430"/>
            <a:ext cx="2299372" cy="123282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对医院环境中的各种表面进行定期采样检测，评估清洁和消毒效果。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4080279" y="4843387"/>
            <a:ext cx="2530719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水质监测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4080279" y="5241851"/>
            <a:ext cx="2299372" cy="123282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定期监测医院用水系统的水质状况，确保用水安全。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807187" y="4829578"/>
            <a:ext cx="2542895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消毒效果评估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07187" y="5228043"/>
            <a:ext cx="2311548" cy="123282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对消毒过程进行监测和评估，确保消毒效果符合标准要求。</a:t>
            </a:r>
            <a:endParaRPr lang="en-US" sz="1100"/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环境监测与评估指标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消毒灭菌技术与设备应用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热力消毒灭菌法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利用高温使微生物的蛋白质凝固变性而失去活性，包括干热法和湿热法，具有高效、快速、方便等特点。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紫外线消毒法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利用紫外线的辐射作用破坏微生物的DNA结构，使其失去繁殖能力，适用于空气、物体表面和水的消毒，但需注意避免直接照射人体。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化学消毒剂浸泡法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将待消毒物品浸泡在化学消毒剂中，通过化学作用杀灭微生物，常用的消毒剂有含氯消毒剂、过氧化物类消毒剂等，需根据物品材质和微生物种类选择合适的消毒剂。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消毒灭菌技术分类及特点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14886">
            <a:off x="5094176" y="2836252"/>
            <a:ext cx="2009746" cy="2009746"/>
          </a:xfrm>
          <a:prstGeom prst="rect">
            <a:avLst/>
          </a:prstGeom>
          <a:noFill/>
          <a:ln w="95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9280" y="2019239"/>
            <a:ext cx="907085" cy="90708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308287" y="3403519"/>
            <a:ext cx="827715" cy="82771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669280" y="4551274"/>
            <a:ext cx="907085" cy="90708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062094" y="3403519"/>
            <a:ext cx="827715" cy="82771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24975" y="1688692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压力蒸汽灭菌器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24975" y="2014081"/>
            <a:ext cx="3241937" cy="162580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利用高温高压蒸汽杀灭微生物，适用于各种耐高温、高压、潮湿的物品的灭菌，是医院最常用的灭菌设备之一。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231186" y="1658092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干热灭菌器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231186" y="1983478"/>
            <a:ext cx="3241937" cy="164750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通过干热空气杀灭微生物，适用于耐高温但不宜用湿热法灭菌的物品，如玻璃器皿、金属器械等。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24975" y="3885433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紫外线灯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24975" y="4210824"/>
            <a:ext cx="3241937" cy="163833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产生紫外线辐射，用于空气和物体表面的消毒，需注意灯管的使用寿命和照射强度。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231186" y="3854834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化学消毒剂浸泡器具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8231186" y="4180220"/>
            <a:ext cx="3241937" cy="1668938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用于浸泡待消毒物品，需根据消毒剂种类和浓度选择合适的器具，并注意使用安全。</a:t>
            </a:r>
            <a:endParaRPr lang="en-US" sz="1100"/>
          </a:p>
        </p:txBody>
      </p:sp>
      <p:grpSp>
        <p:nvGrpSpPr>
          <p:cNvPr id="15" name="Group 15"/>
          <p:cNvGrpSpPr/>
          <p:nvPr/>
        </p:nvGrpSpPr>
        <p:grpSpPr>
          <a:xfrm>
            <a:off x="5835091" y="2197120"/>
            <a:ext cx="575584" cy="551200"/>
            <a:chOff x="5835091" y="2197120"/>
            <a:chExt cx="575584" cy="551200"/>
          </a:xfrm>
        </p:grpSpPr>
        <p:sp>
          <p:nvSpPr>
            <p:cNvPr id="16" name="Freeform 16"/>
            <p:cNvSpPr/>
            <p:nvPr/>
          </p:nvSpPr>
          <p:spPr>
            <a:xfrm>
              <a:off x="5835091" y="2197120"/>
              <a:ext cx="575584" cy="551200"/>
            </a:xfrm>
            <a:custGeom>
              <a:rect l="l" t="t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5997366" y="2351715"/>
              <a:ext cx="251887" cy="241158"/>
            </a:xfrm>
            <a:custGeom>
              <a:rect l="l" t="t" r="r" b="b"/>
              <a:pathLst>
                <a:path w="21600" h="21600">
                  <a:moveTo>
                    <a:pt x="10800" y="20250"/>
                  </a:moveTo>
                  <a:cubicBezTo>
                    <a:pt x="5580" y="20250"/>
                    <a:pt x="1350" y="16017"/>
                    <a:pt x="1350" y="10800"/>
                  </a:cubicBezTo>
                  <a:cubicBezTo>
                    <a:pt x="1350" y="5582"/>
                    <a:pt x="5580" y="1349"/>
                    <a:pt x="10800" y="1349"/>
                  </a:cubicBezTo>
                  <a:cubicBezTo>
                    <a:pt x="16016" y="1349"/>
                    <a:pt x="20250" y="5582"/>
                    <a:pt x="20250" y="10800"/>
                  </a:cubicBezTo>
                  <a:cubicBezTo>
                    <a:pt x="20250" y="16017"/>
                    <a:pt x="16016" y="20250"/>
                    <a:pt x="10800" y="20250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3"/>
                    <a:pt x="4836" y="21600"/>
                    <a:pt x="10800" y="21600"/>
                  </a:cubicBezTo>
                  <a:cubicBezTo>
                    <a:pt x="16763" y="21600"/>
                    <a:pt x="21599" y="16763"/>
                    <a:pt x="21599" y="10800"/>
                  </a:cubicBezTo>
                  <a:cubicBezTo>
                    <a:pt x="21599" y="4836"/>
                    <a:pt x="16763" y="0"/>
                    <a:pt x="10800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6050524" y="2403531"/>
              <a:ext cx="144597" cy="138501"/>
            </a:xfrm>
            <a:custGeom>
              <a:rect l="l" t="t" r="r" b="b"/>
              <a:pathLst>
                <a:path w="21600" h="21600">
                  <a:moveTo>
                    <a:pt x="10800" y="18900"/>
                  </a:moveTo>
                  <a:cubicBezTo>
                    <a:pt x="6328" y="18900"/>
                    <a:pt x="2699" y="15271"/>
                    <a:pt x="2699" y="10800"/>
                  </a:cubicBezTo>
                  <a:cubicBezTo>
                    <a:pt x="2699" y="6329"/>
                    <a:pt x="6328" y="2700"/>
                    <a:pt x="10800" y="2700"/>
                  </a:cubicBezTo>
                  <a:cubicBezTo>
                    <a:pt x="15271" y="2700"/>
                    <a:pt x="18899" y="6329"/>
                    <a:pt x="18899" y="10800"/>
                  </a:cubicBezTo>
                  <a:cubicBezTo>
                    <a:pt x="18899" y="15271"/>
                    <a:pt x="15271" y="18900"/>
                    <a:pt x="10800" y="18900"/>
                  </a:cubicBezTo>
                  <a:moveTo>
                    <a:pt x="10800" y="0"/>
                  </a:moveTo>
                  <a:cubicBezTo>
                    <a:pt x="4830" y="0"/>
                    <a:pt x="0" y="4833"/>
                    <a:pt x="0" y="10800"/>
                  </a:cubicBezTo>
                  <a:cubicBezTo>
                    <a:pt x="0" y="16766"/>
                    <a:pt x="4830" y="21599"/>
                    <a:pt x="10800" y="21599"/>
                  </a:cubicBezTo>
                  <a:cubicBezTo>
                    <a:pt x="16764" y="21599"/>
                    <a:pt x="21600" y="16766"/>
                    <a:pt x="21600" y="10800"/>
                  </a:cubicBezTo>
                  <a:cubicBezTo>
                    <a:pt x="21600" y="4833"/>
                    <a:pt x="16764" y="0"/>
                    <a:pt x="10800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9" name="Freeform 19"/>
          <p:cNvSpPr/>
          <p:nvPr/>
        </p:nvSpPr>
        <p:spPr>
          <a:xfrm>
            <a:off x="4521769" y="3583229"/>
            <a:ext cx="400751" cy="515722"/>
          </a:xfrm>
          <a:custGeom>
            <a:rect l="l" t="t" r="r" b="b"/>
            <a:pathLst>
              <a:path w="21600" h="21600">
                <a:moveTo>
                  <a:pt x="15386" y="14175"/>
                </a:moveTo>
                <a:lnTo>
                  <a:pt x="6223" y="14175"/>
                </a:lnTo>
                <a:cubicBezTo>
                  <a:pt x="5734" y="13446"/>
                  <a:pt x="5147" y="12716"/>
                  <a:pt x="4568" y="12003"/>
                </a:cubicBezTo>
                <a:cubicBezTo>
                  <a:pt x="3287" y="10427"/>
                  <a:pt x="1963" y="8797"/>
                  <a:pt x="1963" y="7425"/>
                </a:cubicBezTo>
                <a:cubicBezTo>
                  <a:pt x="1963" y="4075"/>
                  <a:pt x="5927" y="1350"/>
                  <a:pt x="10800" y="1350"/>
                </a:cubicBezTo>
                <a:cubicBezTo>
                  <a:pt x="15672" y="1350"/>
                  <a:pt x="19636" y="4075"/>
                  <a:pt x="19636" y="7425"/>
                </a:cubicBezTo>
                <a:cubicBezTo>
                  <a:pt x="19636" y="8787"/>
                  <a:pt x="18312" y="10425"/>
                  <a:pt x="17029" y="12011"/>
                </a:cubicBezTo>
                <a:cubicBezTo>
                  <a:pt x="16455" y="12723"/>
                  <a:pt x="15873" y="13449"/>
                  <a:pt x="15386" y="14175"/>
                </a:cubicBezTo>
                <a:moveTo>
                  <a:pt x="10800" y="20249"/>
                </a:moveTo>
                <a:cubicBezTo>
                  <a:pt x="9805" y="20249"/>
                  <a:pt x="9347" y="20171"/>
                  <a:pt x="8839" y="19406"/>
                </a:cubicBezTo>
                <a:lnTo>
                  <a:pt x="13000" y="19048"/>
                </a:lnTo>
                <a:cubicBezTo>
                  <a:pt x="12398" y="20164"/>
                  <a:pt x="11959" y="20249"/>
                  <a:pt x="10800" y="20249"/>
                </a:cubicBezTo>
                <a:moveTo>
                  <a:pt x="7595" y="16813"/>
                </a:moveTo>
                <a:cubicBezTo>
                  <a:pt x="7417" y="16407"/>
                  <a:pt x="7215" y="15978"/>
                  <a:pt x="6991" y="15525"/>
                </a:cubicBezTo>
                <a:lnTo>
                  <a:pt x="14616" y="15525"/>
                </a:lnTo>
                <a:cubicBezTo>
                  <a:pt x="14496" y="15767"/>
                  <a:pt x="14375" y="16010"/>
                  <a:pt x="14270" y="16239"/>
                </a:cubicBezTo>
                <a:cubicBezTo>
                  <a:pt x="14270" y="16239"/>
                  <a:pt x="7595" y="16813"/>
                  <a:pt x="7595" y="16813"/>
                </a:cubicBezTo>
                <a:close/>
                <a:moveTo>
                  <a:pt x="13345" y="18343"/>
                </a:moveTo>
                <a:lnTo>
                  <a:pt x="8476" y="18762"/>
                </a:lnTo>
                <a:cubicBezTo>
                  <a:pt x="8303" y="18416"/>
                  <a:pt x="8116" y="18011"/>
                  <a:pt x="7890" y="17483"/>
                </a:cubicBezTo>
                <a:cubicBezTo>
                  <a:pt x="7887" y="17477"/>
                  <a:pt x="7883" y="17469"/>
                  <a:pt x="7881" y="17462"/>
                </a:cubicBezTo>
                <a:lnTo>
                  <a:pt x="13957" y="16941"/>
                </a:lnTo>
                <a:cubicBezTo>
                  <a:pt x="13871" y="17140"/>
                  <a:pt x="13778" y="17350"/>
                  <a:pt x="13698" y="17537"/>
                </a:cubicBezTo>
                <a:cubicBezTo>
                  <a:pt x="13569" y="17841"/>
                  <a:pt x="13453" y="18104"/>
                  <a:pt x="13345" y="18343"/>
                </a:cubicBezTo>
                <a:moveTo>
                  <a:pt x="10800" y="0"/>
                </a:moveTo>
                <a:cubicBezTo>
                  <a:pt x="4835" y="0"/>
                  <a:pt x="0" y="3324"/>
                  <a:pt x="0" y="7425"/>
                </a:cubicBezTo>
                <a:cubicBezTo>
                  <a:pt x="0" y="10146"/>
                  <a:pt x="3621" y="13029"/>
                  <a:pt x="4939" y="15562"/>
                </a:cubicBezTo>
                <a:cubicBezTo>
                  <a:pt x="6906" y="19339"/>
                  <a:pt x="6688" y="21599"/>
                  <a:pt x="10800" y="21599"/>
                </a:cubicBezTo>
                <a:cubicBezTo>
                  <a:pt x="14972" y="21599"/>
                  <a:pt x="14692" y="19349"/>
                  <a:pt x="16660" y="15577"/>
                </a:cubicBezTo>
                <a:cubicBezTo>
                  <a:pt x="17983" y="13039"/>
                  <a:pt x="21600" y="10124"/>
                  <a:pt x="21600" y="7425"/>
                </a:cubicBezTo>
                <a:cubicBezTo>
                  <a:pt x="21600" y="3324"/>
                  <a:pt x="16764" y="0"/>
                  <a:pt x="10800" y="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7254083" y="3590222"/>
            <a:ext cx="480270" cy="477455"/>
          </a:xfrm>
          <a:custGeom>
            <a:rect l="l" t="t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5877641" y="4747565"/>
            <a:ext cx="490362" cy="514624"/>
            <a:chOff x="5877641" y="4747565"/>
            <a:chExt cx="490362" cy="514624"/>
          </a:xfrm>
        </p:grpSpPr>
        <p:sp>
          <p:nvSpPr>
            <p:cNvPr id="22" name="Freeform 22"/>
            <p:cNvSpPr/>
            <p:nvPr/>
          </p:nvSpPr>
          <p:spPr>
            <a:xfrm>
              <a:off x="5877641" y="4747565"/>
              <a:ext cx="490362" cy="514624"/>
            </a:xfrm>
            <a:custGeom>
              <a:rect l="l" t="t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6076371" y="4827666"/>
              <a:ext cx="115580" cy="120457"/>
            </a:xfrm>
            <a:custGeom>
              <a:rect l="l" t="t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常用消毒灭菌设备介绍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27369" y="2345863"/>
            <a:ext cx="2194560" cy="3169920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901952" y="1923166"/>
            <a:ext cx="845393" cy="84539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43676" y="2345863"/>
            <a:ext cx="2194560" cy="3169920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418259" y="1923166"/>
            <a:ext cx="845393" cy="84539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259860" y="2345863"/>
            <a:ext cx="2194560" cy="3169920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934444" y="1923166"/>
            <a:ext cx="845393" cy="84539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8776167" y="2345863"/>
            <a:ext cx="2194560" cy="3169920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450750" y="1923166"/>
            <a:ext cx="845393" cy="84539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229505" y="2889069"/>
            <a:ext cx="2192423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物理监测法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34659" y="3274531"/>
            <a:ext cx="1980224" cy="2003917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利用温度、压力等物理指标监测消毒灭菌过程，确保设备正常运行和灭菌参数符合要求。</a:t>
            </a:r>
            <a:endParaRPr lang="en-US" sz="1100"/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7609" y="2090166"/>
            <a:ext cx="454080" cy="511393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2449" y="2130947"/>
            <a:ext cx="631897" cy="492528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2968" y="2113811"/>
            <a:ext cx="468345" cy="464103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87742" y="2159730"/>
            <a:ext cx="571411" cy="445417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3743676" y="2889069"/>
            <a:ext cx="2192423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化学监测法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3848829" y="3274531"/>
            <a:ext cx="1980224" cy="2003917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使用化学指示剂或生物指示剂监测消毒灭菌效果，可直观反映微生物的杀灭情况。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6259860" y="2889069"/>
            <a:ext cx="2192423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生物监测法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6365014" y="3274531"/>
            <a:ext cx="1980224" cy="2003917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采用标准试验微生物进行灭菌效果验证，是评价消毒灭菌效果最可靠的方法，但操作复杂、耗时较长。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8776167" y="2889069"/>
            <a:ext cx="2192423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综合评价法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881321" y="3274531"/>
            <a:ext cx="1980224" cy="2003917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结合物理、化学和生物监测结果进行综合评价，全面评估消毒灭菌效果和设备性能。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消毒灭菌效果监测与评价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https://d.book118.com/838111023101006040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99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2024-09-19T03:55:12.171</cp:lastPrinted>
  <dcterms:created xsi:type="dcterms:W3CDTF">2024-09-18T19:55:12Z</dcterms:created>
  <dcterms:modified xsi:type="dcterms:W3CDTF">2024-09-18T19:55:14Z</dcterms:modified>
</cp:coreProperties>
</file>