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0FCE38-A848-4206-9AA2-7C946AE53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DDBCFB-A065-4C3D-B228-350E25B42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DDF51-E11B-44B7-8123-42019ADF8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F597F9-135C-4D1B-B7FC-7CE46CDFF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D33A80-CCB5-43E1-886A-D41BAC077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E2F919-091E-45C7-8D5E-8CEE1BD4D1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F49DB8-6964-401E-998A-015B6647A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3A94FC-8422-4AF6-A6B5-09D1A7DA9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5E3411-B5C9-47BE-B904-032864219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08244-7917-46EA-93DD-6984D8B273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1584C7-AD60-49A9-A9FA-DAAE149350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11201506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安全管理办法的安全风险评估与安全风险控制措施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安全风险评估概述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安全风险评估流程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安全风险控制措施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案例分析：成功实施安全风险评估与控制措施的企业实践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挑战与对策：如何应对复杂多变的安全风险环境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总结与展望：构建更加完善的安全管理体系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安全风险评估概述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8077" b="8077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识别和分析信息系统及由信息系统处理、传输和存储的信息的安全风险，评价安全风险控制措施的实施效果，为信息安全管理和决策提供科学依据。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安全风险评估是对信息系统及其处理、传输和存储的信息的机密性、完整性和可用性等安全属性进行评价的过程。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3141" r="13141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客观性、公正性、专业性、保密性。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包括定性评估、定量评估和定性与定量相结合的评估方法。具体方法如风险矩阵法、风险指数法、风险坐标图法等。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评估原则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评估原则与方法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25453" y="2201509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71268" y="3917777"/>
            <a:ext cx="1295400" cy="12954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25453" y="3917777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21227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1227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620731" y="2201509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620731" y="3917777"/>
            <a:ext cx="3650041" cy="12954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51871" y="2201468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技术风险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1871" y="2556134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包括硬件故障、软件漏洞、网络攻击等。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1871" y="3917737"/>
            <a:ext cx="361939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环境风险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1871" y="4293372"/>
            <a:ext cx="3619398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包括自然灾害、社会环境变化、法律法规变化等。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75726" y="2201468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管理风险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75726" y="2556134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包括管理制度不完善、安全意识薄弱、人为错误等。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854" y="3917737"/>
            <a:ext cx="359504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其他风险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854" y="4293372"/>
            <a:ext cx="3595046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包括供应链风险、第三方服务风险等。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6867022" y="2819156"/>
            <a:ext cx="211409" cy="225430"/>
          </a:xfrm>
          <a:custGeom>
            <a:rect l="l" t="t" r="r" b="b"/>
            <a:pathLst>
              <a:path w="265" h="281">
                <a:moveTo>
                  <a:pt x="0" y="131"/>
                </a:moveTo>
                <a:lnTo>
                  <a:pt x="38" y="169"/>
                </a:lnTo>
                <a:lnTo>
                  <a:pt x="107" y="102"/>
                </a:lnTo>
                <a:lnTo>
                  <a:pt x="105" y="281"/>
                </a:lnTo>
                <a:lnTo>
                  <a:pt x="159" y="281"/>
                </a:lnTo>
                <a:lnTo>
                  <a:pt x="159" y="102"/>
                </a:lnTo>
                <a:lnTo>
                  <a:pt x="227" y="169"/>
                </a:lnTo>
                <a:lnTo>
                  <a:pt x="265" y="131"/>
                </a:lnTo>
                <a:lnTo>
                  <a:pt x="132" y="0"/>
                </a:lnTo>
                <a:lnTo>
                  <a:pt x="0" y="1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15761" y="4291457"/>
            <a:ext cx="606417" cy="547958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9466" y="2608738"/>
            <a:ext cx="727375" cy="547787"/>
          </a:xfrm>
          <a:custGeom>
            <a:rect l="l" t="t" r="r" b="b"/>
            <a:pathLst>
              <a:path w="747" h="562">
                <a:moveTo>
                  <a:pt x="692" y="240"/>
                </a:moveTo>
                <a:cubicBezTo>
                  <a:pt x="661" y="210"/>
                  <a:pt x="622" y="191"/>
                  <a:pt x="579" y="186"/>
                </a:cubicBezTo>
                <a:cubicBezTo>
                  <a:pt x="574" y="139"/>
                  <a:pt x="554" y="95"/>
                  <a:pt x="520" y="61"/>
                </a:cubicBezTo>
                <a:cubicBezTo>
                  <a:pt x="481" y="22"/>
                  <a:pt x="429" y="0"/>
                  <a:pt x="374" y="0"/>
                </a:cubicBezTo>
                <a:cubicBezTo>
                  <a:pt x="318" y="0"/>
                  <a:pt x="267" y="22"/>
                  <a:pt x="228" y="61"/>
                </a:cubicBezTo>
                <a:cubicBezTo>
                  <a:pt x="193" y="95"/>
                  <a:pt x="173" y="139"/>
                  <a:pt x="168" y="186"/>
                </a:cubicBezTo>
                <a:cubicBezTo>
                  <a:pt x="125" y="191"/>
                  <a:pt x="86" y="210"/>
                  <a:pt x="55" y="240"/>
                </a:cubicBezTo>
                <a:cubicBezTo>
                  <a:pt x="20" y="276"/>
                  <a:pt x="0" y="323"/>
                  <a:pt x="0" y="374"/>
                </a:cubicBezTo>
                <a:cubicBezTo>
                  <a:pt x="0" y="424"/>
                  <a:pt x="20" y="471"/>
                  <a:pt x="55" y="507"/>
                </a:cubicBezTo>
                <a:cubicBezTo>
                  <a:pt x="91" y="542"/>
                  <a:pt x="138" y="562"/>
                  <a:pt x="189" y="562"/>
                </a:cubicBezTo>
                <a:cubicBezTo>
                  <a:pt x="559" y="562"/>
                  <a:pt x="559" y="562"/>
                  <a:pt x="559" y="562"/>
                </a:cubicBezTo>
                <a:cubicBezTo>
                  <a:pt x="609" y="562"/>
                  <a:pt x="657" y="542"/>
                  <a:pt x="692" y="507"/>
                </a:cubicBezTo>
                <a:cubicBezTo>
                  <a:pt x="728" y="471"/>
                  <a:pt x="747" y="424"/>
                  <a:pt x="747" y="374"/>
                </a:cubicBezTo>
                <a:cubicBezTo>
                  <a:pt x="747" y="323"/>
                  <a:pt x="728" y="276"/>
                  <a:pt x="692" y="240"/>
                </a:cubicBezTo>
                <a:close/>
                <a:moveTo>
                  <a:pt x="559" y="518"/>
                </a:moveTo>
                <a:cubicBezTo>
                  <a:pt x="189" y="518"/>
                  <a:pt x="189" y="518"/>
                  <a:pt x="189" y="518"/>
                </a:cubicBezTo>
                <a:cubicBezTo>
                  <a:pt x="109" y="518"/>
                  <a:pt x="44" y="453"/>
                  <a:pt x="44" y="374"/>
                </a:cubicBezTo>
                <a:cubicBezTo>
                  <a:pt x="44" y="294"/>
                  <a:pt x="109" y="229"/>
                  <a:pt x="188" y="229"/>
                </a:cubicBezTo>
                <a:cubicBezTo>
                  <a:pt x="211" y="229"/>
                  <a:pt x="211" y="229"/>
                  <a:pt x="211" y="229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207"/>
                  <a:pt x="211" y="207"/>
                  <a:pt x="211" y="207"/>
                </a:cubicBezTo>
                <a:cubicBezTo>
                  <a:pt x="211" y="117"/>
                  <a:pt x="284" y="44"/>
                  <a:pt x="374" y="44"/>
                </a:cubicBezTo>
                <a:cubicBezTo>
                  <a:pt x="463" y="44"/>
                  <a:pt x="536" y="117"/>
                  <a:pt x="536" y="206"/>
                </a:cubicBezTo>
                <a:cubicBezTo>
                  <a:pt x="536" y="207"/>
                  <a:pt x="536" y="207"/>
                  <a:pt x="536" y="207"/>
                </a:cubicBezTo>
                <a:cubicBezTo>
                  <a:pt x="536" y="229"/>
                  <a:pt x="536" y="229"/>
                  <a:pt x="536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9" y="229"/>
                  <a:pt x="559" y="229"/>
                  <a:pt x="559" y="229"/>
                </a:cubicBezTo>
                <a:cubicBezTo>
                  <a:pt x="639" y="229"/>
                  <a:pt x="704" y="294"/>
                  <a:pt x="704" y="374"/>
                </a:cubicBezTo>
                <a:cubicBezTo>
                  <a:pt x="704" y="453"/>
                  <a:pt x="639" y="518"/>
                  <a:pt x="559" y="5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71268" y="2201509"/>
            <a:ext cx="1295400" cy="12954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54" y="2602017"/>
            <a:ext cx="634228" cy="49438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69" y="4270675"/>
            <a:ext cx="500969" cy="589605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常见安全风险类型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安全风险评估流程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确定评估对象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明确需要评估的具体系统、设备、工艺流程等。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明确评估目标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识别潜在的安全风险，预防事故发生，保障人员财产安全。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界定评估范围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根据评估目标，确定评估的时间、空间、人员等范围。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明确评估目标与范围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收集历史数据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收集过去一段时间内与评估对象相关的安全事故、隐患、故障等历史数据。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现场调研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深入现场，了解评估对象的实际运行状况、安全设施配置等情况。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人员访谈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与相关人员交流，了解他们对评估对象的看法、意见和建议。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收集相关信息与数据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识别风险源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通过对收集的信息和数据进行分析，识别可能导致安全事故的风险源。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分析风险影响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评估风险源可能对人员、财产、环境等方面造成的影响和损失。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确定风险等级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根据风险源的影响程度和可能性，对风险进行等级划分。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分析安全风险源及影响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" name="AutoShape 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11" name="AutoShape 11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15" name="AutoShape 15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针对识别出的风险源，制定相应的预防措施，如加强安全培训、完善安全制度等。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应急措施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制定应急预案，明确在紧急情况下如何迅速响应和处理。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监控措施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建立监控机制，对评估对象进行定期或实时的安全检查和监测。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定期对安全风险评估结果进行复查和更新，不断完善和优化风险管理措施。</a:t>
            </a:r>
            <a:endParaRPr lang="en-US" sz="1100"/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制定风险应对措施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安全风险控制措施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明确各级职责，规范员工行为，从源头上预防安全事故的发生。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制定完善的安全管理制度和操作规程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提高员工的安全意识和操作技能，使其能够自觉遵守安全规定，减少人为因素造成的风险。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加强安全教育和培训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及时发现和消除潜在的安全隐患，确保各项安全措施得到有效执行。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定期进行安全检查和评估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预防性控制措施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https://d.book118.com/838112015062006036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2024-09-15T18:53:25.450</cp:lastPrinted>
  <dcterms:created xsi:type="dcterms:W3CDTF">2024-09-15T10:53:25Z</dcterms:created>
  <dcterms:modified xsi:type="dcterms:W3CDTF">2024-09-15T10:53:27Z</dcterms:modified>
</cp:coreProperties>
</file>