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90EFD520-300D-404D-8F72-279D23335A63}"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9" name="PlaceHolder 1"/>
          <p:cNvSpPr>
            <a:spLocks noGrp="1"/>
          </p:cNvSpPr>
          <p:nvPr>
            <p:ph type="sldImg"/>
          </p:nvPr>
        </p:nvSpPr>
        <p:spPr>
          <a:xfrm>
            <a:off x="685800" y="1143000"/>
            <a:ext cx="5486040" cy="3085920"/>
          </a:xfrm>
          <a:prstGeom prst="rect">
            <a:avLst/>
          </a:prstGeom>
          <a:ln w="0">
            <a:noFill/>
          </a:ln>
        </p:spPr>
      </p:sp>
      <p:sp>
        <p:nvSpPr>
          <p:cNvPr id="34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2" name="PlaceHolder 1"/>
          <p:cNvSpPr>
            <a:spLocks noGrp="1"/>
          </p:cNvSpPr>
          <p:nvPr>
            <p:ph type="sldImg"/>
          </p:nvPr>
        </p:nvSpPr>
        <p:spPr>
          <a:xfrm>
            <a:off x="685800" y="1143000"/>
            <a:ext cx="5486040" cy="3085920"/>
          </a:xfrm>
          <a:prstGeom prst="rect">
            <a:avLst/>
          </a:prstGeom>
          <a:ln w="0">
            <a:noFill/>
          </a:ln>
        </p:spPr>
      </p:sp>
      <p:sp>
        <p:nvSpPr>
          <p:cNvPr id="34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5" name="PlaceHolder 1"/>
          <p:cNvSpPr>
            <a:spLocks noGrp="1"/>
          </p:cNvSpPr>
          <p:nvPr>
            <p:ph type="sldImg"/>
          </p:nvPr>
        </p:nvSpPr>
        <p:spPr>
          <a:xfrm>
            <a:off x="685800" y="1143000"/>
            <a:ext cx="5486040" cy="3085920"/>
          </a:xfrm>
          <a:prstGeom prst="rect">
            <a:avLst/>
          </a:prstGeom>
          <a:ln w="0">
            <a:noFill/>
          </a:ln>
        </p:spPr>
      </p:sp>
      <p:sp>
        <p:nvSpPr>
          <p:cNvPr id="34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8" name="PlaceHolder 1"/>
          <p:cNvSpPr>
            <a:spLocks noGrp="1"/>
          </p:cNvSpPr>
          <p:nvPr>
            <p:ph type="sldImg"/>
          </p:nvPr>
        </p:nvSpPr>
        <p:spPr>
          <a:xfrm>
            <a:off x="685800" y="1143000"/>
            <a:ext cx="5486040" cy="3085920"/>
          </a:xfrm>
          <a:prstGeom prst="rect">
            <a:avLst/>
          </a:prstGeom>
          <a:ln w="0">
            <a:noFill/>
          </a:ln>
        </p:spPr>
      </p:sp>
      <p:sp>
        <p:nvSpPr>
          <p:cNvPr id="34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1" name="PlaceHolder 1"/>
          <p:cNvSpPr>
            <a:spLocks noGrp="1"/>
          </p:cNvSpPr>
          <p:nvPr>
            <p:ph type="sldImg"/>
          </p:nvPr>
        </p:nvSpPr>
        <p:spPr>
          <a:xfrm>
            <a:off x="685800" y="1143000"/>
            <a:ext cx="5486040" cy="3085920"/>
          </a:xfrm>
          <a:prstGeom prst="rect">
            <a:avLst/>
          </a:prstGeom>
          <a:ln w="0">
            <a:noFill/>
          </a:ln>
        </p:spPr>
      </p:sp>
      <p:sp>
        <p:nvSpPr>
          <p:cNvPr id="35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4" name="PlaceHolder 1"/>
          <p:cNvSpPr>
            <a:spLocks noGrp="1"/>
          </p:cNvSpPr>
          <p:nvPr>
            <p:ph type="sldImg"/>
          </p:nvPr>
        </p:nvSpPr>
        <p:spPr>
          <a:xfrm>
            <a:off x="685800" y="1143000"/>
            <a:ext cx="5486040" cy="3085920"/>
          </a:xfrm>
          <a:prstGeom prst="rect">
            <a:avLst/>
          </a:prstGeom>
          <a:ln w="0">
            <a:noFill/>
          </a:ln>
        </p:spPr>
      </p:sp>
      <p:sp>
        <p:nvSpPr>
          <p:cNvPr id="355"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6"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8E90A99-85FA-4AB3-B841-4679E30E05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1061E9-B52A-419B-8F08-04775D202C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935FE7-8DC9-4BBF-B5BB-13DA277729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E87A11-6886-46A8-8198-955804CCFD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A80F0C0-78BB-4C87-9598-6180458361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9F131D8-084F-4783-8DDB-24AF422FB3A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8582F1-6E0E-4D92-9254-70C60B135C3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0E2831-474C-4423-B384-E1CD14D26F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D67785-39D0-4082-8905-CE04E57FB2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9A539D-4E98-4CDC-B605-894A350C3D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BAB5E9-7874-48C7-9914-A2E4CA59E7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2E26C5E5-B496-4138-87C1-885DE3F67319}"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A63AE4BA-C468-4B41-BE27-20C1D2EA4FF7}"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116033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安全器材生产安全规章制度培训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安全器材生产的安全规章制度</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安全器材生产的相关法规和标准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员工安全培训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安全器材生产的质量控制</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企业安全器材生产的背景</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安全器材在现代工业生产中扮演着至关重要的角色，它们是保障员工生命安全和工作环境安全的重要保障。随着工业化进程的加速，人们对安全器材的需求不断增加，市场也在不断发展壮大。</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背景介绍</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安全器材生产的市场需求和发展趋势</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增长迅速</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市场需求</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技术更新换代</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发展趋势</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环保节能</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发展趋势</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《安全器材生产安全规章制度培训》的必要性</a:t>
            </a:r>
            <a:endParaRPr lang="en-US" sz="3600" b="0" strike="noStrike" spc="-1">
              <a:solidFill>
                <a:schemeClr val="dk1"/>
              </a:solidFill>
              <a:latin typeface="Arial"/>
            </a:endParaRPr>
          </a:p>
        </p:txBody>
      </p:sp>
      <p:sp>
        <p:nvSpPr>
          <p:cNvPr id="94"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重要性</a:t>
            </a:r>
            <a:endParaRPr lang="en-US" sz="2000" b="0" strike="noStrike" spc="-1">
              <a:solidFill>
                <a:srgbClr val="000000"/>
              </a:solidFill>
              <a:latin typeface="Arial"/>
            </a:endParaRPr>
          </a:p>
        </p:txBody>
      </p:sp>
      <p:sp>
        <p:nvSpPr>
          <p:cNvPr id="95"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企业生产安全</a:t>
            </a:r>
            <a:endParaRPr lang="en-US" sz="3000" b="0" strike="noStrike" spc="-1">
              <a:solidFill>
                <a:srgbClr val="000000"/>
              </a:solidFill>
              <a:latin typeface="Arial"/>
            </a:endParaRPr>
          </a:p>
        </p:txBody>
      </p:sp>
      <p:sp>
        <p:nvSpPr>
          <p:cNvPr id="96"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97"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98"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9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00"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重要性</a:t>
            </a:r>
            <a:endParaRPr lang="en-US" sz="2000" b="0" strike="noStrike" spc="-1">
              <a:solidFill>
                <a:srgbClr val="000000"/>
              </a:solidFill>
              <a:latin typeface="Arial"/>
            </a:endParaRPr>
          </a:p>
        </p:txBody>
      </p:sp>
      <p:sp>
        <p:nvSpPr>
          <p:cNvPr id="101"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员工安全</a:t>
            </a:r>
            <a:endParaRPr lang="en-US" sz="3000" b="0" strike="noStrike" spc="-1">
              <a:solidFill>
                <a:srgbClr val="000000"/>
              </a:solidFill>
              <a:latin typeface="Arial"/>
            </a:endParaRPr>
          </a:p>
        </p:txBody>
      </p:sp>
      <p:sp>
        <p:nvSpPr>
          <p:cNvPr id="102"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意义</a:t>
            </a:r>
            <a:endParaRPr lang="en-US" sz="2200" b="0" strike="noStrike" spc="-1">
              <a:solidFill>
                <a:srgbClr val="000000"/>
              </a:solidFill>
              <a:latin typeface="Arial"/>
            </a:endParaRPr>
          </a:p>
        </p:txBody>
      </p:sp>
      <p:sp>
        <p:nvSpPr>
          <p:cNvPr id="10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降低事故风险</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提高生产效率</a:t>
            </a:r>
            <a:endParaRPr lang="en-US" sz="1500" b="0" strike="noStrike" spc="-1">
              <a:solidFill>
                <a:srgbClr val="000000"/>
              </a:solidFill>
              <a:latin typeface="Arial"/>
            </a:endParaRPr>
          </a:p>
        </p:txBody>
      </p:sp>
      <p:sp>
        <p:nvSpPr>
          <p:cNvPr id="10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意义</a:t>
            </a:r>
            <a:endParaRPr lang="en-US" sz="2200" b="0" strike="noStrike" spc="-1">
              <a:solidFill>
                <a:srgbClr val="000000"/>
              </a:solidFill>
              <a:latin typeface="Arial"/>
            </a:endParaRPr>
          </a:p>
        </p:txBody>
      </p:sp>
      <p:sp>
        <p:nvSpPr>
          <p:cNvPr id="10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提升企业形象</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保障员工权益</a:t>
            </a:r>
            <a:endParaRPr lang="en-US" sz="1500" b="0" strike="noStrike" spc="-1">
              <a:solidFill>
                <a:srgbClr val="000000"/>
              </a:solidFill>
              <a:latin typeface="Arial"/>
            </a:endParaRPr>
          </a:p>
        </p:txBody>
      </p:sp>
      <p:sp>
        <p:nvSpPr>
          <p:cNvPr id="10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1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本次培训的目的和意义</a:t>
            </a:r>
            <a:endParaRPr lang="en-US" sz="3600" b="0" strike="noStrike" spc="-1">
              <a:solidFill>
                <a:schemeClr val="dk1"/>
              </a:solidFill>
              <a:latin typeface="Arial"/>
            </a:endParaRPr>
          </a:p>
        </p:txBody>
      </p:sp>
      <p:sp>
        <p:nvSpPr>
          <p:cNvPr id="11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目的</a:t>
            </a:r>
            <a:endParaRPr lang="en-US" sz="2200" b="0" strike="noStrike" spc="-1">
              <a:solidFill>
                <a:srgbClr val="000000"/>
              </a:solidFill>
              <a:latin typeface="Arial"/>
            </a:endParaRPr>
          </a:p>
        </p:txBody>
      </p:sp>
      <p:sp>
        <p:nvSpPr>
          <p:cNvPr id="11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增强企业安全意识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提升员工培训技能</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本次培训的涵盖内容</a:t>
            </a:r>
            <a:endParaRPr lang="en-US" sz="3600" b="0" strike="noStrike" spc="-1">
              <a:solidFill>
                <a:schemeClr val="dk1"/>
              </a:solidFill>
              <a:latin typeface="Arial"/>
            </a:endParaRPr>
          </a:p>
        </p:txBody>
      </p:sp>
      <p:sp>
        <p:nvSpPr>
          <p:cNvPr id="11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包括原料采购、生产加工、品质检验等</a:t>
            </a:r>
            <a:endParaRPr lang="en-US" sz="1500" b="0" strike="noStrike" spc="-1">
              <a:solidFill>
                <a:srgbClr val="000000"/>
              </a:solidFill>
              <a:latin typeface="Arial"/>
            </a:endParaRPr>
          </a:p>
        </p:txBody>
      </p:sp>
      <p:sp>
        <p:nvSpPr>
          <p:cNvPr id="11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安全器材生产的基本流程</a:t>
            </a:r>
            <a:endParaRPr lang="en-US" sz="2200" b="0" strike="noStrike" spc="-1">
              <a:solidFill>
                <a:srgbClr val="000000"/>
              </a:solidFill>
              <a:latin typeface="Arial"/>
            </a:endParaRPr>
          </a:p>
        </p:txBody>
      </p:sp>
      <p:sp>
        <p:nvSpPr>
          <p:cNvPr id="11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介绍国内外安全器材相关法规和标准要求</a:t>
            </a:r>
            <a:endParaRPr lang="en-US" sz="1500" b="0" strike="noStrike" spc="-1">
              <a:solidFill>
                <a:srgbClr val="000000"/>
              </a:solidFill>
              <a:latin typeface="Arial"/>
            </a:endParaRPr>
          </a:p>
        </p:txBody>
      </p:sp>
      <p:sp>
        <p:nvSpPr>
          <p:cNvPr id="12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相关法规和标准</a:t>
            </a:r>
            <a:endParaRPr lang="en-US" sz="2200" b="0" strike="noStrike" spc="-1">
              <a:solidFill>
                <a:srgbClr val="000000"/>
              </a:solidFill>
              <a:latin typeface="Arial"/>
            </a:endParaRPr>
          </a:p>
        </p:txBody>
      </p:sp>
      <p:sp>
        <p:nvSpPr>
          <p:cNvPr id="12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2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安全器材生产的安全规章制度</a:t>
            </a:r>
            <a:endParaRPr lang="en-US" sz="3600" b="0" strike="noStrike" spc="-1">
              <a:solidFill>
                <a:schemeClr val="dk1"/>
              </a:solidFill>
              <a:latin typeface="Arial"/>
            </a:endParaRPr>
          </a:p>
        </p:txBody>
      </p:sp>
      <p:sp>
        <p:nvSpPr>
          <p:cNvPr id="12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安全器材生产的基本流程</a:t>
            </a:r>
            <a:endParaRPr lang="en-US" sz="3600" b="0" strike="noStrike" spc="-1">
              <a:solidFill>
                <a:schemeClr val="dk1"/>
              </a:solidFill>
              <a:latin typeface="Arial"/>
            </a:endParaRPr>
          </a:p>
        </p:txBody>
      </p:sp>
      <p:sp>
        <p:nvSpPr>
          <p:cNvPr id="12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确保原材料合格安全</a:t>
            </a:r>
            <a:endParaRPr lang="en-US" sz="1500" b="0" strike="noStrike" spc="-1">
              <a:solidFill>
                <a:srgbClr val="000000"/>
              </a:solidFill>
              <a:latin typeface="Arial"/>
            </a:endParaRPr>
          </a:p>
        </p:txBody>
      </p:sp>
      <p:sp>
        <p:nvSpPr>
          <p:cNvPr id="13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原材料采购和入库检验</a:t>
            </a:r>
            <a:endParaRPr lang="en-US" sz="2200" b="0" strike="noStrike" spc="-1">
              <a:solidFill>
                <a:srgbClr val="000000"/>
              </a:solidFill>
              <a:latin typeface="Arial"/>
            </a:endParaRPr>
          </a:p>
        </p:txBody>
      </p:sp>
      <p:sp>
        <p:nvSpPr>
          <p:cNvPr id="13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严格控制生产质量</a:t>
            </a:r>
            <a:endParaRPr lang="en-US" sz="1500" b="0" strike="noStrike" spc="-1">
              <a:solidFill>
                <a:srgbClr val="000000"/>
              </a:solidFill>
              <a:latin typeface="Arial"/>
            </a:endParaRPr>
          </a:p>
        </p:txBody>
      </p:sp>
      <p:sp>
        <p:nvSpPr>
          <p:cNvPr id="13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生产制造过程及质量控制</a:t>
            </a:r>
            <a:endParaRPr lang="en-US" sz="2200" b="0" strike="noStrike" spc="-1">
              <a:solidFill>
                <a:srgbClr val="000000"/>
              </a:solidFill>
              <a:latin typeface="Arial"/>
            </a:endParaRPr>
          </a:p>
        </p:txBody>
      </p:sp>
      <p:sp>
        <p:nvSpPr>
          <p:cNvPr id="13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确保产品质量完整</a:t>
            </a:r>
            <a:endParaRPr lang="en-US" sz="1500" b="0" strike="noStrike" spc="-1">
              <a:solidFill>
                <a:srgbClr val="000000"/>
              </a:solidFill>
              <a:latin typeface="Arial"/>
            </a:endParaRPr>
          </a:p>
        </p:txBody>
      </p:sp>
      <p:sp>
        <p:nvSpPr>
          <p:cNvPr id="13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成品检验和包装</a:t>
            </a:r>
            <a:endParaRPr lang="en-US" sz="2200" b="0" strike="noStrike" spc="-1">
              <a:solidFill>
                <a:srgbClr val="000000"/>
              </a:solidFill>
              <a:latin typeface="Arial"/>
            </a:endParaRPr>
          </a:p>
        </p:txBody>
      </p:sp>
      <p:sp>
        <p:nvSpPr>
          <p:cNvPr id="13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最终产品安全交付</a:t>
            </a:r>
            <a:endParaRPr lang="en-US" sz="1500" b="0" strike="noStrike" spc="-1">
              <a:solidFill>
                <a:srgbClr val="000000"/>
              </a:solidFill>
              <a:latin typeface="Arial"/>
            </a:endParaRPr>
          </a:p>
        </p:txBody>
      </p:sp>
      <p:sp>
        <p:nvSpPr>
          <p:cNvPr id="13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出厂检验和发货</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设立质量管理部门和质量管理人员</a:t>
            </a:r>
            <a:endParaRPr lang="en-US" sz="2200" b="0" strike="noStrike" spc="-1">
              <a:solidFill>
                <a:srgbClr val="000000"/>
              </a:solidFill>
              <a:latin typeface="Arial"/>
            </a:endParaRPr>
          </a:p>
        </p:txBody>
      </p:sp>
      <p:sp>
        <p:nvSpPr>
          <p:cNvPr id="139"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建立专业质量团队</a:t>
            </a:r>
            <a:endParaRPr lang="en-US" sz="1500" b="0" strike="noStrike" spc="-1">
              <a:solidFill>
                <a:srgbClr val="000000"/>
              </a:solidFill>
              <a:latin typeface="Arial"/>
            </a:endParaRPr>
          </a:p>
        </p:txBody>
      </p:sp>
      <p:sp>
        <p:nvSpPr>
          <p:cNvPr id="14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1"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定期进行内部审核和外部认证</a:t>
            </a:r>
            <a:endParaRPr lang="en-US" sz="2200" b="0" strike="noStrike" spc="-1">
              <a:solidFill>
                <a:srgbClr val="000000"/>
              </a:solidFill>
              <a:latin typeface="Arial"/>
            </a:endParaRPr>
          </a:p>
        </p:txBody>
      </p:sp>
      <p:sp>
        <p:nvSpPr>
          <p:cNvPr id="142"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确保质量管理体系有效运行</a:t>
            </a:r>
            <a:endParaRPr lang="en-US" sz="1500" b="0" strike="noStrike" spc="-1">
              <a:solidFill>
                <a:srgbClr val="000000"/>
              </a:solidFill>
              <a:latin typeface="Arial"/>
            </a:endParaRPr>
          </a:p>
        </p:txBody>
      </p:sp>
      <p:sp>
        <p:nvSpPr>
          <p:cNvPr id="14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4"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5"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6"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安全器材生产的质量管理体系</a:t>
            </a:r>
            <a:endParaRPr lang="en-US" sz="3600" b="0" strike="noStrike" spc="-1">
              <a:solidFill>
                <a:schemeClr val="dk1"/>
              </a:solidFill>
              <a:latin typeface="Arial"/>
            </a:endParaRPr>
          </a:p>
        </p:txBody>
      </p:sp>
      <p:sp>
        <p:nvSpPr>
          <p:cNvPr id="14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8"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引入</a:t>
            </a:r>
            <a:r>
              <a:rPr lang="en-US" sz="2200" b="1" strike="noStrike" spc="-1">
                <a:solidFill>
                  <a:schemeClr val="dk1"/>
                </a:solidFill>
                <a:latin typeface="微软雅黑"/>
                <a:ea typeface="微软雅黑"/>
              </a:rPr>
              <a:t>ISO</a:t>
            </a:r>
            <a:r>
              <a:rPr lang="zh-CN" sz="2200" b="1" strike="noStrike" spc="-1">
                <a:solidFill>
                  <a:schemeClr val="dk1"/>
                </a:solidFill>
                <a:latin typeface="微软雅黑"/>
                <a:ea typeface="微软雅黑"/>
              </a:rPr>
              <a:t>质量管理体系</a:t>
            </a:r>
            <a:endParaRPr lang="en-US" sz="2200" b="0" strike="noStrike" spc="-1">
              <a:solidFill>
                <a:srgbClr val="000000"/>
              </a:solidFill>
              <a:latin typeface="Arial"/>
            </a:endParaRPr>
          </a:p>
        </p:txBody>
      </p:sp>
      <p:sp>
        <p:nvSpPr>
          <p:cNvPr id="149"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提升生产质量标准</a:t>
            </a:r>
            <a:endParaRPr lang="en-US" sz="15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安全器材生产的安全生产措施</a:t>
            </a:r>
            <a:endParaRPr lang="en-US" sz="3600" b="0" strike="noStrike" spc="-1">
              <a:solidFill>
                <a:schemeClr val="dk1"/>
              </a:solidFill>
              <a:latin typeface="Arial"/>
            </a:endParaRPr>
          </a:p>
        </p:txBody>
      </p:sp>
      <p:sp>
        <p:nvSpPr>
          <p:cNvPr id="15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确保生产过程安全可控</a:t>
            </a:r>
            <a:endParaRPr lang="en-US" sz="2000" b="0" strike="noStrike" spc="-1">
              <a:solidFill>
                <a:srgbClr val="000000"/>
              </a:solidFill>
              <a:latin typeface="Arial"/>
            </a:endParaRPr>
          </a:p>
        </p:txBody>
      </p:sp>
      <p:sp>
        <p:nvSpPr>
          <p:cNvPr id="15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建立安全生产管理制度</a:t>
            </a:r>
            <a:endParaRPr lang="en-US" sz="3000" b="0" strike="noStrike" spc="-1">
              <a:solidFill>
                <a:srgbClr val="000000"/>
              </a:solidFill>
              <a:latin typeface="Arial"/>
            </a:endParaRPr>
          </a:p>
        </p:txBody>
      </p:sp>
      <p:sp>
        <p:nvSpPr>
          <p:cNvPr id="15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保障生产过程安全</a:t>
            </a:r>
            <a:endParaRPr lang="en-US" sz="2000" b="0" strike="noStrike" spc="-1">
              <a:solidFill>
                <a:srgbClr val="000000"/>
              </a:solidFill>
              <a:latin typeface="Arial"/>
            </a:endParaRPr>
          </a:p>
        </p:txBody>
      </p:sp>
      <p:sp>
        <p:nvSpPr>
          <p:cNvPr id="15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配备必要的安全防护设施和器材</a:t>
            </a:r>
            <a:endParaRPr lang="en-US" sz="3000" b="0" strike="noStrike" spc="-1">
              <a:solidFill>
                <a:srgbClr val="000000"/>
              </a:solidFill>
              <a:latin typeface="Arial"/>
            </a:endParaRPr>
          </a:p>
        </p:txBody>
      </p:sp>
      <p:sp>
        <p:nvSpPr>
          <p:cNvPr id="15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提升员工安全意识和技能</a:t>
            </a:r>
            <a:endParaRPr lang="en-US" sz="2000" b="0" strike="noStrike" spc="-1">
              <a:solidFill>
                <a:srgbClr val="000000"/>
              </a:solidFill>
              <a:latin typeface="Arial"/>
            </a:endParaRPr>
          </a:p>
        </p:txBody>
      </p:sp>
      <p:sp>
        <p:nvSpPr>
          <p:cNvPr id="15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定期进行安全生产检查和培训</a:t>
            </a:r>
            <a:endParaRPr lang="en-US" sz="3000" b="0" strike="noStrike" spc="-1">
              <a:solidFill>
                <a:srgbClr val="000000"/>
              </a:solidFill>
              <a:latin typeface="Arial"/>
            </a:endParaRPr>
          </a:p>
        </p:txBody>
      </p:sp>
      <p:sp>
        <p:nvSpPr>
          <p:cNvPr id="159"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环境保护措施</a:t>
            </a:r>
            <a:endParaRPr lang="en-US" sz="3500" b="0" strike="noStrike" spc="-1">
              <a:solidFill>
                <a:srgbClr val="000000"/>
              </a:solidFill>
              <a:latin typeface="Arial"/>
            </a:endParaRPr>
          </a:p>
        </p:txBody>
      </p:sp>
      <p:sp>
        <p:nvSpPr>
          <p:cNvPr id="16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安全器材生产的环境保护措施包括遵守环境保护法规和标准、采取减少废物排放和资源循环利用的措施，以及定期进行环境保护检查和评估。保护环境是企业的责任，也是可持续发展的重要保障。</a:t>
            </a:r>
            <a:endParaRPr lang="en-US" sz="2500" b="0" strike="noStrike" spc="-1">
              <a:solidFill>
                <a:srgbClr val="000000"/>
              </a:solidFill>
              <a:latin typeface="Arial"/>
            </a:endParaRPr>
          </a:p>
        </p:txBody>
      </p:sp>
      <p:sp>
        <p:nvSpPr>
          <p:cNvPr id="16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安全器材生产的社会责任</a:t>
            </a:r>
            <a:endParaRPr lang="en-US" sz="3600" b="0" strike="noStrike" spc="-1">
              <a:solidFill>
                <a:schemeClr val="dk1"/>
              </a:solidFill>
              <a:latin typeface="Arial"/>
            </a:endParaRPr>
          </a:p>
        </p:txBody>
      </p:sp>
      <p:sp>
        <p:nvSpPr>
          <p:cNvPr id="16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回报社会</a:t>
            </a:r>
            <a:endParaRPr lang="en-US" sz="1500" b="0" strike="noStrike" spc="-1">
              <a:solidFill>
                <a:srgbClr val="000000"/>
              </a:solidFill>
              <a:latin typeface="Arial"/>
            </a:endParaRPr>
          </a:p>
        </p:txBody>
      </p:sp>
      <p:sp>
        <p:nvSpPr>
          <p:cNvPr id="16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参与公益活动</a:t>
            </a:r>
            <a:endParaRPr lang="en-US" sz="2200" b="0" strike="noStrike" spc="-1">
              <a:solidFill>
                <a:srgbClr val="000000"/>
              </a:solidFill>
              <a:latin typeface="Arial"/>
            </a:endParaRPr>
          </a:p>
        </p:txBody>
      </p:sp>
      <p:sp>
        <p:nvSpPr>
          <p:cNvPr id="16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关注生态平衡</a:t>
            </a:r>
            <a:endParaRPr lang="en-US" sz="1500" b="0" strike="noStrike" spc="-1">
              <a:solidFill>
                <a:srgbClr val="000000"/>
              </a:solidFill>
              <a:latin typeface="Arial"/>
            </a:endParaRPr>
          </a:p>
        </p:txBody>
      </p:sp>
      <p:sp>
        <p:nvSpPr>
          <p:cNvPr id="16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支持环保项目</a:t>
            </a:r>
            <a:endParaRPr lang="en-US" sz="2200" b="0" strike="noStrike" spc="-1">
              <a:solidFill>
                <a:srgbClr val="000000"/>
              </a:solidFill>
              <a:latin typeface="Arial"/>
            </a:endParaRPr>
          </a:p>
        </p:txBody>
      </p:sp>
      <p:sp>
        <p:nvSpPr>
          <p:cNvPr id="16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建设和谐企业</a:t>
            </a:r>
            <a:endParaRPr lang="en-US" sz="1500" b="0" strike="noStrike" spc="-1">
              <a:solidFill>
                <a:srgbClr val="000000"/>
              </a:solidFill>
              <a:latin typeface="Arial"/>
            </a:endParaRPr>
          </a:p>
        </p:txBody>
      </p:sp>
      <p:sp>
        <p:nvSpPr>
          <p:cNvPr id="17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关爱员工健康</a:t>
            </a:r>
            <a:endParaRPr lang="en-US" sz="2200" b="0" strike="noStrike" spc="-1">
              <a:solidFill>
                <a:srgbClr val="000000"/>
              </a:solidFill>
              <a:latin typeface="Arial"/>
            </a:endParaRPr>
          </a:p>
        </p:txBody>
      </p:sp>
      <p:sp>
        <p:nvSpPr>
          <p:cNvPr id="17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3"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安全器材生产的持续改进</a:t>
            </a:r>
            <a:endParaRPr lang="en-US" sz="3600" b="0" strike="noStrike" spc="-1">
              <a:solidFill>
                <a:schemeClr val="dk1"/>
              </a:solidFill>
              <a:latin typeface="Arial"/>
            </a:endParaRPr>
          </a:p>
        </p:txBody>
      </p:sp>
      <p:sp>
        <p:nvSpPr>
          <p:cNvPr id="174"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安全器材生产不仅需要遵守各项安全规章制度，更需要不断进行持续改进，提升生产效率和产品质量，以满足市场需求和保障用户安全。持续改进是企业发展的动力，也是保持竞争力的关键。</a:t>
            </a:r>
            <a:endParaRPr lang="en-US" sz="25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7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安全器材生产的相关法规和标准</a:t>
            </a:r>
            <a:endParaRPr lang="en-US" sz="3600" b="0" strike="noStrike" spc="-1">
              <a:solidFill>
                <a:schemeClr val="dk1"/>
              </a:solidFill>
              <a:latin typeface="Arial"/>
            </a:endParaRPr>
          </a:p>
        </p:txBody>
      </p:sp>
      <p:sp>
        <p:nvSpPr>
          <p:cNvPr id="17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安全器材生产的法律法规</a:t>
            </a:r>
            <a:endParaRPr lang="en-US" sz="3600" b="0" strike="noStrike" spc="-1">
              <a:solidFill>
                <a:schemeClr val="dk1"/>
              </a:solidFill>
              <a:latin typeface="Arial"/>
            </a:endParaRPr>
          </a:p>
        </p:txBody>
      </p:sp>
      <p:sp>
        <p:nvSpPr>
          <p:cNvPr id="17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法规</a:t>
            </a:r>
            <a:r>
              <a:rPr lang="en-US" sz="2000" b="0" strike="noStrike" spc="-1">
                <a:solidFill>
                  <a:schemeClr val="dk1"/>
                </a:solidFill>
                <a:latin typeface="Arial"/>
                <a:ea typeface="微软雅黑"/>
              </a:rPr>
              <a:t>1</a:t>
            </a:r>
            <a:endParaRPr lang="en-US" sz="2000" b="0" strike="noStrike" spc="-1">
              <a:solidFill>
                <a:srgbClr val="000000"/>
              </a:solidFill>
              <a:latin typeface="Arial"/>
            </a:endParaRPr>
          </a:p>
        </p:txBody>
      </p:sp>
      <p:sp>
        <p:nvSpPr>
          <p:cNvPr id="18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安全生产法</a:t>
            </a:r>
            <a:endParaRPr lang="en-US" sz="3000" b="0" strike="noStrike" spc="-1">
              <a:solidFill>
                <a:srgbClr val="000000"/>
              </a:solidFill>
              <a:latin typeface="Arial"/>
            </a:endParaRPr>
          </a:p>
        </p:txBody>
      </p:sp>
      <p:sp>
        <p:nvSpPr>
          <p:cNvPr id="18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法规</a:t>
            </a:r>
            <a:r>
              <a:rPr lang="en-US" sz="2000" b="0" strike="noStrike" spc="-1">
                <a:solidFill>
                  <a:schemeClr val="dk1"/>
                </a:solidFill>
                <a:latin typeface="微软雅黑"/>
                <a:ea typeface="微软雅黑"/>
              </a:rPr>
              <a:t>3</a:t>
            </a:r>
            <a:endParaRPr lang="en-US" sz="2000" b="0" strike="noStrike" spc="-1">
              <a:solidFill>
                <a:srgbClr val="000000"/>
              </a:solidFill>
              <a:latin typeface="Arial"/>
            </a:endParaRPr>
          </a:p>
        </p:txBody>
      </p:sp>
      <p:sp>
        <p:nvSpPr>
          <p:cNvPr id="18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《安全器材生产安全规章制度》</a:t>
            </a:r>
            <a:endParaRPr lang="en-US" sz="3000" b="0" strike="noStrike" spc="-1">
              <a:solidFill>
                <a:srgbClr val="000000"/>
              </a:solidFill>
              <a:latin typeface="Arial"/>
            </a:endParaRPr>
          </a:p>
        </p:txBody>
      </p:sp>
      <p:sp>
        <p:nvSpPr>
          <p:cNvPr id="18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法规</a:t>
            </a:r>
            <a:r>
              <a:rPr lang="en-US" sz="2000" b="0" strike="noStrike" spc="-1">
                <a:solidFill>
                  <a:schemeClr val="dk1">
                    <a:lumMod val="85000"/>
                    <a:lumOff val="15000"/>
                  </a:schemeClr>
                </a:solidFill>
                <a:latin typeface="微软雅黑"/>
                <a:ea typeface="微软雅黑"/>
              </a:rPr>
              <a:t>2</a:t>
            </a:r>
            <a:endParaRPr lang="en-US" sz="2000" b="0" strike="noStrike" spc="-1">
              <a:solidFill>
                <a:srgbClr val="000000"/>
              </a:solidFill>
              <a:latin typeface="Arial"/>
            </a:endParaRPr>
          </a:p>
        </p:txBody>
      </p:sp>
      <p:sp>
        <p:nvSpPr>
          <p:cNvPr id="18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产品质量法</a:t>
            </a:r>
            <a:endParaRPr lang="en-US" sz="3000" b="0" strike="noStrike" spc="-1">
              <a:solidFill>
                <a:srgbClr val="000000"/>
              </a:solidFill>
              <a:latin typeface="Arial"/>
            </a:endParaRPr>
          </a:p>
        </p:txBody>
      </p:sp>
      <p:sp>
        <p:nvSpPr>
          <p:cNvPr id="187"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8"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安全器材生产的法律法规</a:t>
            </a:r>
            <a:endParaRPr lang="en-US" sz="3600" b="0" strike="noStrike" spc="-1">
              <a:solidFill>
                <a:schemeClr val="dk1"/>
              </a:solidFill>
              <a:latin typeface="Arial"/>
            </a:endParaRPr>
          </a:p>
        </p:txBody>
      </p:sp>
      <p:sp>
        <p:nvSpPr>
          <p:cNvPr id="189"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安全器材生产的法律法规对于生产过程中的合法合规性起着重要作用。《安全器材生产安全规章制度》是安全器材生产领域的重要法规之一，规定了在生产过程中应该遵循的安全标准和要求。</a:t>
            </a:r>
            <a:endParaRPr lang="en-US" sz="2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安全器材生产的行业标准</a:t>
            </a:r>
            <a:endParaRPr lang="en-US" sz="3600" b="0" strike="noStrike" spc="-1">
              <a:solidFill>
                <a:schemeClr val="dk1"/>
              </a:solidFill>
              <a:latin typeface="Arial"/>
            </a:endParaRPr>
          </a:p>
        </p:txBody>
      </p:sp>
      <p:sp>
        <p:nvSpPr>
          <p:cNvPr id="19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标准</a:t>
            </a:r>
            <a:r>
              <a:rPr lang="en-US" sz="1500" b="0" strike="noStrike" spc="-1">
                <a:solidFill>
                  <a:schemeClr val="dk1">
                    <a:lumMod val="85000"/>
                    <a:lumOff val="15000"/>
                  </a:schemeClr>
                </a:solidFill>
                <a:latin typeface="微软雅黑"/>
                <a:ea typeface="微软雅黑"/>
              </a:rPr>
              <a:t>1</a:t>
            </a:r>
            <a:endParaRPr lang="en-US" sz="1500" b="0" strike="noStrike" spc="-1">
              <a:solidFill>
                <a:srgbClr val="000000"/>
              </a:solidFill>
              <a:latin typeface="Arial"/>
            </a:endParaRPr>
          </a:p>
        </p:txBody>
      </p:sp>
      <p:sp>
        <p:nvSpPr>
          <p:cNvPr id="19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安全器材生产质量标准</a:t>
            </a:r>
            <a:endParaRPr lang="en-US" sz="2200" b="0" strike="noStrike" spc="-1">
              <a:solidFill>
                <a:srgbClr val="000000"/>
              </a:solidFill>
              <a:latin typeface="Arial"/>
            </a:endParaRPr>
          </a:p>
        </p:txBody>
      </p:sp>
      <p:sp>
        <p:nvSpPr>
          <p:cNvPr id="19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标准</a:t>
            </a:r>
            <a:r>
              <a:rPr lang="en-US" sz="1500" b="0" strike="noStrike" spc="-1">
                <a:solidFill>
                  <a:schemeClr val="dk1">
                    <a:lumMod val="85000"/>
                    <a:lumOff val="15000"/>
                  </a:schemeClr>
                </a:solidFill>
                <a:latin typeface="微软雅黑"/>
                <a:ea typeface="微软雅黑"/>
              </a:rPr>
              <a:t>2</a:t>
            </a:r>
            <a:endParaRPr lang="en-US" sz="1500" b="0" strike="noStrike" spc="-1">
              <a:solidFill>
                <a:srgbClr val="000000"/>
              </a:solidFill>
              <a:latin typeface="Arial"/>
            </a:endParaRPr>
          </a:p>
        </p:txBody>
      </p:sp>
      <p:sp>
        <p:nvSpPr>
          <p:cNvPr id="19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安全器材生产环境标准</a:t>
            </a:r>
            <a:endParaRPr lang="en-US" sz="2200" b="0" strike="noStrike" spc="-1">
              <a:solidFill>
                <a:srgbClr val="000000"/>
              </a:solidFill>
              <a:latin typeface="Arial"/>
            </a:endParaRPr>
          </a:p>
        </p:txBody>
      </p:sp>
      <p:sp>
        <p:nvSpPr>
          <p:cNvPr id="19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标准</a:t>
            </a:r>
            <a:r>
              <a:rPr lang="en-US" sz="1500" b="0" strike="noStrike" spc="-1">
                <a:solidFill>
                  <a:schemeClr val="dk1">
                    <a:lumMod val="85000"/>
                    <a:lumOff val="15000"/>
                  </a:schemeClr>
                </a:solidFill>
                <a:latin typeface="微软雅黑"/>
                <a:ea typeface="微软雅黑"/>
              </a:rPr>
              <a:t>3</a:t>
            </a:r>
            <a:endParaRPr lang="en-US" sz="1500" b="0" strike="noStrike" spc="-1">
              <a:solidFill>
                <a:srgbClr val="000000"/>
              </a:solidFill>
              <a:latin typeface="Arial"/>
            </a:endParaRPr>
          </a:p>
        </p:txBody>
      </p:sp>
      <p:sp>
        <p:nvSpPr>
          <p:cNvPr id="19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安全器材生产安全标准</a:t>
            </a:r>
            <a:endParaRPr lang="en-US" sz="2200" b="0" strike="noStrike" spc="-1">
              <a:solidFill>
                <a:srgbClr val="000000"/>
              </a:solidFill>
              <a:latin typeface="Arial"/>
            </a:endParaRPr>
          </a:p>
        </p:txBody>
      </p:sp>
      <p:sp>
        <p:nvSpPr>
          <p:cNvPr id="19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https://d.book118.com/838116033010006050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127</Paragraphs>
  <Slides>20</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安全器材生产安全规章制度培训</vt:lpstr>
      <vt:lpstr>目录</vt:lpstr>
      <vt:lpstr>第1章 简介</vt:lpstr>
      <vt:lpstr>背景介绍</vt:lpstr>
      <vt:lpstr>安全器材生产的市场需求和发展趋势</vt:lpstr>
      <vt:lpstr>《安全器材生产安全规章制度培训》的必要性</vt:lpstr>
      <vt:lpstr>本次培训的目的和意义</vt:lpstr>
      <vt:lpstr>本次培训的涵盖内容</vt:lpstr>
      <vt:lpstr>第2章 安全器材生产的安全规章制度</vt:lpstr>
      <vt:lpstr>安全器材生产的基本流程</vt:lpstr>
      <vt:lpstr>安全器材生产的质量管理体系</vt:lpstr>
      <vt:lpstr>安全器材生产的安全生产措施</vt:lpstr>
      <vt:lpstr> </vt:lpstr>
      <vt:lpstr>安全器材生产的社会责任</vt:lpstr>
      <vt:lpstr>安全器材生产的持续改进</vt:lpstr>
      <vt:lpstr>第3章 安全器材生产的相关法规和标准</vt:lpstr>
      <vt:lpstr>安全器材生产的法律法规</vt:lpstr>
      <vt:lpstr>安全器材生产的法律法规</vt:lpstr>
      <vt:lpstr>安全器材生产的行业标准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2024-09-29T14:29:45.818</cp:lastPrinted>
  <dcterms:created xsi:type="dcterms:W3CDTF">2024-09-29T06:29:45Z</dcterms:created>
  <dcterms:modified xsi:type="dcterms:W3CDTF">2024-09-29T06:29:47Z</dcterms:modified>
</cp:coreProperties>
</file>