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36.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81B3C7B4-65A9-4784-BC87-5E914B12663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1966726-9315-46DC-8348-0C04656E86F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8A0D6DC7-9C32-4DB7-A23D-DF52633D4F3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25B0858C-BF2C-410F-99C6-1BB09866C14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3753959-123C-4C63-95F8-87245DAFC211}"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9BC716D5-D38A-4C95-A07A-A04CB3CD2131}"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355B2681-C71F-40E9-A117-BACCAFD7A08E}"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FFB6544-9BA9-42FF-993E-DD64C492D31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4BCB519-F3DA-484A-B8AE-980DFE01E9A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CC175E6-A82A-43BC-91B9-BC154F5626D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FB243E4-5D3E-45CC-9ACF-02CDFD436CA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image" Target="../media/image1.jpeg"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image" Target="../media/image2.png" /><Relationship Id="rId8" Type="http://schemas.openxmlformats.org/officeDocument/2006/relationships/tags" Target="../tags/tag154.xml" /><Relationship Id="rId9" Type="http://schemas.openxmlformats.org/officeDocument/2006/relationships/tags" Target="../tags/tag15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image" Target="../media/image3.png" /><Relationship Id="rId6"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image" Target="../media/image4.png" /><Relationship Id="rId5" Type="http://schemas.openxmlformats.org/officeDocument/2006/relationships/tags" Target="../tags/tag1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9.xml" /><Relationship Id="rId3" Type="http://schemas.openxmlformats.org/officeDocument/2006/relationships/tags" Target="../tags/tag17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image" Target="../media/image5.jpeg"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14" Type="http://schemas.openxmlformats.org/officeDocument/2006/relationships/tags" Target="../tags/tag201.xml" /><Relationship Id="rId15" Type="http://schemas.openxmlformats.org/officeDocument/2006/relationships/audio" Target="../media/chimes1.wav"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2.xml" /><Relationship Id="rId3" Type="http://schemas.openxmlformats.org/officeDocument/2006/relationships/tags" Target="../tags/tag2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image" Target="../media/image6.png" /><Relationship Id="rId6" Type="http://schemas.openxmlformats.org/officeDocument/2006/relationships/tags" Target="../tags/tag20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9.xml" /><Relationship Id="rId3" Type="http://schemas.openxmlformats.org/officeDocument/2006/relationships/tags" Target="../tags/tag2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hyperlink" Target="https://d.book118.com/83812303206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矩形 5"/>
          <p:cNvSpPr/>
          <p:nvPr>
            <p:custDataLst>
              <p:tags r:id="rId3"/>
            </p:custDataLst>
          </p:nvPr>
        </p:nvSpPr>
        <p:spPr>
          <a:xfrm>
            <a:off x="0" y="1591056"/>
            <a:ext cx="12192000" cy="3051811"/>
          </a:xfrm>
          <a:prstGeom prst="rect">
            <a:avLst/>
          </a:prstGeom>
          <a:solidFill>
            <a:srgbClr val="CE6837"/>
          </a:solidFill>
          <a:ln>
            <a:noFill/>
          </a:ln>
        </p:spPr>
        <p:style>
          <a:lnRef idx="2">
            <a:schemeClr val="accent1">
              <a:shade val="50000"/>
            </a:schemeClr>
          </a:lnRef>
          <a:fillRef idx="1">
            <a:schemeClr val="accent1"/>
          </a:fillRef>
          <a:effectRef idx="0">
            <a:schemeClr val="accent1"/>
          </a:effectRef>
          <a:fontRef idx="minor">
            <a:schemeClr val="lt1"/>
          </a:fontRef>
        </p:style>
        <p:txBody>
          <a:bodyPr lIns="91438" tIns="45719" rIns="91438" bIns="45719"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5" name="图片 4"/>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7713029" y="1591056"/>
            <a:ext cx="4478972" cy="3051811"/>
          </a:xfrm>
          <a:prstGeom prst="rect">
            <a:avLst/>
          </a:prstGeom>
        </p:spPr>
      </p:pic>
      <p:sp>
        <p:nvSpPr>
          <p:cNvPr id="8" name="文本框 7"/>
          <p:cNvSpPr txBox="1"/>
          <p:nvPr>
            <p:custDataLst>
              <p:tags r:id="rId6"/>
            </p:custDataLst>
          </p:nvPr>
        </p:nvSpPr>
        <p:spPr>
          <a:xfrm>
            <a:off x="1865575" y="3265068"/>
            <a:ext cx="4072271" cy="369330"/>
          </a:xfrm>
          <a:prstGeom prst="rect">
            <a:avLst/>
          </a:prstGeom>
          <a:noFill/>
        </p:spPr>
        <p:txBody>
          <a:bodyPr wrap="square" lIns="91438" tIns="45719" rIns="91438" bIns="4571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latin typeface="思源黑体 CN Light" panose="020b0300000000000000" pitchFamily="34" charset="-122"/>
                <a:ea typeface="思源黑体 CN Light" panose="020b0300000000000000" pitchFamily="34" charset="-122"/>
              </a:rPr>
              <a:t>（一九四一年五月十九日）</a:t>
            </a:r>
            <a:endParaRPr lang="zh-CN" altLang="en-US">
              <a:solidFill>
                <a:schemeClr val="bg1"/>
              </a:solidFill>
              <a:latin typeface="思源黑体 CN Light" panose="020b0300000000000000" pitchFamily="34" charset="-122"/>
              <a:ea typeface="思源黑体 CN Light" panose="020b0300000000000000" pitchFamily="34" charset="-122"/>
            </a:endParaRPr>
          </a:p>
        </p:txBody>
      </p:sp>
      <p:pic>
        <p:nvPicPr>
          <p:cNvPr id="9" name="图片 8"/>
          <p:cNvPicPr>
            <a:picLocks noChangeAspect="1"/>
          </p:cNvPicPr>
          <p:nvPr>
            <p:custDataLst>
              <p:tags r:id="rId8"/>
            </p:custDataLst>
          </p:nvPr>
        </p:nvPicPr>
        <p:blipFill>
          <a:blip r:embed="rId7"/>
          <a:srcRect b="20198"/>
          <a:stretch>
            <a:fillRect/>
          </a:stretch>
        </p:blipFill>
        <p:spPr>
          <a:xfrm>
            <a:off x="621637" y="1854214"/>
            <a:ext cx="6901271" cy="1420615"/>
          </a:xfrm>
          <a:prstGeom prst="rect">
            <a:avLst/>
          </a:prstGeom>
        </p:spPr>
      </p:pic>
      <p:sp>
        <p:nvSpPr>
          <p:cNvPr id="10" name="文本框 9"/>
          <p:cNvSpPr txBox="1"/>
          <p:nvPr>
            <p:custDataLst>
              <p:tags r:id="rId9"/>
            </p:custDataLst>
          </p:nvPr>
        </p:nvSpPr>
        <p:spPr>
          <a:xfrm>
            <a:off x="3365577" y="3830888"/>
            <a:ext cx="1355280" cy="369330"/>
          </a:xfrm>
          <a:prstGeom prst="rect">
            <a:avLst/>
          </a:prstGeom>
          <a:noFill/>
        </p:spPr>
        <p:txBody>
          <a:bodyPr wrap="square" lIns="91438" tIns="45719" rIns="91438" bIns="4571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latin typeface="思源黑体 CN Light" panose="020b0300000000000000" pitchFamily="34" charset="-122"/>
                <a:ea typeface="思源黑体 CN Light" panose="020b0300000000000000" pitchFamily="34" charset="-122"/>
              </a:rPr>
              <a:t>毛泽东</a:t>
            </a:r>
            <a:endParaRPr lang="zh-CN" altLang="en-US" b="1">
              <a:solidFill>
                <a:schemeClr val="bg1"/>
              </a:solidFill>
              <a:latin typeface="思源黑体 CN Light" panose="020b0300000000000000" pitchFamily="34" charset="-122"/>
              <a:ea typeface="思源黑体 CN Light" panose="020b0300000000000000"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custDataLst>
              <p:tags r:id="rId3"/>
            </p:custDataLst>
          </p:nvPr>
        </p:nvSpPr>
        <p:spPr>
          <a:xfrm>
            <a:off x="608479" y="608260"/>
            <a:ext cx="10970628" cy="705437"/>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C00000"/>
                </a:solidFill>
              </a:rPr>
              <a:t>学习目标</a:t>
            </a:r>
            <a:endParaRPr lang="zh-CN" altLang="en-US">
              <a:solidFill>
                <a:srgbClr val="C00000"/>
              </a:solidFill>
            </a:endParaRPr>
          </a:p>
        </p:txBody>
      </p:sp>
      <p:sp>
        <p:nvSpPr>
          <p:cNvPr id="3" name="内容占位符 2"/>
          <p:cNvSpPr>
            <a:spLocks noGrp="1"/>
          </p:cNvSpPr>
          <p:nvPr>
            <p:custDataLst>
              <p:tags r:id="rId4"/>
            </p:custDataLst>
          </p:nvPr>
        </p:nvSpPr>
        <p:spPr>
          <a:xfrm>
            <a:off x="608479" y="1490055"/>
            <a:ext cx="10970628" cy="4758098"/>
          </a:xfrm>
          <a:prstGeom prst="rect">
            <a:avLst/>
          </a:prstGeom>
        </p:spPr>
        <p:txBody>
          <a:bodyPr vert="horz" lIns="90000" tIns="46800" rIns="90000" bIns="46800" rtlCol="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742950" indent="-742950">
              <a:buFont typeface="+mj-ea"/>
              <a:buAutoNum type="circleNumDbPlain"/>
            </a:pPr>
            <a:r>
              <a:rPr lang="zh-CN" altLang="en-US" sz="4000">
                <a:latin typeface="华文楷体" panose="02010600040101010101" charset="-122"/>
                <a:ea typeface="华文楷体" panose="02010600040101010101" charset="-122"/>
              </a:rPr>
              <a:t>提高学生对理论联系实际重要性的认识，教育学生自己树立正确的</a:t>
            </a:r>
            <a:r>
              <a:rPr lang="zh-CN" altLang="en-US" sz="4000" smtClean="0">
                <a:latin typeface="华文楷体" panose="02010600040101010101" charset="-122"/>
                <a:ea typeface="华文楷体" panose="02010600040101010101" charset="-122"/>
              </a:rPr>
              <a:t>学风。</a:t>
            </a:r>
            <a:endParaRPr lang="zh-CN" altLang="en-US" sz="4000">
              <a:latin typeface="华文楷体" panose="02010600040101010101" charset="-122"/>
              <a:ea typeface="华文楷体" panose="02010600040101010101" charset="-122"/>
            </a:endParaRPr>
          </a:p>
          <a:p>
            <a:pPr marL="0" indent="0">
              <a:buNone/>
            </a:pPr>
            <a:r>
              <a:rPr lang="zh-CN" altLang="en-US" sz="4000" smtClean="0">
                <a:latin typeface="华文楷体" panose="02010600040101010101" charset="-122"/>
                <a:ea typeface="华文楷体" panose="02010600040101010101" charset="-122"/>
              </a:rPr>
              <a:t>②学会</a:t>
            </a:r>
            <a:r>
              <a:rPr lang="zh-CN" altLang="en-US" sz="4000">
                <a:latin typeface="华文楷体" panose="02010600040101010101" charset="-122"/>
                <a:ea typeface="华文楷体" panose="02010600040101010101" charset="-122"/>
              </a:rPr>
              <a:t>抓住关键词和句子联系上下文提取和筛选重要</a:t>
            </a:r>
            <a:r>
              <a:rPr lang="zh-CN" altLang="en-US" sz="4000" smtClean="0">
                <a:latin typeface="华文楷体" panose="02010600040101010101" charset="-122"/>
                <a:ea typeface="华文楷体" panose="02010600040101010101" charset="-122"/>
              </a:rPr>
              <a:t>信息。</a:t>
            </a:r>
            <a:endParaRPr lang="en-US" altLang="zh-CN" sz="4000" smtClean="0">
              <a:latin typeface="华文楷体" panose="02010600040101010101" charset="-122"/>
              <a:ea typeface="华文楷体" panose="02010600040101010101" charset="-122"/>
            </a:endParaRPr>
          </a:p>
          <a:p>
            <a:pPr marL="0" indent="0">
              <a:buNone/>
            </a:pPr>
            <a:r>
              <a:rPr lang="zh-CN" altLang="zh-CN" sz="4000" smtClean="0">
                <a:latin typeface="华文楷体" panose="02010600040101010101" charset="-122"/>
                <a:ea typeface="华文楷体" panose="02010600040101010101" charset="-122"/>
              </a:rPr>
              <a:t>③</a:t>
            </a:r>
            <a:r>
              <a:rPr lang="zh-CN" altLang="en-US" sz="4000" smtClean="0">
                <a:latin typeface="华文楷体" panose="02010600040101010101" charset="-122"/>
                <a:ea typeface="华文楷体" panose="02010600040101010101" charset="-122"/>
              </a:rPr>
              <a:t>学习论证的方法及语言的准确。</a:t>
            </a:r>
            <a:endParaRPr lang="en-US" altLang="zh-CN" sz="4000" smtClean="0">
              <a:latin typeface="华文楷体" panose="02010600040101010101" charset="-122"/>
              <a:ea typeface="华文楷体" panose="02010600040101010101" charset="-122"/>
            </a:endParaRPr>
          </a:p>
          <a:p>
            <a:pPr marL="0" indent="0">
              <a:buNone/>
            </a:pPr>
            <a:endParaRPr lang="zh-CN" altLang="en-US" sz="4000">
              <a:latin typeface="华文楷体" panose="02010600040101010101" charset="-122"/>
              <a:ea typeface="华文楷体" panose="0201060004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8" name="文本框 7"/>
          <p:cNvSpPr txBox="1"/>
          <p:nvPr>
            <p:custDataLst>
              <p:tags r:id="rId3"/>
            </p:custDataLst>
          </p:nvPr>
        </p:nvSpPr>
        <p:spPr>
          <a:xfrm>
            <a:off x="789763" y="824462"/>
            <a:ext cx="2305879" cy="646331"/>
          </a:xfrm>
          <a:prstGeom prst="rect">
            <a:avLst/>
          </a:prstGeom>
          <a:noFill/>
        </p:spPr>
        <p:txBody>
          <a:bodyPr wrap="square" lIns="91438" tIns="45719" rIns="91438" bIns="4571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latin typeface="思源黑体 CN Regular" panose="020b0500000000000000" pitchFamily="34" charset="-122"/>
                <a:ea typeface="思源黑体 CN Regular" panose="020b0500000000000000" pitchFamily="34" charset="-122"/>
              </a:rPr>
              <a:t>作者简介</a:t>
            </a:r>
            <a:endParaRPr lang="zh-CN" altLang="en-US" sz="3600">
              <a:solidFill>
                <a:srgbClr val="C00000"/>
              </a:solidFill>
              <a:latin typeface="思源黑体 CN Regular" panose="020b0500000000000000" pitchFamily="34" charset="-122"/>
              <a:ea typeface="思源黑体 CN Regular" panose="020b0500000000000000" pitchFamily="34" charset="-122"/>
            </a:endParaRPr>
          </a:p>
        </p:txBody>
      </p:sp>
      <p:sp>
        <p:nvSpPr>
          <p:cNvPr id="9" name="文本框 8"/>
          <p:cNvSpPr txBox="1"/>
          <p:nvPr>
            <p:custDataLst>
              <p:tags r:id="rId4"/>
            </p:custDataLst>
          </p:nvPr>
        </p:nvSpPr>
        <p:spPr>
          <a:xfrm>
            <a:off x="1216631" y="1580521"/>
            <a:ext cx="10195081" cy="4062649"/>
          </a:xfrm>
          <a:prstGeom prst="rect">
            <a:avLst/>
          </a:prstGeom>
          <a:noFill/>
        </p:spPr>
        <p:txBody>
          <a:bodyPr wrap="square" lIns="91438" tIns="45719" rIns="91438" bIns="4571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zh-CN" altLang="en-US" sz="3200">
                <a:latin typeface="思源黑体 CN Light" panose="020b0300000000000000" pitchFamily="34" charset="-122"/>
                <a:ea typeface="思源黑体 CN Light" panose="020b0300000000000000" pitchFamily="34" charset="-122"/>
              </a:rPr>
              <a:t>毛泽东</a:t>
            </a:r>
            <a:r>
              <a:rPr lang="zh-CN" altLang="en-US" sz="2000">
                <a:latin typeface="思源黑体 CN Light" panose="020b0300000000000000" pitchFamily="34" charset="-122"/>
                <a:ea typeface="思源黑体 CN Light" panose="020b0300000000000000" pitchFamily="34" charset="-122"/>
              </a:rPr>
              <a:t>（</a:t>
            </a:r>
            <a:r>
              <a:rPr lang="en-US" altLang="zh-CN" sz="2000">
                <a:latin typeface="思源黑体 CN Light" panose="020b0300000000000000" pitchFamily="34" charset="-122"/>
                <a:ea typeface="思源黑体 CN Light" panose="020b0300000000000000" pitchFamily="34" charset="-122"/>
              </a:rPr>
              <a:t>1893-1976</a:t>
            </a:r>
            <a:r>
              <a:rPr lang="zh-CN" altLang="en-US" sz="2000">
                <a:latin typeface="思源黑体 CN Light" panose="020b0300000000000000" pitchFamily="34" charset="-122"/>
                <a:ea typeface="思源黑体 CN Light" panose="020b0300000000000000" pitchFamily="34" charset="-122"/>
              </a:rPr>
              <a:t>），</a:t>
            </a:r>
            <a:r>
              <a:rPr lang="zh-CN" altLang="en-US" sz="3200">
                <a:latin typeface="思源黑体 CN Light" panose="020b0300000000000000" pitchFamily="34" charset="-122"/>
                <a:ea typeface="思源黑体 CN Light" panose="020b0300000000000000" pitchFamily="34" charset="-122"/>
              </a:rPr>
              <a:t>字润之，笔名子任。</a:t>
            </a:r>
            <a:endParaRPr lang="en-US" altLang="zh-CN" sz="3200">
              <a:latin typeface="思源黑体 CN Light" panose="020b0300000000000000" pitchFamily="34" charset="-122"/>
              <a:ea typeface="思源黑体 CN Light" panose="020b0300000000000000" pitchFamily="34" charset="-122"/>
            </a:endParaRPr>
          </a:p>
          <a:p>
            <a:pPr indent="457200" algn="just">
              <a:lnSpc>
                <a:spcPct val="150000"/>
              </a:lnSpc>
            </a:pPr>
            <a:r>
              <a:rPr lang="en-US" altLang="zh-CN" sz="2800">
                <a:latin typeface="思源黑体 CN Light" panose="020b0300000000000000" pitchFamily="34" charset="-122"/>
                <a:ea typeface="思源黑体 CN Light" panose="020b0300000000000000" pitchFamily="34" charset="-122"/>
              </a:rPr>
              <a:t>1893</a:t>
            </a:r>
            <a:r>
              <a:rPr lang="zh-CN" altLang="en-US" sz="2800">
                <a:latin typeface="思源黑体 CN Light" panose="020b0300000000000000" pitchFamily="34" charset="-122"/>
                <a:ea typeface="思源黑体 CN Light" panose="020b0300000000000000" pitchFamily="34" charset="-122"/>
              </a:rPr>
              <a:t>年</a:t>
            </a:r>
            <a:r>
              <a:rPr lang="en-US" altLang="zh-CN" sz="2800">
                <a:latin typeface="思源黑体 CN Light" panose="020b0300000000000000" pitchFamily="34" charset="-122"/>
                <a:ea typeface="思源黑体 CN Light" panose="020b0300000000000000" pitchFamily="34" charset="-122"/>
              </a:rPr>
              <a:t>12</a:t>
            </a:r>
            <a:r>
              <a:rPr lang="zh-CN" altLang="en-US" sz="2800">
                <a:latin typeface="思源黑体 CN Light" panose="020b0300000000000000" pitchFamily="34" charset="-122"/>
                <a:ea typeface="思源黑体 CN Light" panose="020b0300000000000000" pitchFamily="34" charset="-122"/>
              </a:rPr>
              <a:t>月</a:t>
            </a:r>
            <a:r>
              <a:rPr lang="en-US" altLang="zh-CN" sz="2800">
                <a:latin typeface="思源黑体 CN Light" panose="020b0300000000000000" pitchFamily="34" charset="-122"/>
                <a:ea typeface="思源黑体 CN Light" panose="020b0300000000000000" pitchFamily="34" charset="-122"/>
              </a:rPr>
              <a:t>26</a:t>
            </a:r>
            <a:r>
              <a:rPr lang="zh-CN" altLang="en-US" sz="2800">
                <a:latin typeface="思源黑体 CN Light" panose="020b0300000000000000" pitchFamily="34" charset="-122"/>
                <a:ea typeface="思源黑体 CN Light" panose="020b0300000000000000" pitchFamily="34" charset="-122"/>
              </a:rPr>
              <a:t>日生于湖南湘潭韶山，</a:t>
            </a:r>
            <a:r>
              <a:rPr lang="en-US" altLang="zh-CN" sz="2800">
                <a:latin typeface="思源黑体 CN Light" panose="020b0300000000000000" pitchFamily="34" charset="-122"/>
                <a:ea typeface="思源黑体 CN Light" panose="020b0300000000000000" pitchFamily="34" charset="-122"/>
              </a:rPr>
              <a:t>1976</a:t>
            </a:r>
            <a:r>
              <a:rPr lang="zh-CN" altLang="en-US" sz="2800">
                <a:latin typeface="思源黑体 CN Light" panose="020b0300000000000000" pitchFamily="34" charset="-122"/>
                <a:ea typeface="思源黑体 CN Light" panose="020b0300000000000000" pitchFamily="34" charset="-122"/>
              </a:rPr>
              <a:t>年</a:t>
            </a:r>
            <a:r>
              <a:rPr lang="en-US" altLang="zh-CN" sz="2800">
                <a:latin typeface="思源黑体 CN Light" panose="020b0300000000000000" pitchFamily="34" charset="-122"/>
                <a:ea typeface="思源黑体 CN Light" panose="020b0300000000000000" pitchFamily="34" charset="-122"/>
              </a:rPr>
              <a:t>9</a:t>
            </a:r>
            <a:r>
              <a:rPr lang="zh-CN" altLang="en-US" sz="2800">
                <a:latin typeface="思源黑体 CN Light" panose="020b0300000000000000" pitchFamily="34" charset="-122"/>
                <a:ea typeface="思源黑体 CN Light" panose="020b0300000000000000" pitchFamily="34" charset="-122"/>
              </a:rPr>
              <a:t>月</a:t>
            </a:r>
            <a:r>
              <a:rPr lang="en-US" altLang="zh-CN" sz="2800">
                <a:latin typeface="思源黑体 CN Light" panose="020b0300000000000000" pitchFamily="34" charset="-122"/>
                <a:ea typeface="思源黑体 CN Light" panose="020b0300000000000000" pitchFamily="34" charset="-122"/>
              </a:rPr>
              <a:t>9</a:t>
            </a:r>
            <a:r>
              <a:rPr lang="zh-CN" altLang="en-US" sz="2800">
                <a:latin typeface="思源黑体 CN Light" panose="020b0300000000000000" pitchFamily="34" charset="-122"/>
                <a:ea typeface="思源黑体 CN Light" panose="020b0300000000000000" pitchFamily="34" charset="-122"/>
              </a:rPr>
              <a:t>日在北京逝世。享年</a:t>
            </a:r>
            <a:r>
              <a:rPr lang="en-US" altLang="zh-CN" sz="2800">
                <a:latin typeface="思源黑体 CN Light" panose="020b0300000000000000" pitchFamily="34" charset="-122"/>
                <a:ea typeface="思源黑体 CN Light" panose="020b0300000000000000" pitchFamily="34" charset="-122"/>
              </a:rPr>
              <a:t>83</a:t>
            </a:r>
            <a:r>
              <a:rPr lang="zh-CN" altLang="en-US" sz="2800">
                <a:latin typeface="思源黑体 CN Light" panose="020b0300000000000000" pitchFamily="34" charset="-122"/>
                <a:ea typeface="思源黑体 CN Light" panose="020b0300000000000000" pitchFamily="34" charset="-122"/>
              </a:rPr>
              <a:t>岁</a:t>
            </a:r>
            <a:r>
              <a:rPr lang="zh-CN" altLang="en-US" sz="2800" smtClean="0">
                <a:latin typeface="思源黑体 CN Light" panose="020b0300000000000000" pitchFamily="34" charset="-122"/>
                <a:ea typeface="思源黑体 CN Light" panose="020b0300000000000000" pitchFamily="34" charset="-122"/>
              </a:rPr>
              <a:t>。中国人民</a:t>
            </a:r>
            <a:r>
              <a:rPr lang="zh-CN" altLang="en-US" sz="2800">
                <a:latin typeface="思源黑体 CN Light" panose="020b0300000000000000" pitchFamily="34" charset="-122"/>
                <a:ea typeface="思源黑体 CN Light" panose="020b0300000000000000" pitchFamily="34" charset="-122"/>
              </a:rPr>
              <a:t>的领袖，马克思主义者，伟大的无产阶级革命家、战略家和理论家，思想家、军事家，中国共产党、中国人民解放军和中华人民共和国的主要缔造者和领导人，诗人，书法家。</a:t>
            </a:r>
            <a:endParaRPr lang="zh-CN" altLang="en-US" sz="2800">
              <a:latin typeface="思源黑体 CN Light" panose="020b0300000000000000" pitchFamily="34" charset="-122"/>
              <a:ea typeface="思源黑体 CN Light" panose="020b0300000000000000" pitchFamily="3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内容占位符 2"/>
          <p:cNvSpPr txBox="1"/>
          <p:nvPr>
            <p:custDataLst>
              <p:tags r:id="rId3"/>
            </p:custDataLst>
          </p:nvPr>
        </p:nvSpPr>
        <p:spPr bwMode="auto">
          <a:xfrm>
            <a:off x="696357" y="621334"/>
            <a:ext cx="1768693" cy="5031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227330" indent="-22733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4530" indent="-22733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1730" indent="-22733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598930" indent="-22733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6130" indent="-22733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eaLnBrk="1" hangingPunct="1">
              <a:buFont typeface="Arial" pitchFamily="34" charset="0"/>
              <a:buNone/>
            </a:pPr>
            <a:r>
              <a:rPr lang="zh-CN" altLang="en-US" b="1" smtClean="0">
                <a:solidFill>
                  <a:srgbClr val="0000FF"/>
                </a:solidFill>
                <a:latin typeface="微软雅黑" panose="020b0503020204020204" charset="-122"/>
                <a:ea typeface="微软雅黑"/>
              </a:rPr>
              <a:t>写作背景</a:t>
            </a:r>
            <a:endParaRPr lang="zh-CN" altLang="en-US">
              <a:solidFill>
                <a:srgbClr val="0000FF"/>
              </a:solidFill>
              <a:latin typeface="微软雅黑" panose="020b0503020204020204" charset="-122"/>
              <a:ea typeface="微软雅黑"/>
            </a:endParaRPr>
          </a:p>
        </p:txBody>
      </p:sp>
      <p:sp>
        <p:nvSpPr>
          <p:cNvPr id="4" name="矩形 3"/>
          <p:cNvSpPr/>
          <p:nvPr>
            <p:custDataLst>
              <p:tags r:id="rId4"/>
            </p:custDataLst>
          </p:nvPr>
        </p:nvSpPr>
        <p:spPr>
          <a:xfrm>
            <a:off x="624266" y="1701485"/>
            <a:ext cx="10703483" cy="45231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75945" algn="just">
              <a:lnSpc>
                <a:spcPct val="150000"/>
              </a:lnSpc>
            </a:pPr>
            <a:r>
              <a:rPr lang="zh-CN" altLang="en-US" sz="2400" b="1">
                <a:effectLst>
                  <a:outerShdw blurRad="38100" dist="38100" dir="2700000" algn="tl">
                    <a:srgbClr val="000000">
                      <a:alpha val="43137"/>
                    </a:srgbClr>
                  </a:outerShdw>
                </a:effectLst>
                <a:latin typeface="微软雅黑" panose="020b0503020204020204" charset="-122"/>
                <a:ea typeface="微软雅黑"/>
              </a:rPr>
              <a:t>中国共产党在历史上曾发生过几次“左”倾和右倾的</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错误</a:t>
            </a:r>
            <a:r>
              <a:rPr lang="zh-CN" altLang="en-US" sz="2400" b="1">
                <a:effectLst>
                  <a:outerShdw blurRad="38100" dist="38100" dir="2700000" algn="tl">
                    <a:srgbClr val="000000">
                      <a:alpha val="43137"/>
                    </a:srgbClr>
                  </a:outerShdw>
                </a:effectLst>
                <a:latin typeface="微软雅黑" panose="020b0503020204020204" charset="-122"/>
                <a:ea typeface="微软雅黑"/>
              </a:rPr>
              <a:t>，给革命事业造成了损失。其根本原因就在于当时的</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某些领导者</a:t>
            </a:r>
            <a:r>
              <a:rPr lang="zh-CN" altLang="en-US" sz="2400" b="1">
                <a:effectLst>
                  <a:outerShdw blurRad="38100" dist="38100" dir="2700000" algn="tl">
                    <a:srgbClr val="000000">
                      <a:alpha val="43137"/>
                    </a:srgbClr>
                  </a:outerShdw>
                </a:effectLst>
                <a:latin typeface="微软雅黑" panose="020b0503020204020204" charset="-122"/>
                <a:ea typeface="微软雅黑"/>
              </a:rPr>
              <a:t>不从中国革命的具体情况出发，不能把</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马克思列宁主义</a:t>
            </a:r>
            <a:r>
              <a:rPr lang="zh-CN" altLang="en-US" sz="2400" b="1">
                <a:effectLst>
                  <a:outerShdw blurRad="38100" dist="38100" dir="2700000" algn="tl">
                    <a:srgbClr val="000000">
                      <a:alpha val="43137"/>
                    </a:srgbClr>
                  </a:outerShdw>
                </a:effectLst>
                <a:latin typeface="微软雅黑" panose="020b0503020204020204" charset="-122"/>
                <a:ea typeface="微软雅黑"/>
              </a:rPr>
              <a:t>同中国革命的具体实际相结合，而是从主观臆断出发，</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教条主义</a:t>
            </a:r>
            <a:r>
              <a:rPr lang="zh-CN" altLang="en-US" sz="2400" b="1">
                <a:effectLst>
                  <a:outerShdw blurRad="38100" dist="38100" dir="2700000" algn="tl">
                    <a:srgbClr val="000000">
                      <a:alpha val="43137"/>
                    </a:srgbClr>
                  </a:outerShdw>
                </a:effectLst>
                <a:latin typeface="微软雅黑" panose="020b0503020204020204" charset="-122"/>
                <a:ea typeface="微软雅黑"/>
              </a:rPr>
              <a:t>地对待马克思列宁主义理论。遵义会议结束了</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“左”倾</a:t>
            </a:r>
            <a:r>
              <a:rPr lang="zh-CN" altLang="en-US" sz="2400" b="1">
                <a:effectLst>
                  <a:outerShdw blurRad="38100" dist="38100" dir="2700000" algn="tl">
                    <a:srgbClr val="000000">
                      <a:alpha val="43137"/>
                    </a:srgbClr>
                  </a:outerShdw>
                </a:effectLst>
                <a:latin typeface="微软雅黑" panose="020b0503020204020204" charset="-122"/>
                <a:ea typeface="微软雅黑"/>
              </a:rPr>
              <a:t>错误在中央的统治，但由于当时处于战争条件下，形势</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变化</a:t>
            </a:r>
            <a:r>
              <a:rPr lang="zh-CN" altLang="en-US" sz="2400" b="1">
                <a:effectLst>
                  <a:outerShdw blurRad="38100" dist="38100" dir="2700000" algn="tl">
                    <a:srgbClr val="000000">
                      <a:alpha val="43137"/>
                    </a:srgbClr>
                  </a:outerShdw>
                </a:effectLst>
                <a:latin typeface="微软雅黑" panose="020b0503020204020204" charset="-122"/>
                <a:ea typeface="微软雅黑"/>
              </a:rPr>
              <a:t>快，对这些错误思想的根源一直没来得及进行清算，</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机会主义</a:t>
            </a:r>
            <a:r>
              <a:rPr lang="zh-CN" altLang="en-US" sz="2400" b="1">
                <a:effectLst>
                  <a:outerShdw blurRad="38100" dist="38100" dir="2700000" algn="tl">
                    <a:srgbClr val="000000">
                      <a:alpha val="43137"/>
                    </a:srgbClr>
                  </a:outerShdw>
                </a:effectLst>
                <a:latin typeface="微软雅黑" panose="020b0503020204020204" charset="-122"/>
                <a:ea typeface="微软雅黑"/>
              </a:rPr>
              <a:t>和教条主义思想的影响在党内还存在着。抗日战争</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全面爆发</a:t>
            </a:r>
            <a:r>
              <a:rPr lang="zh-CN" altLang="en-US" sz="2400" b="1">
                <a:effectLst>
                  <a:outerShdw blurRad="38100" dist="38100" dir="2700000" algn="tl">
                    <a:srgbClr val="000000">
                      <a:alpha val="43137"/>
                    </a:srgbClr>
                  </a:outerShdw>
                </a:effectLst>
                <a:latin typeface="微软雅黑" panose="020b0503020204020204" charset="-122"/>
                <a:ea typeface="微软雅黑"/>
              </a:rPr>
              <a:t>后，新党员大量增加，许多人出身于小资产阶级，思想</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还没有</a:t>
            </a:r>
            <a:r>
              <a:rPr lang="zh-CN" altLang="en-US" sz="2400" b="1">
                <a:effectLst>
                  <a:outerShdw blurRad="38100" dist="38100" dir="2700000" algn="tl">
                    <a:srgbClr val="000000">
                      <a:alpha val="43137"/>
                    </a:srgbClr>
                  </a:outerShdw>
                </a:effectLst>
                <a:latin typeface="微软雅黑" panose="020b0503020204020204" charset="-122"/>
                <a:ea typeface="微软雅黑"/>
              </a:rPr>
              <a:t>彻底转变，这也对党的思想作风产生了一定的不良作用</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a:t>
            </a:r>
            <a:endParaRPr lang="zh-CN" altLang="en-US" sz="2400" b="1" smtClean="0">
              <a:effectLst>
                <a:outerShdw blurRad="38100" dist="38100" dir="2700000" algn="tl">
                  <a:srgbClr val="000000">
                    <a:alpha val="43137"/>
                  </a:srgbClr>
                </a:outerShdw>
              </a:effectLst>
              <a:latin typeface="微软雅黑" panose="020b0503020204020204" charset="-122"/>
              <a:ea typeface="微软雅黑"/>
            </a:endParaRPr>
          </a:p>
        </p:txBody>
      </p:sp>
      <p:pic>
        <p:nvPicPr>
          <p:cNvPr id="2" name="Picture 2"/>
          <p:cNvPicPr>
            <a:picLocks noChangeAspect="1"/>
          </p:cNvPicPr>
          <p:nvPr>
            <p:custDataLst>
              <p:tags r:id="rId6"/>
            </p:custDataLst>
          </p:nvPr>
        </p:nvPicPr>
        <p:blipFill>
          <a:blip r:embed="rId5"/>
          <a:stretch>
            <a:fillRect/>
          </a:stretch>
        </p:blipFill>
        <p:spPr>
          <a:xfrm flipH="1">
            <a:off x="12255500" y="11074400"/>
            <a:ext cx="0" cy="0"/>
          </a:xfrm>
          <a:prstGeom prst="rect">
            <a:avLst/>
          </a:prstGeom>
          <a:ln>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408406" y="549173"/>
            <a:ext cx="6185660" cy="61855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charset="-122"/>
                <a:ea typeface="微软雅黑"/>
              </a:rPr>
              <a:t>         </a:t>
            </a:r>
            <a:r>
              <a:rPr lang="zh-CN" altLang="en-US" sz="2400" b="1" smtClean="0">
                <a:latin typeface="微软雅黑" panose="020b0503020204020204" charset="-122"/>
                <a:ea typeface="微软雅黑"/>
              </a:rPr>
              <a:t>在</a:t>
            </a:r>
            <a:r>
              <a:rPr lang="zh-CN" altLang="en-US" sz="2400" b="1">
                <a:latin typeface="微软雅黑" panose="020b0503020204020204" charset="-122"/>
                <a:ea typeface="微软雅黑"/>
              </a:rPr>
              <a:t>这种情况下，为了保持党的作风纯洁，清算“左”、右倾机会主义的思想影响，提高党的战斗力，党发动了著名的延安整风运动，对全党和全体干部进行了一次深刻的马克思列宁主义教育。在整风</a:t>
            </a:r>
            <a:r>
              <a:rPr lang="zh-CN" altLang="en-US" sz="2400" b="1" smtClean="0">
                <a:latin typeface="微软雅黑" panose="020b0503020204020204" charset="-122"/>
                <a:ea typeface="微软雅黑"/>
              </a:rPr>
              <a:t>运动中，毛泽东同志作了</a:t>
            </a:r>
            <a:r>
              <a:rPr lang="en-US" altLang="zh-CN" sz="2400" b="1" smtClean="0">
                <a:latin typeface="微软雅黑" panose="020b0503020204020204" charset="-122"/>
                <a:ea typeface="微软雅黑"/>
              </a:rPr>
              <a:t>《</a:t>
            </a:r>
            <a:r>
              <a:rPr lang="zh-CN" altLang="en-US" sz="2400" b="1" smtClean="0">
                <a:latin typeface="微软雅黑" panose="020b0503020204020204" charset="-122"/>
                <a:ea typeface="微软雅黑"/>
              </a:rPr>
              <a:t>改造我们的学习</a:t>
            </a:r>
            <a:r>
              <a:rPr lang="en-US" altLang="zh-CN" sz="2400" b="1" smtClean="0">
                <a:latin typeface="微软雅黑" panose="020b0503020204020204" charset="-122"/>
                <a:ea typeface="微软雅黑"/>
              </a:rPr>
              <a:t>》《</a:t>
            </a:r>
            <a:r>
              <a:rPr lang="zh-CN" altLang="en-US" sz="2400" b="1" smtClean="0">
                <a:latin typeface="微软雅黑" panose="020b0503020204020204" charset="-122"/>
                <a:ea typeface="微软雅黑"/>
              </a:rPr>
              <a:t>整顿党的作风</a:t>
            </a:r>
            <a:r>
              <a:rPr lang="en-US" altLang="zh-CN" sz="2400" b="1" smtClean="0">
                <a:latin typeface="微软雅黑" panose="020b0503020204020204" charset="-122"/>
                <a:ea typeface="微软雅黑"/>
              </a:rPr>
              <a:t>》</a:t>
            </a:r>
            <a:r>
              <a:rPr lang="zh-CN" altLang="en-US" sz="2400" b="1" smtClean="0">
                <a:latin typeface="微软雅黑" panose="020b0503020204020204" charset="-122"/>
                <a:ea typeface="微软雅黑"/>
              </a:rPr>
              <a:t>和</a:t>
            </a:r>
            <a:r>
              <a:rPr lang="en-US" altLang="zh-CN" sz="2400" b="1" smtClean="0">
                <a:latin typeface="微软雅黑" panose="020b0503020204020204" charset="-122"/>
                <a:ea typeface="微软雅黑"/>
              </a:rPr>
              <a:t>《</a:t>
            </a:r>
            <a:r>
              <a:rPr lang="zh-CN" altLang="en-US" sz="2400" b="1" smtClean="0">
                <a:latin typeface="微软雅黑" panose="020b0503020204020204" charset="-122"/>
                <a:ea typeface="微软雅黑"/>
              </a:rPr>
              <a:t>反对党八股</a:t>
            </a:r>
            <a:r>
              <a:rPr lang="en-US" altLang="zh-CN" sz="2400" b="1" smtClean="0">
                <a:latin typeface="微软雅黑" panose="020b0503020204020204" charset="-122"/>
                <a:ea typeface="微软雅黑"/>
              </a:rPr>
              <a:t>》</a:t>
            </a:r>
            <a:r>
              <a:rPr lang="zh-CN" altLang="en-US" sz="2400" b="1" smtClean="0">
                <a:latin typeface="微软雅黑" panose="020b0503020204020204" charset="-122"/>
                <a:ea typeface="微软雅黑"/>
              </a:rPr>
              <a:t>的报告，作为整风的指导文献。</a:t>
            </a:r>
            <a:r>
              <a:rPr lang="en-US" altLang="zh-CN" sz="2400" b="1" smtClean="0">
                <a:latin typeface="微软雅黑" panose="020b0503020204020204" charset="-122"/>
                <a:ea typeface="微软雅黑"/>
              </a:rPr>
              <a:t>《</a:t>
            </a:r>
            <a:r>
              <a:rPr lang="zh-CN" altLang="en-US" sz="2400" b="1" smtClean="0">
                <a:latin typeface="微软雅黑" panose="020b0503020204020204" charset="-122"/>
                <a:ea typeface="微软雅黑"/>
              </a:rPr>
              <a:t>改造我们的学习</a:t>
            </a:r>
            <a:r>
              <a:rPr lang="en-US" altLang="zh-CN" sz="2400" b="1" smtClean="0">
                <a:latin typeface="微软雅黑" panose="020b0503020204020204" charset="-122"/>
                <a:ea typeface="微软雅黑"/>
              </a:rPr>
              <a:t>》</a:t>
            </a:r>
            <a:r>
              <a:rPr lang="zh-CN" altLang="en-US" sz="2400" b="1">
                <a:latin typeface="微软雅黑" panose="020b0503020204020204" charset="-122"/>
                <a:ea typeface="微软雅黑"/>
              </a:rPr>
              <a:t>主要是针对党内在学风中存在的问题，在文中毛泽东同志号召全党坚持理论联系实际，</a:t>
            </a:r>
            <a:r>
              <a:rPr lang="zh-CN" altLang="en-US" sz="2400" b="1" smtClean="0">
                <a:latin typeface="微软雅黑" panose="020b0503020204020204" charset="-122"/>
                <a:ea typeface="微软雅黑"/>
              </a:rPr>
              <a:t>反对主观主义</a:t>
            </a:r>
            <a:r>
              <a:rPr lang="zh-CN" altLang="en-US" sz="2400" b="1">
                <a:latin typeface="微软雅黑" panose="020b0503020204020204" charset="-122"/>
                <a:ea typeface="微软雅黑"/>
              </a:rPr>
              <a:t>。</a:t>
            </a:r>
            <a:endParaRPr lang="zh-CN" altLang="en-US" sz="2400" b="1">
              <a:latin typeface="微软雅黑" panose="020b0503020204020204" charset="-122"/>
              <a:ea typeface="微软雅黑"/>
            </a:endParaRPr>
          </a:p>
        </p:txBody>
      </p:sp>
      <p:pic>
        <p:nvPicPr>
          <p:cNvPr id="3" name="Picture 2"/>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6743898" y="1413248"/>
            <a:ext cx="5159055" cy="4437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矩形 3"/>
          <p:cNvSpPr/>
          <p:nvPr>
            <p:custDataLst>
              <p:tags r:id="rId3"/>
            </p:custDataLst>
          </p:nvPr>
        </p:nvSpPr>
        <p:spPr>
          <a:xfrm>
            <a:off x="615315" y="405765"/>
            <a:ext cx="10792460"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400" b="1" smtClean="0">
                <a:solidFill>
                  <a:srgbClr val="FF0000"/>
                </a:solidFill>
                <a:effectLst>
                  <a:outerShdw blurRad="38100" dist="38100" dir="2700000" algn="tl">
                    <a:srgbClr val="000000">
                      <a:alpha val="43137"/>
                    </a:srgbClr>
                  </a:outerShdw>
                </a:effectLst>
                <a:latin typeface="微软雅黑" panose="020b0503020204020204" charset="-122"/>
                <a:ea typeface="微软雅黑"/>
              </a:rPr>
              <a:t>马克思列宁主义</a:t>
            </a:r>
            <a:endParaRPr lang="en-US" altLang="zh-CN" sz="2400" b="1" smtClean="0">
              <a:solidFill>
                <a:srgbClr val="FF0000"/>
              </a:solidFill>
              <a:effectLst>
                <a:outerShdw blurRad="38100" dist="38100" dir="2700000" algn="tl">
                  <a:srgbClr val="000000">
                    <a:alpha val="43137"/>
                  </a:srgbClr>
                </a:outerShdw>
              </a:effectLst>
              <a:latin typeface="微软雅黑" panose="020b0503020204020204" charset="-122"/>
              <a:ea typeface="微软雅黑"/>
            </a:endParaRPr>
          </a:p>
          <a:p>
            <a:pPr indent="565150">
              <a:lnSpc>
                <a:spcPct val="150000"/>
              </a:lnSpc>
            </a:pPr>
            <a:r>
              <a:rPr lang="zh-CN" altLang="en-US" sz="2400" b="1">
                <a:effectLst>
                  <a:outerShdw blurRad="38100" dist="38100" dir="2700000" algn="tl">
                    <a:srgbClr val="000000">
                      <a:alpha val="43137"/>
                    </a:srgbClr>
                  </a:outerShdw>
                </a:effectLst>
                <a:latin typeface="微软雅黑" panose="020b0503020204020204" charset="-122"/>
                <a:ea typeface="微软雅黑"/>
              </a:rPr>
              <a:t>马克思主义是由马克思和恩格斯创立的学说，包括</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科学世界观</a:t>
            </a:r>
            <a:r>
              <a:rPr lang="zh-CN" altLang="en-US" sz="2400" b="1">
                <a:effectLst>
                  <a:outerShdw blurRad="38100" dist="38100" dir="2700000" algn="tl">
                    <a:srgbClr val="000000">
                      <a:alpha val="43137"/>
                    </a:srgbClr>
                  </a:outerShdw>
                </a:effectLst>
                <a:latin typeface="微软雅黑" panose="020b0503020204020204" charset="-122"/>
                <a:ea typeface="微软雅黑"/>
              </a:rPr>
              <a:t>、社会历史发展学说、无产阶级革命理论以及</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社会主义和</a:t>
            </a:r>
            <a:r>
              <a:rPr lang="zh-CN" altLang="en-US" sz="2400" b="1">
                <a:effectLst>
                  <a:outerShdw blurRad="38100" dist="38100" dir="2700000" algn="tl">
                    <a:srgbClr val="000000">
                      <a:alpha val="43137"/>
                    </a:srgbClr>
                  </a:outerShdw>
                </a:effectLst>
                <a:latin typeface="微软雅黑" panose="020b0503020204020204" charset="-122"/>
                <a:ea typeface="微软雅黑"/>
              </a:rPr>
              <a:t>共产主义建设理论在内的科学理论体系，工人阶级政党的</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理论</a:t>
            </a:r>
            <a:r>
              <a:rPr lang="zh-CN" altLang="en-US" sz="2400" b="1">
                <a:effectLst>
                  <a:outerShdw blurRad="38100" dist="38100" dir="2700000" algn="tl">
                    <a:srgbClr val="000000">
                      <a:alpha val="43137"/>
                    </a:srgbClr>
                  </a:outerShdw>
                </a:effectLst>
                <a:latin typeface="微软雅黑" panose="020b0503020204020204" charset="-122"/>
                <a:ea typeface="微软雅黑"/>
              </a:rPr>
              <a:t>基础和指导思想</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a:t>
            </a:r>
            <a:endParaRPr lang="en-US" altLang="zh-CN" sz="2400" b="1" smtClean="0">
              <a:effectLst>
                <a:outerShdw blurRad="38100" dist="38100" dir="2700000" algn="tl">
                  <a:srgbClr val="000000">
                    <a:alpha val="43137"/>
                  </a:srgbClr>
                </a:outerShdw>
              </a:effectLst>
              <a:latin typeface="微软雅黑" panose="020b0503020204020204" charset="-122"/>
              <a:ea typeface="微软雅黑"/>
            </a:endParaRPr>
          </a:p>
          <a:p>
            <a:pPr indent="565150">
              <a:lnSpc>
                <a:spcPct val="150000"/>
              </a:lnSpc>
            </a:pPr>
            <a:r>
              <a:rPr lang="zh-CN" altLang="en-US" sz="2400" b="1" smtClean="0">
                <a:effectLst>
                  <a:outerShdw blurRad="38100" dist="38100" dir="2700000" algn="tl">
                    <a:srgbClr val="000000">
                      <a:alpha val="43137"/>
                    </a:srgbClr>
                  </a:outerShdw>
                </a:effectLst>
                <a:latin typeface="微软雅黑" panose="020b0503020204020204" charset="-122"/>
                <a:ea typeface="微软雅黑"/>
              </a:rPr>
              <a:t>马克思</a:t>
            </a:r>
            <a:r>
              <a:rPr lang="zh-CN" altLang="en-US" sz="2400" b="1">
                <a:effectLst>
                  <a:outerShdw blurRad="38100" dist="38100" dir="2700000" algn="tl">
                    <a:srgbClr val="000000">
                      <a:alpha val="43137"/>
                    </a:srgbClr>
                  </a:outerShdw>
                </a:effectLst>
                <a:latin typeface="微软雅黑" panose="020b0503020204020204" charset="-122"/>
                <a:ea typeface="微软雅黑"/>
              </a:rPr>
              <a:t>和恩格斯逝世后，他们的继承者继续把</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马克思主义</a:t>
            </a:r>
            <a:r>
              <a:rPr lang="zh-CN" altLang="en-US" sz="2400" b="1">
                <a:effectLst>
                  <a:outerShdw blurRad="38100" dist="38100" dir="2700000" algn="tl">
                    <a:srgbClr val="000000">
                      <a:alpha val="43137"/>
                    </a:srgbClr>
                  </a:outerShdw>
                </a:effectLst>
                <a:latin typeface="微软雅黑" panose="020b0503020204020204" charset="-122"/>
                <a:ea typeface="微软雅黑"/>
              </a:rPr>
              <a:t>推向前进。列宁把马克思主义同俄国革命的具体实践</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结合起来</a:t>
            </a:r>
            <a:r>
              <a:rPr lang="zh-CN" altLang="en-US" sz="2400" b="1">
                <a:effectLst>
                  <a:outerShdw blurRad="38100" dist="38100" dir="2700000" algn="tl">
                    <a:srgbClr val="000000">
                      <a:alpha val="43137"/>
                    </a:srgbClr>
                  </a:outerShdw>
                </a:effectLst>
                <a:latin typeface="微软雅黑" panose="020b0503020204020204" charset="-122"/>
                <a:ea typeface="微软雅黑"/>
              </a:rPr>
              <a:t>，创造性地发展了马克思主义，创立了马克思主义的</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帝国主义</a:t>
            </a:r>
            <a:r>
              <a:rPr lang="zh-CN" altLang="en-US" sz="2400" b="1">
                <a:effectLst>
                  <a:outerShdw blurRad="38100" dist="38100" dir="2700000" algn="tl">
                    <a:srgbClr val="000000">
                      <a:alpha val="43137"/>
                    </a:srgbClr>
                  </a:outerShdw>
                </a:effectLst>
                <a:latin typeface="微软雅黑" panose="020b0503020204020204" charset="-122"/>
                <a:ea typeface="微软雅黑"/>
              </a:rPr>
              <a:t>理论；发展了马克思、恩格斯关于无产阶级革命和</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无产阶级专政</a:t>
            </a:r>
            <a:r>
              <a:rPr lang="zh-CN" altLang="en-US" sz="2400" b="1">
                <a:effectLst>
                  <a:outerShdw blurRad="38100" dist="38100" dir="2700000" algn="tl">
                    <a:srgbClr val="000000">
                      <a:alpha val="43137"/>
                    </a:srgbClr>
                  </a:outerShdw>
                </a:effectLst>
                <a:latin typeface="微软雅黑" panose="020b0503020204020204" charset="-122"/>
                <a:ea typeface="微软雅黑"/>
              </a:rPr>
              <a:t>的理论，制定了关于建立新型无产阶级政党的学说。</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他总结</a:t>
            </a:r>
            <a:r>
              <a:rPr lang="zh-CN" altLang="en-US" sz="2400" b="1">
                <a:effectLst>
                  <a:outerShdw blurRad="38100" dist="38100" dir="2700000" algn="tl">
                    <a:srgbClr val="000000">
                      <a:alpha val="43137"/>
                    </a:srgbClr>
                  </a:outerShdw>
                </a:effectLst>
                <a:latin typeface="微软雅黑" panose="020b0503020204020204" charset="-122"/>
                <a:ea typeface="微软雅黑"/>
              </a:rPr>
              <a:t>了苏维埃俄国的实践经验，提出了社会主义建设的</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基本原则</a:t>
            </a:r>
            <a:r>
              <a:rPr lang="zh-CN" altLang="en-US" sz="2400" b="1">
                <a:effectLst>
                  <a:outerShdw blurRad="38100" dist="38100" dir="2700000" algn="tl">
                    <a:srgbClr val="000000">
                      <a:alpha val="43137"/>
                    </a:srgbClr>
                  </a:outerShdw>
                </a:effectLst>
                <a:latin typeface="微软雅黑" panose="020b0503020204020204" charset="-122"/>
                <a:ea typeface="微软雅黑"/>
              </a:rPr>
              <a:t>和指导思想。列宁对马克思主义的发展使马克思主义</a:t>
            </a:r>
            <a:r>
              <a:rPr lang="zh-CN" altLang="en-US" sz="2400" b="1" smtClean="0">
                <a:effectLst>
                  <a:outerShdw blurRad="38100" dist="38100" dir="2700000" algn="tl">
                    <a:srgbClr val="000000">
                      <a:alpha val="43137"/>
                    </a:srgbClr>
                  </a:outerShdw>
                </a:effectLst>
                <a:latin typeface="微软雅黑" panose="020b0503020204020204" charset="-122"/>
                <a:ea typeface="微软雅黑"/>
              </a:rPr>
              <a:t>进展到</a:t>
            </a:r>
            <a:r>
              <a:rPr lang="zh-CN" altLang="en-US" sz="2400" b="1">
                <a:effectLst>
                  <a:outerShdw blurRad="38100" dist="38100" dir="2700000" algn="tl">
                    <a:srgbClr val="000000">
                      <a:alpha val="43137"/>
                    </a:srgbClr>
                  </a:outerShdw>
                </a:effectLst>
                <a:latin typeface="微软雅黑" panose="020b0503020204020204" charset="-122"/>
                <a:ea typeface="微软雅黑"/>
              </a:rPr>
              <a:t>一个新阶段</a:t>
            </a:r>
            <a:r>
              <a:rPr lang="en-US" altLang="zh-CN" sz="2400" b="1">
                <a:effectLst>
                  <a:outerShdw blurRad="38100" dist="38100" dir="2700000" algn="tl">
                    <a:srgbClr val="000000">
                      <a:alpha val="43137"/>
                    </a:srgbClr>
                  </a:outerShdw>
                </a:effectLst>
                <a:latin typeface="微软雅黑" panose="020b0503020204020204" charset="-122"/>
                <a:ea typeface="微软雅黑"/>
              </a:rPr>
              <a:t>——</a:t>
            </a:r>
            <a:r>
              <a:rPr lang="zh-CN" altLang="en-US" sz="2400" b="1">
                <a:effectLst>
                  <a:outerShdw blurRad="38100" dist="38100" dir="2700000" algn="tl">
                    <a:srgbClr val="000000">
                      <a:alpha val="43137"/>
                    </a:srgbClr>
                  </a:outerShdw>
                </a:effectLst>
                <a:latin typeface="微软雅黑" panose="020b0503020204020204" charset="-122"/>
                <a:ea typeface="微软雅黑"/>
              </a:rPr>
              <a:t>列宁主义阶段。</a:t>
            </a:r>
            <a:endParaRPr lang="zh-CN" altLang="en-US" sz="2400" b="1">
              <a:effectLst>
                <a:outerShdw blurRad="38100" dist="38100" dir="2700000" algn="tl">
                  <a:srgbClr val="000000">
                    <a:alpha val="43137"/>
                  </a:srgbClr>
                </a:outerShdw>
              </a:effectLst>
              <a:latin typeface="微软雅黑" panose="020b0503020204020204" charset="-122"/>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130629" y="130629"/>
            <a:ext cx="11899075" cy="6590805"/>
          </a:xfrm>
          <a:prstGeom prst="rect">
            <a:avLst/>
          </a:prstGeom>
          <a:no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pic>
        <p:nvPicPr>
          <p:cNvPr id="2" name="图片 1"/>
          <p:cNvPicPr>
            <a:picLocks noChangeAspect="1"/>
          </p:cNvPicPr>
          <p:nvPr>
            <p:custDataLst>
              <p:tags r:id="rId5"/>
            </p:custDataLst>
          </p:nvPr>
        </p:nvPicPr>
        <p:blipFill>
          <a:blip r:embed="rId4"/>
          <a:stretch>
            <a:fillRect/>
          </a:stretch>
        </p:blipFill>
        <p:spPr>
          <a:xfrm>
            <a:off x="99060" y="71755"/>
            <a:ext cx="935355" cy="645795"/>
          </a:xfrm>
          <a:prstGeom prst="rect">
            <a:avLst/>
          </a:prstGeom>
        </p:spPr>
      </p:pic>
      <p:sp>
        <p:nvSpPr>
          <p:cNvPr id="4" name="文本框 3"/>
          <p:cNvSpPr txBox="1"/>
          <p:nvPr>
            <p:custDataLst>
              <p:tags r:id="rId6"/>
            </p:custDataLst>
          </p:nvPr>
        </p:nvSpPr>
        <p:spPr>
          <a:xfrm>
            <a:off x="1034415" y="71755"/>
            <a:ext cx="208089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600" b="1">
                <a:gradFill>
                  <a:gsLst>
                    <a:gs pos="0">
                      <a:srgbClr val="E30000"/>
                    </a:gs>
                    <a:gs pos="100000">
                      <a:srgbClr val="760303"/>
                    </a:gs>
                  </a:gsLst>
                  <a:lin scaled="0"/>
                </a:gradFill>
                <a:effectLst>
                  <a:reflection blurRad="6350" stA="53000" endA="300" endPos="35500" dir="5400000" sy="-90000" algn="bl" rotWithShape="0"/>
                </a:effectLst>
                <a:latin typeface="微软雅黑" panose="020b0503020204020204" charset="-122"/>
                <a:ea typeface="微软雅黑"/>
                <a:sym typeface="华文楷体" panose="02010600040101010101" charset="-122"/>
              </a:rPr>
              <a:t>文学常识</a:t>
            </a:r>
            <a:endParaRPr lang="zh-CN" sz="3600" b="1">
              <a:gradFill>
                <a:gsLst>
                  <a:gs pos="0">
                    <a:srgbClr val="E30000"/>
                  </a:gs>
                  <a:gs pos="100000">
                    <a:srgbClr val="760303"/>
                  </a:gs>
                </a:gsLst>
                <a:lin scaled="0"/>
              </a:gradFill>
              <a:effectLst>
                <a:reflection blurRad="6350" stA="53000" endA="300" endPos="35500" dir="5400000" sy="-90000" algn="bl" rotWithShape="0"/>
              </a:effectLst>
              <a:latin typeface="微软雅黑" panose="020b0503020204020204" charset="-122"/>
              <a:ea typeface="微软雅黑"/>
              <a:sym typeface="华文楷体" panose="02010600040101010101" charset="-122"/>
            </a:endParaRPr>
          </a:p>
        </p:txBody>
      </p:sp>
      <p:cxnSp>
        <p:nvCxnSpPr>
          <p:cNvPr id="8" name="直接连接符 7"/>
          <p:cNvCxnSpPr/>
          <p:nvPr>
            <p:custDataLst>
              <p:tags r:id="rId7"/>
            </p:custDataLst>
          </p:nvPr>
        </p:nvCxnSpPr>
        <p:spPr>
          <a:xfrm>
            <a:off x="8890" y="792480"/>
            <a:ext cx="12182475" cy="0"/>
          </a:xfrm>
          <a:prstGeom prst="line">
            <a:avLst/>
          </a:prstGeom>
          <a:ln w="28575" cmpd="sng">
            <a:solidFill>
              <a:srgbClr val="C00000"/>
            </a:solidFill>
            <a:prstDash val="solid"/>
          </a:ln>
        </p:spPr>
        <p:style>
          <a:lnRef idx="3">
            <a:schemeClr val="accent6"/>
          </a:lnRef>
          <a:fillRef idx="0">
            <a:schemeClr val="accent6"/>
          </a:fillRef>
          <a:effectRef idx="2">
            <a:schemeClr val="accent6"/>
          </a:effectRef>
          <a:fontRef idx="minor">
            <a:schemeClr val="tx1"/>
          </a:fontRef>
        </p:style>
      </p:cxnSp>
      <p:sp>
        <p:nvSpPr>
          <p:cNvPr id="3" name="文本框 2"/>
          <p:cNvSpPr txBox="1"/>
          <p:nvPr>
            <p:custDataLst>
              <p:tags r:id="rId8"/>
            </p:custDataLst>
          </p:nvPr>
        </p:nvSpPr>
        <p:spPr>
          <a:xfrm>
            <a:off x="9458960" y="410210"/>
            <a:ext cx="1476375"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50000"/>
                    <a:lumOff val="50000"/>
                  </a:schemeClr>
                </a:solidFill>
                <a:latin typeface="华文行楷" panose="02010800040101010101" charset="-122"/>
                <a:ea typeface="华文行楷" panose="02010800040101010101" charset="-122"/>
              </a:rPr>
              <a:t>学术改造的问题</a:t>
            </a:r>
            <a:endParaRPr lang="zh-CN" altLang="en-US" sz="1400">
              <a:solidFill>
                <a:schemeClr val="tx1">
                  <a:lumMod val="50000"/>
                  <a:lumOff val="50000"/>
                </a:schemeClr>
              </a:solidFill>
              <a:latin typeface="华文行楷" panose="02010800040101010101" charset="-122"/>
              <a:ea typeface="华文行楷" panose="02010800040101010101" charset="-122"/>
            </a:endParaRPr>
          </a:p>
        </p:txBody>
      </p:sp>
      <p:sp>
        <p:nvSpPr>
          <p:cNvPr id="6" name="文本框 5"/>
          <p:cNvSpPr txBox="1"/>
          <p:nvPr>
            <p:custDataLst>
              <p:tags r:id="rId9"/>
            </p:custDataLst>
          </p:nvPr>
        </p:nvSpPr>
        <p:spPr>
          <a:xfrm>
            <a:off x="522605" y="3967480"/>
            <a:ext cx="11193780" cy="1938020"/>
          </a:xfrm>
          <a:prstGeom prst="rect">
            <a:avLst/>
          </a:prstGeom>
          <a:solidFill>
            <a:schemeClr val="accent6">
              <a:lumMod val="20000"/>
              <a:lumOff val="80000"/>
              <a:alpha val="60000"/>
            </a:schemeClr>
          </a:solidFill>
          <a:ln w="28575" cmpd="sng">
            <a:solidFill>
              <a:srgbClr val="C00000"/>
            </a:solid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hangingPunct="1">
              <a:spcBef>
                <a:spcPct val="0"/>
              </a:spcBef>
              <a:defRPr/>
            </a:pPr>
            <a:r>
              <a:rPr sz="2400" b="1">
                <a:solidFill>
                  <a:srgbClr val="C00000"/>
                </a:solidFill>
                <a:latin typeface="华文楷体" panose="02010600040101010101" charset="-122"/>
                <a:ea typeface="华文楷体" panose="02010600040101010101" charset="-122"/>
                <a:cs typeface="华文楷体" panose="02010600040101010101" charset="-122"/>
                <a:sym typeface="+mn-ea"/>
              </a:rPr>
              <a:t>政论文</a:t>
            </a:r>
            <a:r>
              <a:rPr sz="2400" b="1">
                <a:latin typeface="华文楷体" panose="02010600040101010101" charset="-122"/>
                <a:ea typeface="华文楷体" panose="02010600040101010101" charset="-122"/>
                <a:cs typeface="华文楷体" panose="02010600040101010101" charset="-122"/>
                <a:sym typeface="+mn-ea"/>
              </a:rPr>
              <a:t>主要有如下三个方面的</a:t>
            </a:r>
            <a:r>
              <a:rPr sz="2400" b="1">
                <a:solidFill>
                  <a:srgbClr val="C00000"/>
                </a:solidFill>
                <a:latin typeface="华文楷体" panose="02010600040101010101" charset="-122"/>
                <a:ea typeface="华文楷体" panose="02010600040101010101" charset="-122"/>
                <a:cs typeface="华文楷体" panose="02010600040101010101" charset="-122"/>
                <a:sym typeface="+mn-ea"/>
              </a:rPr>
              <a:t>特点</a:t>
            </a:r>
            <a:r>
              <a:rPr sz="2400" b="1">
                <a:latin typeface="华文楷体" panose="02010600040101010101" charset="-122"/>
                <a:ea typeface="华文楷体" panose="02010600040101010101" charset="-122"/>
                <a:cs typeface="华文楷体" panose="02010600040101010101" charset="-122"/>
                <a:sym typeface="+mn-ea"/>
              </a:rPr>
              <a:t>：</a:t>
            </a:r>
            <a:endParaRPr sz="2400" b="1">
              <a:latin typeface="华文楷体" panose="02010600040101010101" charset="-122"/>
              <a:ea typeface="华文楷体" panose="02010600040101010101" charset="-122"/>
              <a:cs typeface="华文楷体" panose="02010600040101010101" charset="-122"/>
              <a:sym typeface="+mn-ea"/>
            </a:endParaRPr>
          </a:p>
          <a:p>
            <a:pPr algn="l" eaLnBrk="1" hangingPunct="1">
              <a:spcBef>
                <a:spcPct val="0"/>
              </a:spcBef>
              <a:defRPr/>
            </a:pPr>
            <a:r>
              <a:rPr sz="2400" b="1">
                <a:solidFill>
                  <a:srgbClr val="C00000"/>
                </a:solidFill>
                <a:latin typeface="华文楷体" panose="02010600040101010101" charset="-122"/>
                <a:ea typeface="华文楷体" panose="02010600040101010101" charset="-122"/>
                <a:cs typeface="华文楷体" panose="02010600040101010101" charset="-122"/>
                <a:sym typeface="+mn-ea"/>
              </a:rPr>
              <a:t>（1）政治性：</a:t>
            </a:r>
            <a:r>
              <a:rPr sz="2400" b="1">
                <a:latin typeface="华文楷体" panose="02010600040101010101" charset="-122"/>
                <a:ea typeface="华文楷体" panose="02010600040101010101" charset="-122"/>
                <a:cs typeface="华文楷体" panose="02010600040101010101" charset="-122"/>
                <a:sym typeface="+mn-ea"/>
              </a:rPr>
              <a:t>政论文常常研究重大政治问题，对于那些政治色彩浓厚的社会问</a:t>
            </a:r>
            <a:r>
              <a:rPr lang="en-US" sz="2400" b="1">
                <a:latin typeface="华文楷体" panose="02010600040101010101" charset="-122"/>
                <a:ea typeface="华文楷体" panose="02010600040101010101" charset="-122"/>
                <a:cs typeface="华文楷体" panose="02010600040101010101" charset="-122"/>
                <a:sym typeface="+mn-ea"/>
              </a:rPr>
              <a:t>    </a:t>
            </a:r>
            <a:r>
              <a:rPr sz="2400" b="1">
                <a:latin typeface="华文楷体" panose="02010600040101010101" charset="-122"/>
                <a:ea typeface="华文楷体" panose="02010600040101010101" charset="-122"/>
                <a:cs typeface="华文楷体" panose="02010600040101010101" charset="-122"/>
                <a:sym typeface="+mn-ea"/>
              </a:rPr>
              <a:t>题和思想问题，也会进行理论与实际的探讨体现政论文的政治敏锐性。</a:t>
            </a:r>
            <a:endParaRPr sz="2400" b="1">
              <a:latin typeface="华文楷体" panose="02010600040101010101" charset="-122"/>
              <a:ea typeface="华文楷体" panose="02010600040101010101" charset="-122"/>
              <a:cs typeface="华文楷体" panose="02010600040101010101" charset="-122"/>
              <a:sym typeface="+mn-ea"/>
            </a:endParaRPr>
          </a:p>
          <a:p>
            <a:pPr algn="l" eaLnBrk="1" hangingPunct="1">
              <a:spcBef>
                <a:spcPct val="0"/>
              </a:spcBef>
              <a:defRPr/>
            </a:pPr>
            <a:r>
              <a:rPr sz="2400" b="1">
                <a:solidFill>
                  <a:srgbClr val="C00000"/>
                </a:solidFill>
                <a:latin typeface="华文楷体" panose="02010600040101010101" charset="-122"/>
                <a:ea typeface="华文楷体" panose="02010600040101010101" charset="-122"/>
                <a:cs typeface="华文楷体" panose="02010600040101010101" charset="-122"/>
                <a:sym typeface="+mn-ea"/>
              </a:rPr>
              <a:t>（2）指导性：</a:t>
            </a:r>
            <a:r>
              <a:rPr sz="2400" b="1">
                <a:latin typeface="华文楷体" panose="02010600040101010101" charset="-122"/>
                <a:ea typeface="华文楷体" panose="02010600040101010101" charset="-122"/>
                <a:cs typeface="华文楷体" panose="02010600040101010101" charset="-122"/>
                <a:sym typeface="+mn-ea"/>
              </a:rPr>
              <a:t>政论文不仅要用道理说服人，而且常常会进而成为人们行动的指导。</a:t>
            </a:r>
            <a:endParaRPr sz="2400" b="1">
              <a:latin typeface="华文楷体" panose="02010600040101010101" charset="-122"/>
              <a:ea typeface="华文楷体" panose="02010600040101010101" charset="-122"/>
              <a:cs typeface="华文楷体" panose="02010600040101010101" charset="-122"/>
              <a:sym typeface="+mn-ea"/>
            </a:endParaRPr>
          </a:p>
          <a:p>
            <a:pPr algn="l" eaLnBrk="1" hangingPunct="1">
              <a:spcBef>
                <a:spcPct val="0"/>
              </a:spcBef>
              <a:defRPr/>
            </a:pPr>
            <a:r>
              <a:rPr sz="2400" b="1">
                <a:solidFill>
                  <a:srgbClr val="C00000"/>
                </a:solidFill>
                <a:latin typeface="华文楷体" panose="02010600040101010101" charset="-122"/>
                <a:ea typeface="华文楷体" panose="02010600040101010101" charset="-122"/>
                <a:cs typeface="华文楷体" panose="02010600040101010101" charset="-122"/>
                <a:sym typeface="+mn-ea"/>
              </a:rPr>
              <a:t>（3）严密性：</a:t>
            </a:r>
            <a:r>
              <a:rPr sz="2400" b="1">
                <a:latin typeface="华文楷体" panose="02010600040101010101" charset="-122"/>
                <a:ea typeface="华文楷体" panose="02010600040101010101" charset="-122"/>
                <a:cs typeface="华文楷体" panose="02010600040101010101" charset="-122"/>
                <a:sym typeface="+mn-ea"/>
              </a:rPr>
              <a:t>政论文特别强调评价的准确性、论证的逻辑性以及行文的周密性。</a:t>
            </a:r>
            <a:endParaRPr lang="zh-CN" altLang="en-US" sz="2400" b="1">
              <a:latin typeface="华文楷体" panose="02010600040101010101" charset="-122"/>
              <a:ea typeface="华文楷体" panose="02010600040101010101" charset="-122"/>
              <a:cs typeface="华文楷体" panose="02010600040101010101" charset="-122"/>
              <a:sym typeface="+mn-ea"/>
            </a:endParaRPr>
          </a:p>
        </p:txBody>
      </p:sp>
      <p:sp>
        <p:nvSpPr>
          <p:cNvPr id="7" name="文本框 6"/>
          <p:cNvSpPr txBox="1"/>
          <p:nvPr>
            <p:custDataLst>
              <p:tags r:id="rId10"/>
            </p:custDataLst>
          </p:nvPr>
        </p:nvSpPr>
        <p:spPr>
          <a:xfrm>
            <a:off x="4979035" y="156845"/>
            <a:ext cx="274193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tx1"/>
                </a:solidFill>
                <a:effectLst>
                  <a:outerShdw blurRad="38100" dist="25400" dir="5400000" algn="ctr" rotWithShape="0">
                    <a:srgbClr val="6E747A">
                      <a:alpha val="43000"/>
                    </a:srgbClr>
                  </a:outerShdw>
                </a:effectLst>
                <a:latin typeface="华文行楷" panose="02010800040101010101" charset="-122"/>
                <a:ea typeface="华文行楷" panose="02010800040101010101" charset="-122"/>
                <a:cs typeface="宋体" panose="02010600030101010101" pitchFamily="2" charset="-122"/>
                <a:sym typeface="+mn-ea"/>
              </a:rPr>
              <a:t>什么是</a:t>
            </a:r>
            <a:r>
              <a:rPr sz="2800" b="1">
                <a:solidFill>
                  <a:srgbClr val="C00000"/>
                </a:solidFill>
                <a:effectLst>
                  <a:outerShdw blurRad="38100" dist="25400" dir="5400000" algn="ctr" rotWithShape="0">
                    <a:srgbClr val="6E747A">
                      <a:alpha val="43000"/>
                    </a:srgbClr>
                  </a:outerShdw>
                </a:effectLst>
                <a:latin typeface="华文行楷" panose="02010800040101010101" charset="-122"/>
                <a:ea typeface="华文行楷" panose="02010800040101010101" charset="-122"/>
                <a:cs typeface="宋体" panose="02010600030101010101" pitchFamily="2" charset="-122"/>
                <a:sym typeface="+mn-ea"/>
              </a:rPr>
              <a:t>政论文</a:t>
            </a:r>
            <a:endParaRPr lang="zh-CN" altLang="en-US" sz="2800" b="1">
              <a:solidFill>
                <a:srgbClr val="C00000"/>
              </a:solidFill>
              <a:effectLst>
                <a:outerShdw blurRad="38100" dist="25400" dir="5400000" algn="ctr" rotWithShape="0">
                  <a:srgbClr val="6E747A">
                    <a:alpha val="43000"/>
                  </a:srgbClr>
                </a:outerShdw>
              </a:effectLst>
              <a:latin typeface="华文行楷" panose="02010800040101010101" charset="-122"/>
              <a:ea typeface="华文行楷" panose="02010800040101010101" charset="-122"/>
              <a:cs typeface="宋体" panose="02010600030101010101" pitchFamily="2" charset="-122"/>
              <a:sym typeface="+mn-ea"/>
            </a:endParaRPr>
          </a:p>
        </p:txBody>
      </p:sp>
      <p:sp>
        <p:nvSpPr>
          <p:cNvPr id="9" name="文本框 8"/>
          <p:cNvSpPr txBox="1"/>
          <p:nvPr>
            <p:custDataLst>
              <p:tags r:id="rId11"/>
            </p:custDataLst>
          </p:nvPr>
        </p:nvSpPr>
        <p:spPr>
          <a:xfrm>
            <a:off x="522605" y="1778635"/>
            <a:ext cx="11193780" cy="1814830"/>
          </a:xfrm>
          <a:prstGeom prst="rect">
            <a:avLst/>
          </a:prstGeom>
          <a:solidFill>
            <a:schemeClr val="accent6">
              <a:lumMod val="20000"/>
              <a:lumOff val="80000"/>
              <a:alpha val="60000"/>
            </a:schemeClr>
          </a:solidFill>
          <a:ln w="28575" cmpd="sng">
            <a:solidFill>
              <a:srgbClr val="C00000"/>
            </a:solid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a:solidFill>
                  <a:srgbClr val="C00000"/>
                </a:solidFill>
                <a:latin typeface="微软雅黑" panose="020b0503020204020204" charset="-122"/>
                <a:ea typeface="微软雅黑"/>
                <a:cs typeface="华文楷体" panose="02010600040101010101" charset="-122"/>
                <a:sym typeface="+mn-ea"/>
              </a:rPr>
              <a:t>政论文是以政治问题为主要内容的论述文。</a:t>
            </a:r>
            <a:r>
              <a:rPr sz="2800">
                <a:latin typeface="微软雅黑" panose="020b0503020204020204" charset="-122"/>
                <a:ea typeface="微软雅黑"/>
                <a:cs typeface="华文楷体" panose="02010600040101010101" charset="-122"/>
                <a:sym typeface="+mn-ea"/>
              </a:rPr>
              <a:t>它内容广泛，形式多样。论述政治问题的，自然是政论文；从政治角度论述社会问题和思想问题的社会论文、思想论文，也可以归入政论文；报纸杂志的社论、评论员文章、观察家评论等大多数也是政论文。</a:t>
            </a:r>
            <a:endParaRPr lang="zh-CN" altLang="en-US" sz="2800">
              <a:latin typeface="微软雅黑" panose="020b0503020204020204" charset="-122"/>
              <a:ea typeface="微软雅黑"/>
              <a:cs typeface="华文楷体" panose="0201060004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1199727" y="1220047"/>
            <a:ext cx="10767060" cy="1197187"/>
          </a:xfrm>
          <a:prstGeom prst="rect">
            <a:avLst/>
          </a:prstGeom>
        </p:spPr>
        <p:txBody>
          <a:bodyPr wrap="square" lIns="90647" tIns="45335" rIns="90647" bIns="45335">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700" b="1">
                <a:solidFill>
                  <a:srgbClr val="000000"/>
                </a:solidFill>
                <a:latin typeface="黑体" panose="02010609060101010101" charset="-122"/>
                <a:ea typeface="黑体" panose="02010609060101010101" charset="-122"/>
                <a:cs typeface="黑体" panose="02010609060101010101" charset="-122"/>
              </a:rPr>
              <a:t>   </a:t>
            </a:r>
            <a:r>
              <a:rPr lang="zh-CN" altLang="en-US" sz="3500" b="1">
                <a:solidFill>
                  <a:srgbClr val="7030A0"/>
                </a:solidFill>
                <a:latin typeface="幼圆" panose="02010509060101010101" charset="-122"/>
                <a:ea typeface="幼圆" panose="02010509060101010101" charset="-122"/>
                <a:cs typeface="幼圆" panose="02010509060101010101" charset="-122"/>
              </a:rPr>
              <a:t>标题中为什么选用“改造”这个动词？能不能换用“改变”或者“改进”？</a:t>
            </a:r>
            <a:endParaRPr lang="zh-CN" altLang="en-US" sz="3500" b="1">
              <a:solidFill>
                <a:srgbClr val="7030A0"/>
              </a:solidFill>
              <a:latin typeface="幼圆" panose="02010509060101010101" charset="-122"/>
              <a:ea typeface="幼圆" panose="02010509060101010101" charset="-122"/>
              <a:cs typeface="幼圆" panose="02010509060101010101" charset="-122"/>
            </a:endParaRPr>
          </a:p>
        </p:txBody>
      </p:sp>
      <p:sp>
        <p:nvSpPr>
          <p:cNvPr id="4" name="矩形 3"/>
          <p:cNvSpPr/>
          <p:nvPr>
            <p:custDataLst>
              <p:tags r:id="rId4"/>
            </p:custDataLst>
          </p:nvPr>
        </p:nvSpPr>
        <p:spPr>
          <a:xfrm>
            <a:off x="1295401" y="5252720"/>
            <a:ext cx="10623127" cy="1327573"/>
          </a:xfrm>
          <a:prstGeom prst="rect">
            <a:avLst/>
          </a:prstGeom>
        </p:spPr>
        <p:txBody>
          <a:bodyPr wrap="square" lIns="90647" tIns="45335" rIns="90647" bIns="45335">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825"/>
              </a:lnSpc>
            </a:pPr>
            <a:r>
              <a:rPr lang="en-US" altLang="zh-CN" sz="3500" b="1">
                <a:gradFill>
                  <a:gsLst>
                    <a:gs pos="0">
                      <a:srgbClr val="E30000"/>
                    </a:gs>
                    <a:gs pos="100000">
                      <a:srgbClr val="760303"/>
                    </a:gs>
                  </a:gsLst>
                  <a:lin scaled="0"/>
                </a:gradFill>
              </a:rPr>
              <a:t>      </a:t>
            </a:r>
            <a:r>
              <a:rPr lang="zh-CN" altLang="en-US" sz="3500" b="1">
                <a:gradFill>
                  <a:gsLst>
                    <a:gs pos="0">
                      <a:srgbClr val="E30000"/>
                    </a:gs>
                    <a:gs pos="100000">
                      <a:srgbClr val="760303"/>
                    </a:gs>
                  </a:gsLst>
                  <a:lin scaled="0"/>
                </a:gradFill>
                <a:latin typeface="华文新魏" panose="02010800040101010101" charset="-122"/>
                <a:ea typeface="华文新魏" panose="02010800040101010101" charset="-122"/>
                <a:cs typeface="华文新魏" panose="02010800040101010101" charset="-122"/>
              </a:rPr>
              <a:t>既是全文的中心观点，也标明了文章的论述范围</a:t>
            </a:r>
            <a:r>
              <a:rPr lang="en-US" altLang="zh-CN" sz="3500" b="1">
                <a:gradFill>
                  <a:gsLst>
                    <a:gs pos="0">
                      <a:srgbClr val="E30000"/>
                    </a:gs>
                    <a:gs pos="100000">
                      <a:srgbClr val="760303"/>
                    </a:gs>
                  </a:gsLst>
                  <a:lin scaled="0"/>
                </a:gradFill>
                <a:latin typeface="华文新魏" panose="02010800040101010101" charset="-122"/>
                <a:ea typeface="华文新魏" panose="02010800040101010101" charset="-122"/>
                <a:cs typeface="华文新魏" panose="02010800040101010101" charset="-122"/>
              </a:rPr>
              <a:t>——</a:t>
            </a:r>
            <a:r>
              <a:rPr lang="zh-CN" altLang="en-US" sz="3500" b="1">
                <a:gradFill>
                  <a:gsLst>
                    <a:gs pos="0">
                      <a:srgbClr val="E30000"/>
                    </a:gs>
                    <a:gs pos="100000">
                      <a:srgbClr val="760303"/>
                    </a:gs>
                  </a:gsLst>
                  <a:lin scaled="0"/>
                </a:gradFill>
                <a:latin typeface="华文新魏" panose="02010800040101010101" charset="-122"/>
                <a:ea typeface="华文新魏" panose="02010800040101010101" charset="-122"/>
                <a:cs typeface="华文新魏" panose="02010800040101010101" charset="-122"/>
              </a:rPr>
              <a:t>如何彻底改变学风方面的问题。</a:t>
            </a:r>
            <a:endParaRPr lang="zh-CN" altLang="en-US" sz="3500" b="1">
              <a:gradFill>
                <a:gsLst>
                  <a:gs pos="0">
                    <a:srgbClr val="E30000"/>
                  </a:gs>
                  <a:gs pos="100000">
                    <a:srgbClr val="760303"/>
                  </a:gs>
                </a:gsLst>
                <a:lin scaled="0"/>
              </a:gradFill>
              <a:latin typeface="华文新魏" panose="02010800040101010101" charset="-122"/>
              <a:ea typeface="华文新魏" panose="02010800040101010101" charset="-122"/>
              <a:cs typeface="华文新魏" panose="02010800040101010101" charset="-122"/>
            </a:endParaRPr>
          </a:p>
        </p:txBody>
      </p:sp>
      <p:sp>
        <p:nvSpPr>
          <p:cNvPr id="7" name="标题 36866"/>
          <p:cNvSpPr>
            <a:spLocks noGrp="1"/>
          </p:cNvSpPr>
          <p:nvPr>
            <p:custDataLst>
              <p:tags r:id="rId5"/>
            </p:custDataLst>
          </p:nvPr>
        </p:nvSpPr>
        <p:spPr>
          <a:xfrm>
            <a:off x="164726" y="232326"/>
            <a:ext cx="3053080" cy="687493"/>
          </a:xfrm>
          <a:prstGeom prst="rect">
            <a:avLst/>
          </a:prstGeom>
          <a:noFill/>
          <a:ln>
            <a:noFill/>
            <a:miter lim="800000"/>
          </a:ln>
        </p:spPr>
        <p:txBody>
          <a:bodyPr lIns="121917" tIns="60958" rIns="121917" bIns="60958" anchor="ctr" anchorCtr="0"/>
          <a:lstStyle>
            <a:defPPr>
              <a:defRPr lang="zh-CN"/>
            </a:defPPr>
            <a:lvl1pPr marL="0" lvl="0" indent="0" algn="ctr" defTabSz="914400" rtl="0" eaLnBrk="1" fontAlgn="base" latinLnBrk="0" hangingPunct="1">
              <a:lnSpc>
                <a:spcPct val="100000"/>
              </a:lnSpc>
              <a:spcBef>
                <a:spcPct val="0"/>
              </a:spcBef>
              <a:spcAft>
                <a:spcPct val="0"/>
              </a:spcAft>
              <a:buClrTx/>
              <a:buSzTx/>
              <a:buFontTx/>
              <a:buNone/>
              <a:defRPr lang="zh-CN" altLang="en-US" sz="3300" b="0" i="0" u="none" kern="1200" baseline="0">
                <a:solidFill>
                  <a:schemeClr val="tx2"/>
                </a:solidFill>
                <a:latin typeface="Arial" pitchFamily="34" charset="0"/>
                <a:ea typeface="宋体" panose="02010600030101010101" pitchFamily="2"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4800" b="1">
                <a:solidFill>
                  <a:schemeClr val="tx1"/>
                </a:solidFill>
                <a:latin typeface="仿宋" panose="02010609060101010101" pitchFamily="49" charset="-122"/>
                <a:ea typeface="仿宋" panose="02010609060101010101" pitchFamily="49" charset="-122"/>
              </a:rPr>
              <a:t>解题</a:t>
            </a:r>
            <a:endParaRPr sz="4800" b="1">
              <a:solidFill>
                <a:schemeClr val="tx1"/>
              </a:solidFill>
              <a:latin typeface="仿宋" panose="02010609060101010101" pitchFamily="49" charset="-122"/>
              <a:ea typeface="仿宋" panose="02010609060101010101" pitchFamily="49" charset="-122"/>
            </a:endParaRPr>
          </a:p>
        </p:txBody>
      </p:sp>
      <p:sp>
        <p:nvSpPr>
          <p:cNvPr id="8" name="文本框 7"/>
          <p:cNvSpPr txBox="1"/>
          <p:nvPr>
            <p:custDataLst>
              <p:tags r:id="rId6"/>
            </p:custDataLst>
          </p:nvPr>
        </p:nvSpPr>
        <p:spPr>
          <a:xfrm>
            <a:off x="1487593" y="2600114"/>
            <a:ext cx="10302240" cy="2666153"/>
          </a:xfrm>
          <a:prstGeom prst="rect">
            <a:avLst/>
          </a:prstGeom>
          <a:noFill/>
        </p:spPr>
        <p:txBody>
          <a:bodyPr wrap="square" lIns="121917" tIns="60958" rIns="121917" bIns="60958"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lnSpc>
                <a:spcPts val="4960"/>
              </a:lnSpc>
            </a:pPr>
            <a:r>
              <a:rPr lang="zh-CN" altLang="en-US" sz="3500" b="1">
                <a:solidFill>
                  <a:srgbClr val="000000"/>
                </a:solidFill>
                <a:latin typeface="楷体" panose="02010609060101010101" charset="-122"/>
                <a:ea typeface="楷体" panose="02010609060101010101" charset="-122"/>
                <a:sym typeface="+mn-ea"/>
              </a:rPr>
              <a:t>“改造”在这里有“改变旧的、建立新的，使适应新的形势和需要”的意思，它包含“改”（改变）和“造”（创造）两个语素，体现了在学风问题上破旧立新的精神。</a:t>
            </a:r>
            <a:endParaRPr lang="zh-CN" altLang="en-US" sz="3500"/>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custDataLst>
              <p:tags r:id="rId3"/>
            </p:custDataLst>
          </p:nvPr>
        </p:nvSpPr>
        <p:spPr>
          <a:xfrm>
            <a:off x="610368" y="608287"/>
            <a:ext cx="10967169" cy="705469"/>
          </a:xfrm>
          <a:prstGeom prst="rect">
            <a:avLst/>
          </a:prstGeom>
        </p:spPr>
        <p:txBody>
          <a:bodyPr vert="horz" lIns="89983" tIns="46791" rIns="89983" bIns="46791"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题目解说</a:t>
            </a:r>
            <a:endParaRPr lang="zh-CN" altLang="en-US"/>
          </a:p>
        </p:txBody>
      </p:sp>
      <p:sp>
        <p:nvSpPr>
          <p:cNvPr id="3" name="内容占位符 2"/>
          <p:cNvSpPr>
            <a:spLocks noGrp="1"/>
          </p:cNvSpPr>
          <p:nvPr>
            <p:custDataLst>
              <p:tags r:id="rId4"/>
            </p:custDataLst>
          </p:nvPr>
        </p:nvSpPr>
        <p:spPr>
          <a:xfrm>
            <a:off x="610368" y="1490124"/>
            <a:ext cx="10967169" cy="4758319"/>
          </a:xfrm>
          <a:prstGeom prst="rect">
            <a:avLst/>
          </a:prstGeom>
        </p:spPr>
        <p:txBody>
          <a:bodyPr vert="horz" lIns="89983" tIns="46791" rIns="89983" bIns="46791" rtlCol="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indent="0" algn="just">
              <a:lnSpc>
                <a:spcPct val="150000"/>
              </a:lnSpc>
              <a:spcAft>
                <a:spcPts val="1000"/>
              </a:spcAft>
              <a:buNone/>
            </a:pPr>
            <a:r>
              <a:rPr lang="zh-CN" altLang="en-US" sz="2800" b="1" kern="100">
                <a:solidFill>
                  <a:srgbClr val="FF0000"/>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改造”</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不是改变</a:t>
            </a:r>
            <a:r>
              <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而是从</a:t>
            </a:r>
            <a:r>
              <a:rPr lang="zh-CN" altLang="en-US" sz="2800" b="1" kern="100">
                <a:solidFill>
                  <a:schemeClr val="accent1"/>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根本上改掉旧的</a:t>
            </a:r>
            <a:r>
              <a:rPr lang="en-US" altLang="zh-CN" sz="2800" b="1" kern="100">
                <a:solidFill>
                  <a:schemeClr val="accent1"/>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a:t>
            </a:r>
            <a:r>
              <a:rPr lang="zh-CN" altLang="en-US" sz="2800" b="1" kern="100">
                <a:solidFill>
                  <a:schemeClr val="accent1"/>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树立新的</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a:t>
            </a:r>
            <a:endPar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endParaRPr>
          </a:p>
          <a:p>
            <a:pPr indent="0" algn="just">
              <a:lnSpc>
                <a:spcPct val="150000"/>
              </a:lnSpc>
              <a:spcAft>
                <a:spcPts val="1000"/>
              </a:spcAft>
              <a:buNone/>
            </a:pPr>
            <a:r>
              <a:rPr lang="zh-CN" altLang="en-US" sz="2800" b="1" kern="100">
                <a:solidFill>
                  <a:srgbClr val="FF0000"/>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“我们”</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是指全党的同志</a:t>
            </a:r>
            <a:r>
              <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a:t>
            </a:r>
            <a:r>
              <a:rPr lang="zh-CN" altLang="en-US" sz="2800" b="1" kern="100">
                <a:solidFill>
                  <a:schemeClr val="accent1"/>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特别是党的干部。</a:t>
            </a:r>
            <a:endPar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endParaRPr>
          </a:p>
          <a:p>
            <a:pPr indent="0" algn="just">
              <a:lnSpc>
                <a:spcPct val="150000"/>
              </a:lnSpc>
              <a:spcAft>
                <a:spcPts val="1000"/>
              </a:spcAft>
              <a:buNone/>
            </a:pPr>
            <a:r>
              <a:rPr lang="zh-CN" altLang="en-US" sz="2800" b="1" kern="100">
                <a:solidFill>
                  <a:srgbClr val="FF0000"/>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“学习”</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是指全党同志的学习</a:t>
            </a:r>
            <a:r>
              <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特别是指对马克思列宁主义的学习</a:t>
            </a:r>
            <a:r>
              <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a:t>
            </a: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目的就是使理论和实践相结合。</a:t>
            </a:r>
            <a:endParaRPr lang="en-US" altLang="zh-CN"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endParaRPr>
          </a:p>
          <a:p>
            <a:pPr indent="0" algn="just">
              <a:lnSpc>
                <a:spcPct val="150000"/>
              </a:lnSpc>
              <a:spcAft>
                <a:spcPts val="1000"/>
              </a:spcAft>
              <a:buNone/>
            </a:pPr>
            <a:r>
              <a:rPr lang="zh-CN" altLang="en-US" sz="2800" b="1" kern="100">
                <a:solidFill>
                  <a:srgbClr val="333333"/>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题目表现了</a:t>
            </a:r>
            <a:r>
              <a:rPr lang="zh-CN" altLang="en-US" sz="2800" b="1" kern="100">
                <a:solidFill>
                  <a:srgbClr val="FF0000"/>
                </a:solidFill>
                <a:effectLst>
                  <a:outerShdw blurRad="38100" dist="38100" dir="2700000" algn="tl">
                    <a:srgbClr val="000000">
                      <a:alpha val="43137"/>
                    </a:srgbClr>
                  </a:outerShdw>
                </a:effectLst>
                <a:latin typeface="微软雅黑" panose="020b0503020204020204" charset="-122"/>
                <a:ea typeface="微软雅黑"/>
                <a:cs typeface="Arial" pitchFamily="34" charset="0"/>
                <a:sym typeface="+mn-ea"/>
              </a:rPr>
              <a:t>毛泽东同志整顿党内存在的不良学风的决心和力度之大。</a:t>
            </a:r>
            <a:endParaRPr lang="zh-CN" altLang="en-US" sz="2800" b="1" kern="100">
              <a:solidFill>
                <a:srgbClr val="FF0000"/>
              </a:solidFill>
              <a:effectLst>
                <a:outerShdw blurRad="38100" dist="38100" dir="2700000" algn="tl">
                  <a:srgbClr val="000000">
                    <a:alpha val="43137"/>
                  </a:srgbClr>
                </a:outerShdw>
              </a:effectLst>
              <a:latin typeface="微软雅黑" panose="020b0503020204020204" charset="-122"/>
              <a:ea typeface="微软雅黑"/>
              <a:cs typeface="Arial" pitchFamily="34" charset="0"/>
            </a:endParaRPr>
          </a:p>
          <a:p>
            <a:pPr marL="0" indent="0">
              <a:buNone/>
            </a:pPr>
            <a:endParaRPr lang="zh-CN" altLang="en-US" sz="2800" b="1" kern="100">
              <a:solidFill>
                <a:srgbClr val="FF0000"/>
              </a:solidFill>
              <a:effectLst>
                <a:outerShdw blurRad="38100" dist="38100" dir="2700000" algn="tl">
                  <a:srgbClr val="000000">
                    <a:alpha val="43137"/>
                  </a:srgbClr>
                </a:outerShdw>
              </a:effectLst>
              <a:latin typeface="微软雅黑" panose="020b0503020204020204" charset="-122"/>
              <a:ea typeface="微软雅黑"/>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dur="50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170" name="Rectangle 2"/>
          <p:cNvSpPr>
            <a:spLocks noChangeArrowheads="1"/>
          </p:cNvSpPr>
          <p:nvPr>
            <p:custDataLst>
              <p:tags r:id="rId3"/>
            </p:custDataLst>
          </p:nvPr>
        </p:nvSpPr>
        <p:spPr bwMode="auto">
          <a:xfrm>
            <a:off x="2000250" y="368300"/>
            <a:ext cx="7483475" cy="626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CC0000"/>
                </a:solidFill>
              </a:rPr>
              <a:t>	   </a:t>
            </a:r>
            <a:r>
              <a:rPr lang="zh-CN" altLang="en-US" sz="3200" b="1">
                <a:solidFill>
                  <a:srgbClr val="CC0000"/>
                </a:solidFill>
              </a:rPr>
              <a:t>课前检查预习</a:t>
            </a:r>
            <a:r>
              <a:rPr lang="en-US" altLang="zh-CN" sz="3200" b="1">
                <a:solidFill>
                  <a:srgbClr val="CC0000"/>
                </a:solidFill>
              </a:rPr>
              <a:t>——</a:t>
            </a:r>
            <a:r>
              <a:rPr lang="zh-CN" altLang="en-US" sz="3200" b="1">
                <a:solidFill>
                  <a:srgbClr val="CC0000"/>
                </a:solidFill>
              </a:rPr>
              <a:t>积累成语</a:t>
            </a:r>
            <a:endParaRPr lang="zh-CN" altLang="en-US" sz="3200" b="1">
              <a:solidFill>
                <a:srgbClr val="CC0000"/>
              </a:solidFill>
            </a:endParaRPr>
          </a:p>
          <a:p>
            <a:pPr>
              <a:lnSpc>
                <a:spcPct val="90000"/>
              </a:lnSpc>
              <a:spcBef>
                <a:spcPct val="50000"/>
              </a:spcBef>
            </a:pPr>
            <a:r>
              <a:rPr lang="en-US" altLang="zh-CN" sz="2400" b="1">
                <a:solidFill>
                  <a:srgbClr val="CC0000"/>
                </a:solidFill>
              </a:rPr>
              <a:t>1</a:t>
            </a:r>
            <a:r>
              <a:rPr lang="zh-CN" altLang="en-US" sz="2400" b="1">
                <a:solidFill>
                  <a:srgbClr val="CC0000"/>
                </a:solidFill>
              </a:rPr>
              <a:t>、前仆后继</a:t>
            </a:r>
            <a:endParaRPr lang="zh-CN" altLang="en-US" sz="2400" b="1">
              <a:solidFill>
                <a:srgbClr val="CC0000"/>
              </a:solidFill>
            </a:endParaRPr>
          </a:p>
          <a:p>
            <a:pPr>
              <a:lnSpc>
                <a:spcPct val="90000"/>
              </a:lnSpc>
              <a:spcBef>
                <a:spcPct val="50000"/>
              </a:spcBef>
            </a:pPr>
            <a:r>
              <a:rPr lang="en-US" altLang="zh-CN" sz="2400" b="1">
                <a:solidFill>
                  <a:srgbClr val="CC0000"/>
                </a:solidFill>
              </a:rPr>
              <a:t>2</a:t>
            </a:r>
            <a:r>
              <a:rPr lang="zh-CN" altLang="en-US" sz="2400" b="1">
                <a:solidFill>
                  <a:srgbClr val="CC0000"/>
                </a:solidFill>
              </a:rPr>
              <a:t>、生吞活剥</a:t>
            </a:r>
            <a:endParaRPr lang="zh-CN" altLang="en-US" sz="2400" b="1">
              <a:solidFill>
                <a:srgbClr val="CC0000"/>
              </a:solidFill>
            </a:endParaRPr>
          </a:p>
          <a:p>
            <a:pPr>
              <a:lnSpc>
                <a:spcPct val="90000"/>
              </a:lnSpc>
              <a:spcBef>
                <a:spcPct val="50000"/>
              </a:spcBef>
            </a:pPr>
            <a:r>
              <a:rPr lang="en-US" altLang="zh-CN" sz="2400" b="1">
                <a:solidFill>
                  <a:srgbClr val="CC0000"/>
                </a:solidFill>
              </a:rPr>
              <a:t>3</a:t>
            </a:r>
            <a:r>
              <a:rPr lang="zh-CN" altLang="en-US" sz="2400" b="1">
                <a:solidFill>
                  <a:srgbClr val="CC0000"/>
                </a:solidFill>
              </a:rPr>
              <a:t>、等闲视之</a:t>
            </a:r>
            <a:endParaRPr lang="zh-CN" altLang="en-US" sz="2400" b="1">
              <a:solidFill>
                <a:srgbClr val="CC0000"/>
              </a:solidFill>
            </a:endParaRPr>
          </a:p>
          <a:p>
            <a:pPr>
              <a:lnSpc>
                <a:spcPct val="90000"/>
              </a:lnSpc>
              <a:spcBef>
                <a:spcPct val="50000"/>
              </a:spcBef>
            </a:pPr>
            <a:r>
              <a:rPr lang="en-US" altLang="zh-CN" sz="2400" b="1">
                <a:solidFill>
                  <a:srgbClr val="CC0000"/>
                </a:solidFill>
              </a:rPr>
              <a:t>4</a:t>
            </a:r>
            <a:r>
              <a:rPr lang="zh-CN" altLang="en-US" sz="2400" b="1">
                <a:solidFill>
                  <a:srgbClr val="CC0000"/>
                </a:solidFill>
              </a:rPr>
              <a:t>、有的放矢</a:t>
            </a:r>
            <a:endParaRPr lang="zh-CN" altLang="en-US" sz="2400" b="1">
              <a:solidFill>
                <a:srgbClr val="CC0000"/>
              </a:solidFill>
            </a:endParaRPr>
          </a:p>
          <a:p>
            <a:pPr>
              <a:lnSpc>
                <a:spcPct val="90000"/>
              </a:lnSpc>
              <a:spcBef>
                <a:spcPct val="50000"/>
              </a:spcBef>
            </a:pPr>
            <a:r>
              <a:rPr lang="en-US" altLang="zh-CN" sz="2400" b="1">
                <a:solidFill>
                  <a:srgbClr val="CC0000"/>
                </a:solidFill>
              </a:rPr>
              <a:t>5</a:t>
            </a:r>
            <a:r>
              <a:rPr lang="zh-CN" altLang="en-US" sz="2400" b="1">
                <a:solidFill>
                  <a:srgbClr val="CC0000"/>
                </a:solidFill>
              </a:rPr>
              <a:t>、哗众取宠</a:t>
            </a:r>
            <a:endParaRPr lang="zh-CN" altLang="en-US" sz="2400" b="1">
              <a:solidFill>
                <a:srgbClr val="CC0000"/>
              </a:solidFill>
            </a:endParaRPr>
          </a:p>
          <a:p>
            <a:pPr>
              <a:lnSpc>
                <a:spcPct val="90000"/>
              </a:lnSpc>
              <a:spcBef>
                <a:spcPct val="50000"/>
              </a:spcBef>
            </a:pPr>
            <a:r>
              <a:rPr lang="en-US" altLang="zh-CN" sz="2400" b="1">
                <a:solidFill>
                  <a:srgbClr val="CC0000"/>
                </a:solidFill>
              </a:rPr>
              <a:t>6</a:t>
            </a:r>
            <a:r>
              <a:rPr lang="zh-CN" altLang="en-US" sz="2400" b="1">
                <a:solidFill>
                  <a:srgbClr val="CC0000"/>
                </a:solidFill>
              </a:rPr>
              <a:t>、徒有虚名</a:t>
            </a:r>
            <a:endParaRPr lang="zh-CN" altLang="en-US" sz="2400" b="1">
              <a:solidFill>
                <a:srgbClr val="CC0000"/>
              </a:solidFill>
            </a:endParaRPr>
          </a:p>
          <a:p>
            <a:pPr>
              <a:lnSpc>
                <a:spcPct val="90000"/>
              </a:lnSpc>
              <a:spcBef>
                <a:spcPct val="50000"/>
              </a:spcBef>
            </a:pPr>
            <a:r>
              <a:rPr lang="en-US" altLang="zh-CN" sz="2400" b="1">
                <a:solidFill>
                  <a:srgbClr val="CC0000"/>
                </a:solidFill>
              </a:rPr>
              <a:t>7</a:t>
            </a:r>
            <a:r>
              <a:rPr lang="zh-CN" altLang="en-US" sz="2400" b="1">
                <a:solidFill>
                  <a:srgbClr val="CC0000"/>
                </a:solidFill>
              </a:rPr>
              <a:t>、若明若暗</a:t>
            </a:r>
            <a:endParaRPr lang="zh-CN" altLang="en-US" sz="2400" b="1">
              <a:solidFill>
                <a:srgbClr val="CC0000"/>
              </a:solidFill>
            </a:endParaRPr>
          </a:p>
          <a:p>
            <a:pPr>
              <a:lnSpc>
                <a:spcPct val="90000"/>
              </a:lnSpc>
              <a:spcBef>
                <a:spcPct val="50000"/>
              </a:spcBef>
            </a:pPr>
            <a:r>
              <a:rPr lang="en-US" altLang="zh-CN" sz="2400" b="1">
                <a:solidFill>
                  <a:srgbClr val="CC0000"/>
                </a:solidFill>
              </a:rPr>
              <a:t>8</a:t>
            </a:r>
            <a:r>
              <a:rPr lang="zh-CN" altLang="en-US" sz="2400" b="1">
                <a:solidFill>
                  <a:srgbClr val="CC0000"/>
                </a:solidFill>
              </a:rPr>
              <a:t>、粗枝大叶</a:t>
            </a:r>
            <a:endParaRPr lang="zh-CN" altLang="en-US" sz="2400" b="1">
              <a:solidFill>
                <a:srgbClr val="CC0000"/>
              </a:solidFill>
            </a:endParaRPr>
          </a:p>
          <a:p>
            <a:pPr>
              <a:lnSpc>
                <a:spcPct val="90000"/>
              </a:lnSpc>
              <a:spcBef>
                <a:spcPct val="50000"/>
              </a:spcBef>
            </a:pPr>
            <a:r>
              <a:rPr lang="en-US" altLang="zh-CN" sz="2400" b="1">
                <a:solidFill>
                  <a:srgbClr val="CC0000"/>
                </a:solidFill>
              </a:rPr>
              <a:t>9</a:t>
            </a:r>
            <a:r>
              <a:rPr lang="zh-CN" altLang="en-US" sz="2400" b="1">
                <a:solidFill>
                  <a:srgbClr val="CC0000"/>
                </a:solidFill>
              </a:rPr>
              <a:t>、夸夸其谈</a:t>
            </a:r>
            <a:endParaRPr lang="zh-CN" altLang="en-US" sz="2400" b="1">
              <a:solidFill>
                <a:srgbClr val="CC0000"/>
              </a:solidFill>
            </a:endParaRPr>
          </a:p>
          <a:p>
            <a:pPr>
              <a:lnSpc>
                <a:spcPct val="90000"/>
              </a:lnSpc>
              <a:spcBef>
                <a:spcPct val="50000"/>
              </a:spcBef>
            </a:pPr>
            <a:r>
              <a:rPr lang="en-US" altLang="zh-CN" sz="2400" b="1">
                <a:solidFill>
                  <a:srgbClr val="CC0000"/>
                </a:solidFill>
              </a:rPr>
              <a:t>10</a:t>
            </a:r>
            <a:r>
              <a:rPr lang="zh-CN" altLang="en-US" sz="2400" b="1">
                <a:solidFill>
                  <a:srgbClr val="CC0000"/>
                </a:solidFill>
              </a:rPr>
              <a:t>、谬种流传</a:t>
            </a:r>
            <a:endParaRPr lang="zh-CN" altLang="en-US" sz="2400" b="1">
              <a:solidFill>
                <a:srgbClr val="CC0000"/>
              </a:solidFill>
            </a:endParaRPr>
          </a:p>
          <a:p>
            <a:pPr>
              <a:lnSpc>
                <a:spcPct val="90000"/>
              </a:lnSpc>
              <a:spcBef>
                <a:spcPct val="50000"/>
              </a:spcBef>
            </a:pPr>
            <a:r>
              <a:rPr lang="en-US" altLang="zh-CN" sz="2400" b="1">
                <a:solidFill>
                  <a:srgbClr val="CC0000"/>
                </a:solidFill>
              </a:rPr>
              <a:t>11</a:t>
            </a:r>
            <a:r>
              <a:rPr lang="zh-CN" altLang="en-US" sz="2400" b="1">
                <a:solidFill>
                  <a:srgbClr val="CC0000"/>
                </a:solidFill>
              </a:rPr>
              <a:t>、华而不实</a:t>
            </a:r>
            <a:endParaRPr lang="zh-CN" altLang="en-US" sz="2400" b="1">
              <a:solidFill>
                <a:srgbClr val="CC0000"/>
              </a:solidFill>
            </a:endParaRPr>
          </a:p>
        </p:txBody>
      </p:sp>
      <p:sp>
        <p:nvSpPr>
          <p:cNvPr id="7171" name="Text Box 3"/>
          <p:cNvSpPr txBox="1">
            <a:spLocks noChangeArrowheads="1"/>
          </p:cNvSpPr>
          <p:nvPr>
            <p:custDataLst>
              <p:tags r:id="rId4"/>
            </p:custDataLst>
          </p:nvPr>
        </p:nvSpPr>
        <p:spPr bwMode="auto">
          <a:xfrm>
            <a:off x="4006850" y="1011238"/>
            <a:ext cx="53644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t>仆：倒下。形容英勇奋斗，不怕牺牲。</a:t>
            </a:r>
            <a:endParaRPr lang="zh-CN" altLang="en-US" sz="2400" b="1"/>
          </a:p>
        </p:txBody>
      </p:sp>
      <p:sp>
        <p:nvSpPr>
          <p:cNvPr id="7172" name="Text Box 4"/>
          <p:cNvSpPr txBox="1">
            <a:spLocks noChangeArrowheads="1"/>
          </p:cNvSpPr>
          <p:nvPr>
            <p:custDataLst>
              <p:tags r:id="rId5"/>
            </p:custDataLst>
          </p:nvPr>
        </p:nvSpPr>
        <p:spPr bwMode="auto">
          <a:xfrm>
            <a:off x="3962400" y="1482725"/>
            <a:ext cx="59740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比喻生硬地接受或机械地搬用（别人的）。</a:t>
            </a:r>
            <a:endParaRPr lang="zh-CN" altLang="en-US"/>
          </a:p>
        </p:txBody>
      </p:sp>
      <p:sp>
        <p:nvSpPr>
          <p:cNvPr id="7173" name="Text Box 5"/>
          <p:cNvSpPr txBox="1">
            <a:spLocks noChangeArrowheads="1"/>
          </p:cNvSpPr>
          <p:nvPr>
            <p:custDataLst>
              <p:tags r:id="rId6"/>
            </p:custDataLst>
          </p:nvPr>
        </p:nvSpPr>
        <p:spPr bwMode="auto">
          <a:xfrm>
            <a:off x="3930650" y="1981200"/>
            <a:ext cx="50596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形容用平常的眼光对待别人或事物。</a:t>
            </a:r>
            <a:endParaRPr lang="zh-CN" altLang="en-US"/>
          </a:p>
        </p:txBody>
      </p:sp>
      <p:sp>
        <p:nvSpPr>
          <p:cNvPr id="7174" name="Text Box 6"/>
          <p:cNvSpPr txBox="1">
            <a:spLocks noChangeArrowheads="1"/>
          </p:cNvSpPr>
          <p:nvPr>
            <p:custDataLst>
              <p:tags r:id="rId7"/>
            </p:custDataLst>
          </p:nvPr>
        </p:nvSpPr>
        <p:spPr bwMode="auto">
          <a:xfrm>
            <a:off x="3930650" y="2514600"/>
            <a:ext cx="56692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对准靶子射箭，比喻言论行动目标准确。</a:t>
            </a:r>
            <a:endParaRPr lang="zh-CN" altLang="en-US"/>
          </a:p>
        </p:txBody>
      </p:sp>
      <p:sp>
        <p:nvSpPr>
          <p:cNvPr id="7175" name="Text Box 7"/>
          <p:cNvSpPr txBox="1">
            <a:spLocks noChangeArrowheads="1"/>
          </p:cNvSpPr>
          <p:nvPr>
            <p:custDataLst>
              <p:tags r:id="rId8"/>
            </p:custDataLst>
          </p:nvPr>
        </p:nvSpPr>
        <p:spPr bwMode="auto">
          <a:xfrm>
            <a:off x="3930650" y="3048000"/>
            <a:ext cx="59740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用言论行动迎合众人，以博得好感或拥护。</a:t>
            </a:r>
            <a:endParaRPr lang="zh-CN" altLang="en-US"/>
          </a:p>
        </p:txBody>
      </p:sp>
      <p:sp>
        <p:nvSpPr>
          <p:cNvPr id="7176" name="Text Box 8"/>
          <p:cNvSpPr txBox="1">
            <a:spLocks noChangeArrowheads="1"/>
          </p:cNvSpPr>
          <p:nvPr>
            <p:custDataLst>
              <p:tags r:id="rId9"/>
            </p:custDataLst>
          </p:nvPr>
        </p:nvSpPr>
        <p:spPr bwMode="auto">
          <a:xfrm>
            <a:off x="3930650" y="3581400"/>
            <a:ext cx="38404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空有某种名声，名不副实。</a:t>
            </a:r>
            <a:endParaRPr lang="zh-CN" altLang="en-US"/>
          </a:p>
        </p:txBody>
      </p:sp>
      <p:sp>
        <p:nvSpPr>
          <p:cNvPr id="7177" name="Text Box 9"/>
          <p:cNvSpPr txBox="1">
            <a:spLocks noChangeArrowheads="1"/>
          </p:cNvSpPr>
          <p:nvPr>
            <p:custDataLst>
              <p:tags r:id="rId10"/>
            </p:custDataLst>
          </p:nvPr>
        </p:nvSpPr>
        <p:spPr bwMode="auto">
          <a:xfrm>
            <a:off x="3930650" y="4038600"/>
            <a:ext cx="65836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对问题或情况有所认识却不清楚，或态度不明。</a:t>
            </a:r>
            <a:endParaRPr lang="zh-CN" altLang="en-US"/>
          </a:p>
        </p:txBody>
      </p:sp>
      <p:sp>
        <p:nvSpPr>
          <p:cNvPr id="7178" name="Text Box 10"/>
          <p:cNvSpPr txBox="1">
            <a:spLocks noChangeArrowheads="1"/>
          </p:cNvSpPr>
          <p:nvPr>
            <p:custDataLst>
              <p:tags r:id="rId11"/>
            </p:custDataLst>
          </p:nvPr>
        </p:nvSpPr>
        <p:spPr bwMode="auto">
          <a:xfrm>
            <a:off x="3930650" y="4572000"/>
            <a:ext cx="38404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比喻做事不细致，不认真。</a:t>
            </a:r>
            <a:endParaRPr lang="zh-CN" altLang="en-US"/>
          </a:p>
        </p:txBody>
      </p:sp>
      <p:sp>
        <p:nvSpPr>
          <p:cNvPr id="7179" name="Text Box 11"/>
          <p:cNvSpPr txBox="1">
            <a:spLocks noChangeArrowheads="1"/>
          </p:cNvSpPr>
          <p:nvPr>
            <p:custDataLst>
              <p:tags r:id="rId12"/>
            </p:custDataLst>
          </p:nvPr>
        </p:nvSpPr>
        <p:spPr bwMode="auto">
          <a:xfrm>
            <a:off x="3930650" y="5105400"/>
            <a:ext cx="41452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说话或文章浮夸，不切实际。</a:t>
            </a:r>
            <a:endParaRPr lang="zh-CN" altLang="en-US"/>
          </a:p>
        </p:txBody>
      </p:sp>
      <p:sp>
        <p:nvSpPr>
          <p:cNvPr id="7180" name="Text Box 12"/>
          <p:cNvSpPr txBox="1">
            <a:spLocks noChangeArrowheads="1"/>
          </p:cNvSpPr>
          <p:nvPr>
            <p:custDataLst>
              <p:tags r:id="rId13"/>
            </p:custDataLst>
          </p:nvPr>
        </p:nvSpPr>
        <p:spPr bwMode="auto">
          <a:xfrm>
            <a:off x="3930650" y="5562600"/>
            <a:ext cx="50596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指荒谬错误的言论、学术得以传播。</a:t>
            </a:r>
            <a:endParaRPr lang="zh-CN" altLang="en-US"/>
          </a:p>
        </p:txBody>
      </p:sp>
      <p:sp>
        <p:nvSpPr>
          <p:cNvPr id="7181" name="Text Box 13"/>
          <p:cNvSpPr txBox="1">
            <a:spLocks noChangeArrowheads="1"/>
          </p:cNvSpPr>
          <p:nvPr>
            <p:custDataLst>
              <p:tags r:id="rId14"/>
            </p:custDataLst>
          </p:nvPr>
        </p:nvSpPr>
        <p:spPr bwMode="auto">
          <a:xfrm>
            <a:off x="3930650" y="6096000"/>
            <a:ext cx="56692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spcBef>
                <a:spcPct val="50000"/>
              </a:spcBef>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只开花不结果。比喻外表好看，内容空虚</a:t>
            </a:r>
            <a:endParaRPr lang="zh-CN" altLang="en-US"/>
          </a:p>
        </p:txBody>
      </p:sp>
    </p:spTree>
  </p:cSld>
  <p:clrMapOvr>
    <a:masterClrMapping/>
  </p:clrMapOvr>
  <p:transition>
    <p:random/>
    <p:sndAc>
      <p:stSnd>
        <p:snd r:embed="rId15"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additive="base">
                                        <p:cTn id="7" dur="500" fill="hold"/>
                                        <p:tgtEl>
                                          <p:spTgt spid="7171"/>
                                        </p:tgtEl>
                                        <p:attrNameLst>
                                          <p:attrName>ppt_x</p:attrName>
                                        </p:attrNameLst>
                                      </p:cBhvr>
                                      <p:tavLst>
                                        <p:tav tm="0">
                                          <p:val>
                                            <p:strVal val="0-#ppt_w/2"/>
                                          </p:val>
                                        </p:tav>
                                        <p:tav tm="100000">
                                          <p:val>
                                            <p:strVal val="#ppt_x"/>
                                          </p:val>
                                        </p:tav>
                                      </p:tavLst>
                                    </p:anim>
                                    <p:anim calcmode="lin" valueType="num">
                                      <p:cBhvr additive="base">
                                        <p:cTn id="8" dur="500" fill="hold"/>
                                        <p:tgtEl>
                                          <p:spTgt spid="717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7172"/>
                                        </p:tgtEl>
                                        <p:attrNameLst>
                                          <p:attrName>style.visibility</p:attrName>
                                        </p:attrNameLst>
                                      </p:cBhvr>
                                      <p:to>
                                        <p:strVal val="visible"/>
                                      </p:to>
                                    </p:set>
                                    <p:anim calcmode="lin" valueType="num">
                                      <p:cBhvr additive="base">
                                        <p:cTn id="13" dur="500" fill="hold"/>
                                        <p:tgtEl>
                                          <p:spTgt spid="7172"/>
                                        </p:tgtEl>
                                        <p:attrNameLst>
                                          <p:attrName>ppt_x</p:attrName>
                                        </p:attrNameLst>
                                      </p:cBhvr>
                                      <p:tavLst>
                                        <p:tav tm="0">
                                          <p:val>
                                            <p:strVal val="0-#ppt_w/2"/>
                                          </p:val>
                                        </p:tav>
                                        <p:tav tm="100000">
                                          <p:val>
                                            <p:strVal val="#ppt_x"/>
                                          </p:val>
                                        </p:tav>
                                      </p:tavLst>
                                    </p:anim>
                                    <p:anim calcmode="lin" valueType="num">
                                      <p:cBhvr additive="base">
                                        <p:cTn id="14" dur="500" fill="hold"/>
                                        <p:tgtEl>
                                          <p:spTgt spid="7172"/>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7173"/>
                                        </p:tgtEl>
                                        <p:attrNameLst>
                                          <p:attrName>style.visibility</p:attrName>
                                        </p:attrNameLst>
                                      </p:cBhvr>
                                      <p:to>
                                        <p:strVal val="visible"/>
                                      </p:to>
                                    </p:set>
                                    <p:anim calcmode="lin" valueType="num">
                                      <p:cBhvr additive="base">
                                        <p:cTn id="19" dur="500" fill="hold"/>
                                        <p:tgtEl>
                                          <p:spTgt spid="7173"/>
                                        </p:tgtEl>
                                        <p:attrNameLst>
                                          <p:attrName>ppt_x</p:attrName>
                                        </p:attrNameLst>
                                      </p:cBhvr>
                                      <p:tavLst>
                                        <p:tav tm="0">
                                          <p:val>
                                            <p:strVal val="0-#ppt_w/2"/>
                                          </p:val>
                                        </p:tav>
                                        <p:tav tm="100000">
                                          <p:val>
                                            <p:strVal val="#ppt_x"/>
                                          </p:val>
                                        </p:tav>
                                      </p:tavLst>
                                    </p:anim>
                                    <p:anim calcmode="lin" valueType="num">
                                      <p:cBhvr additive="base">
                                        <p:cTn id="20" dur="500" fill="hold"/>
                                        <p:tgtEl>
                                          <p:spTgt spid="7173"/>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7174"/>
                                        </p:tgtEl>
                                        <p:attrNameLst>
                                          <p:attrName>style.visibility</p:attrName>
                                        </p:attrNameLst>
                                      </p:cBhvr>
                                      <p:to>
                                        <p:strVal val="visible"/>
                                      </p:to>
                                    </p:set>
                                    <p:anim calcmode="lin" valueType="num">
                                      <p:cBhvr additive="base">
                                        <p:cTn id="25" dur="500" fill="hold"/>
                                        <p:tgtEl>
                                          <p:spTgt spid="7174"/>
                                        </p:tgtEl>
                                        <p:attrNameLst>
                                          <p:attrName>ppt_x</p:attrName>
                                        </p:attrNameLst>
                                      </p:cBhvr>
                                      <p:tavLst>
                                        <p:tav tm="0">
                                          <p:val>
                                            <p:strVal val="0-#ppt_w/2"/>
                                          </p:val>
                                        </p:tav>
                                        <p:tav tm="100000">
                                          <p:val>
                                            <p:strVal val="#ppt_x"/>
                                          </p:val>
                                        </p:tav>
                                      </p:tavLst>
                                    </p:anim>
                                    <p:anim calcmode="lin" valueType="num">
                                      <p:cBhvr additive="base">
                                        <p:cTn id="26" dur="500" fill="hold"/>
                                        <p:tgtEl>
                                          <p:spTgt spid="7174"/>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8" dur="500" fill="hold" grpId="0" nodeType="clickEffect">
                                  <p:stCondLst>
                                    <p:cond delay="0"/>
                                  </p:stCondLst>
                                  <p:childTnLst>
                                    <p:set>
                                      <p:cBhvr>
                                        <p:cTn id="30" dur="1" fill="hold">
                                          <p:stCondLst>
                                            <p:cond delay="0"/>
                                          </p:stCondLst>
                                        </p:cTn>
                                        <p:tgtEl>
                                          <p:spTgt spid="7175"/>
                                        </p:tgtEl>
                                        <p:attrNameLst>
                                          <p:attrName>style.visibility</p:attrName>
                                        </p:attrNameLst>
                                      </p:cBhvr>
                                      <p:to>
                                        <p:strVal val="visible"/>
                                      </p:to>
                                    </p:set>
                                    <p:anim calcmode="lin" valueType="num">
                                      <p:cBhvr additive="base">
                                        <p:cTn id="31" dur="500" fill="hold"/>
                                        <p:tgtEl>
                                          <p:spTgt spid="7175"/>
                                        </p:tgtEl>
                                        <p:attrNameLst>
                                          <p:attrName>ppt_x</p:attrName>
                                        </p:attrNameLst>
                                      </p:cBhvr>
                                      <p:tavLst>
                                        <p:tav tm="0">
                                          <p:val>
                                            <p:strVal val="0-#ppt_w/2"/>
                                          </p:val>
                                        </p:tav>
                                        <p:tav tm="100000">
                                          <p:val>
                                            <p:strVal val="#ppt_x"/>
                                          </p:val>
                                        </p:tav>
                                      </p:tavLst>
                                    </p:anim>
                                    <p:anim calcmode="lin" valueType="num">
                                      <p:cBhvr additive="base">
                                        <p:cTn id="32" dur="500" fill="hold"/>
                                        <p:tgtEl>
                                          <p:spTgt spid="7175"/>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8" dur="500" fill="hold" grpId="0" nodeType="clickEffect">
                                  <p:stCondLst>
                                    <p:cond delay="0"/>
                                  </p:stCondLst>
                                  <p:childTnLst>
                                    <p:set>
                                      <p:cBhvr>
                                        <p:cTn id="36" dur="1" fill="hold">
                                          <p:stCondLst>
                                            <p:cond delay="0"/>
                                          </p:stCondLst>
                                        </p:cTn>
                                        <p:tgtEl>
                                          <p:spTgt spid="7176"/>
                                        </p:tgtEl>
                                        <p:attrNameLst>
                                          <p:attrName>style.visibility</p:attrName>
                                        </p:attrNameLst>
                                      </p:cBhvr>
                                      <p:to>
                                        <p:strVal val="visible"/>
                                      </p:to>
                                    </p:set>
                                    <p:anim calcmode="lin" valueType="num">
                                      <p:cBhvr additive="base">
                                        <p:cTn id="37" dur="500" fill="hold"/>
                                        <p:tgtEl>
                                          <p:spTgt spid="7176"/>
                                        </p:tgtEl>
                                        <p:attrNameLst>
                                          <p:attrName>ppt_x</p:attrName>
                                        </p:attrNameLst>
                                      </p:cBhvr>
                                      <p:tavLst>
                                        <p:tav tm="0">
                                          <p:val>
                                            <p:strVal val="0-#ppt_w/2"/>
                                          </p:val>
                                        </p:tav>
                                        <p:tav tm="100000">
                                          <p:val>
                                            <p:strVal val="#ppt_x"/>
                                          </p:val>
                                        </p:tav>
                                      </p:tavLst>
                                    </p:anim>
                                    <p:anim calcmode="lin" valueType="num">
                                      <p:cBhvr additive="base">
                                        <p:cTn id="38" dur="500" fill="hold"/>
                                        <p:tgtEl>
                                          <p:spTgt spid="7176"/>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8" dur="500" fill="hold" grpId="0" nodeType="clickEffect">
                                  <p:stCondLst>
                                    <p:cond delay="0"/>
                                  </p:stCondLst>
                                  <p:childTnLst>
                                    <p:set>
                                      <p:cBhvr>
                                        <p:cTn id="42" dur="1" fill="hold">
                                          <p:stCondLst>
                                            <p:cond delay="0"/>
                                          </p:stCondLst>
                                        </p:cTn>
                                        <p:tgtEl>
                                          <p:spTgt spid="7177"/>
                                        </p:tgtEl>
                                        <p:attrNameLst>
                                          <p:attrName>style.visibility</p:attrName>
                                        </p:attrNameLst>
                                      </p:cBhvr>
                                      <p:to>
                                        <p:strVal val="visible"/>
                                      </p:to>
                                    </p:set>
                                    <p:anim calcmode="lin" valueType="num">
                                      <p:cBhvr additive="base">
                                        <p:cTn id="43" dur="500" fill="hold"/>
                                        <p:tgtEl>
                                          <p:spTgt spid="7177"/>
                                        </p:tgtEl>
                                        <p:attrNameLst>
                                          <p:attrName>ppt_x</p:attrName>
                                        </p:attrNameLst>
                                      </p:cBhvr>
                                      <p:tavLst>
                                        <p:tav tm="0">
                                          <p:val>
                                            <p:strVal val="0-#ppt_w/2"/>
                                          </p:val>
                                        </p:tav>
                                        <p:tav tm="100000">
                                          <p:val>
                                            <p:strVal val="#ppt_x"/>
                                          </p:val>
                                        </p:tav>
                                      </p:tavLst>
                                    </p:anim>
                                    <p:anim calcmode="lin" valueType="num">
                                      <p:cBhvr additive="base">
                                        <p:cTn id="44" dur="500" fill="hold"/>
                                        <p:tgtEl>
                                          <p:spTgt spid="7177"/>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8" dur="500" fill="hold" grpId="0" nodeType="clickEffect">
                                  <p:stCondLst>
                                    <p:cond delay="0"/>
                                  </p:stCondLst>
                                  <p:childTnLst>
                                    <p:set>
                                      <p:cBhvr>
                                        <p:cTn id="48" dur="1" fill="hold">
                                          <p:stCondLst>
                                            <p:cond delay="0"/>
                                          </p:stCondLst>
                                        </p:cTn>
                                        <p:tgtEl>
                                          <p:spTgt spid="7178"/>
                                        </p:tgtEl>
                                        <p:attrNameLst>
                                          <p:attrName>style.visibility</p:attrName>
                                        </p:attrNameLst>
                                      </p:cBhvr>
                                      <p:to>
                                        <p:strVal val="visible"/>
                                      </p:to>
                                    </p:set>
                                    <p:anim calcmode="lin" valueType="num">
                                      <p:cBhvr additive="base">
                                        <p:cTn id="49" dur="500" fill="hold"/>
                                        <p:tgtEl>
                                          <p:spTgt spid="7178"/>
                                        </p:tgtEl>
                                        <p:attrNameLst>
                                          <p:attrName>ppt_x</p:attrName>
                                        </p:attrNameLst>
                                      </p:cBhvr>
                                      <p:tavLst>
                                        <p:tav tm="0">
                                          <p:val>
                                            <p:strVal val="0-#ppt_w/2"/>
                                          </p:val>
                                        </p:tav>
                                        <p:tav tm="100000">
                                          <p:val>
                                            <p:strVal val="#ppt_x"/>
                                          </p:val>
                                        </p:tav>
                                      </p:tavLst>
                                    </p:anim>
                                    <p:anim calcmode="lin" valueType="num">
                                      <p:cBhvr additive="base">
                                        <p:cTn id="50" dur="500" fill="hold"/>
                                        <p:tgtEl>
                                          <p:spTgt spid="7178"/>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8" dur="500" fill="hold" grpId="0" nodeType="clickEffect">
                                  <p:stCondLst>
                                    <p:cond delay="0"/>
                                  </p:stCondLst>
                                  <p:childTnLst>
                                    <p:set>
                                      <p:cBhvr>
                                        <p:cTn id="54" dur="1" fill="hold">
                                          <p:stCondLst>
                                            <p:cond delay="0"/>
                                          </p:stCondLst>
                                        </p:cTn>
                                        <p:tgtEl>
                                          <p:spTgt spid="7179"/>
                                        </p:tgtEl>
                                        <p:attrNameLst>
                                          <p:attrName>style.visibility</p:attrName>
                                        </p:attrNameLst>
                                      </p:cBhvr>
                                      <p:to>
                                        <p:strVal val="visible"/>
                                      </p:to>
                                    </p:set>
                                    <p:anim calcmode="lin" valueType="num">
                                      <p:cBhvr additive="base">
                                        <p:cTn id="55" dur="500" fill="hold"/>
                                        <p:tgtEl>
                                          <p:spTgt spid="7179"/>
                                        </p:tgtEl>
                                        <p:attrNameLst>
                                          <p:attrName>ppt_x</p:attrName>
                                        </p:attrNameLst>
                                      </p:cBhvr>
                                      <p:tavLst>
                                        <p:tav tm="0">
                                          <p:val>
                                            <p:strVal val="0-#ppt_w/2"/>
                                          </p:val>
                                        </p:tav>
                                        <p:tav tm="100000">
                                          <p:val>
                                            <p:strVal val="#ppt_x"/>
                                          </p:val>
                                        </p:tav>
                                      </p:tavLst>
                                    </p:anim>
                                    <p:anim calcmode="lin" valueType="num">
                                      <p:cBhvr additive="base">
                                        <p:cTn id="56" dur="500" fill="hold"/>
                                        <p:tgtEl>
                                          <p:spTgt spid="7179"/>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8" dur="500" fill="hold" grpId="0" nodeType="clickEffect">
                                  <p:stCondLst>
                                    <p:cond delay="0"/>
                                  </p:stCondLst>
                                  <p:childTnLst>
                                    <p:set>
                                      <p:cBhvr>
                                        <p:cTn id="60" dur="1" fill="hold">
                                          <p:stCondLst>
                                            <p:cond delay="0"/>
                                          </p:stCondLst>
                                        </p:cTn>
                                        <p:tgtEl>
                                          <p:spTgt spid="7180"/>
                                        </p:tgtEl>
                                        <p:attrNameLst>
                                          <p:attrName>style.visibility</p:attrName>
                                        </p:attrNameLst>
                                      </p:cBhvr>
                                      <p:to>
                                        <p:strVal val="visible"/>
                                      </p:to>
                                    </p:set>
                                    <p:anim calcmode="lin" valueType="num">
                                      <p:cBhvr additive="base">
                                        <p:cTn id="61" dur="500" fill="hold"/>
                                        <p:tgtEl>
                                          <p:spTgt spid="7180"/>
                                        </p:tgtEl>
                                        <p:attrNameLst>
                                          <p:attrName>ppt_x</p:attrName>
                                        </p:attrNameLst>
                                      </p:cBhvr>
                                      <p:tavLst>
                                        <p:tav tm="0">
                                          <p:val>
                                            <p:strVal val="0-#ppt_w/2"/>
                                          </p:val>
                                        </p:tav>
                                        <p:tav tm="100000">
                                          <p:val>
                                            <p:strVal val="#ppt_x"/>
                                          </p:val>
                                        </p:tav>
                                      </p:tavLst>
                                    </p:anim>
                                    <p:anim calcmode="lin" valueType="num">
                                      <p:cBhvr additive="base">
                                        <p:cTn id="62" dur="500" fill="hold"/>
                                        <p:tgtEl>
                                          <p:spTgt spid="7180"/>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8" dur="500" fill="hold" grpId="0" nodeType="clickEffect">
                                  <p:stCondLst>
                                    <p:cond delay="0"/>
                                  </p:stCondLst>
                                  <p:childTnLst>
                                    <p:set>
                                      <p:cBhvr>
                                        <p:cTn id="66" dur="1" fill="hold">
                                          <p:stCondLst>
                                            <p:cond delay="0"/>
                                          </p:stCondLst>
                                        </p:cTn>
                                        <p:tgtEl>
                                          <p:spTgt spid="7181"/>
                                        </p:tgtEl>
                                        <p:attrNameLst>
                                          <p:attrName>style.visibility</p:attrName>
                                        </p:attrNameLst>
                                      </p:cBhvr>
                                      <p:to>
                                        <p:strVal val="visible"/>
                                      </p:to>
                                    </p:set>
                                    <p:anim calcmode="lin" valueType="num">
                                      <p:cBhvr additive="base">
                                        <p:cTn id="67" dur="500" fill="hold"/>
                                        <p:tgtEl>
                                          <p:spTgt spid="7181"/>
                                        </p:tgtEl>
                                        <p:attrNameLst>
                                          <p:attrName>ppt_x</p:attrName>
                                        </p:attrNameLst>
                                      </p:cBhvr>
                                      <p:tavLst>
                                        <p:tav tm="0">
                                          <p:val>
                                            <p:strVal val="0-#ppt_w/2"/>
                                          </p:val>
                                        </p:tav>
                                        <p:tav tm="100000">
                                          <p:val>
                                            <p:strVal val="#ppt_x"/>
                                          </p:val>
                                        </p:tav>
                                      </p:tavLst>
                                    </p:anim>
                                    <p:anim calcmode="lin" valueType="num">
                                      <p:cBhvr additive="base">
                                        <p:cTn id="68" dur="500" fill="hold"/>
                                        <p:tgtEl>
                                          <p:spTgt spid="71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7172" grpId="0"/>
      <p:bldP spid="7173" grpId="0"/>
      <p:bldP spid="7174" grpId="0"/>
      <p:bldP spid="7175" grpId="0"/>
      <p:bldP spid="7176" grpId="0"/>
      <p:bldP spid="7177" grpId="0"/>
      <p:bldP spid="7178" grpId="0"/>
      <p:bldP spid="7179" grpId="0"/>
      <p:bldP spid="7180" grpId="0"/>
      <p:bldP spid="718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36866"/>
          <p:cNvSpPr>
            <a:spLocks noGrp="1"/>
          </p:cNvSpPr>
          <p:nvPr>
            <p:custDataLst>
              <p:tags r:id="rId3"/>
            </p:custDataLst>
          </p:nvPr>
        </p:nvSpPr>
        <p:spPr>
          <a:xfrm>
            <a:off x="4450080" y="2783502"/>
            <a:ext cx="5132832" cy="687493"/>
          </a:xfrm>
          <a:prstGeom prst="rect">
            <a:avLst/>
          </a:prstGeom>
          <a:noFill/>
          <a:ln>
            <a:noFill/>
            <a:miter lim="800000"/>
          </a:ln>
        </p:spPr>
        <p:txBody>
          <a:bodyPr lIns="121917" tIns="60958" rIns="121917" bIns="60958" anchor="ctr" anchorCtr="0"/>
          <a:lstStyle>
            <a:defPPr>
              <a:defRPr lang="zh-CN"/>
            </a:defPPr>
            <a:lvl1pPr marL="0" lvl="0" indent="0" algn="ctr" defTabSz="914400" rtl="0" eaLnBrk="1" fontAlgn="base" latinLnBrk="0" hangingPunct="1">
              <a:lnSpc>
                <a:spcPct val="100000"/>
              </a:lnSpc>
              <a:spcBef>
                <a:spcPct val="0"/>
              </a:spcBef>
              <a:spcAft>
                <a:spcPct val="0"/>
              </a:spcAft>
              <a:buClrTx/>
              <a:buSzTx/>
              <a:buFontTx/>
              <a:buNone/>
              <a:defRPr lang="zh-CN" altLang="en-US" sz="3300" b="0" i="0" u="none" kern="1200" baseline="0">
                <a:solidFill>
                  <a:schemeClr val="tx2"/>
                </a:solidFill>
                <a:latin typeface="Arial" pitchFamily="34" charset="0"/>
                <a:ea typeface="宋体" panose="02010600030101010101" pitchFamily="2"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6000" b="1">
                <a:solidFill>
                  <a:srgbClr val="C00000"/>
                </a:solidFill>
                <a:latin typeface="+mn-lt"/>
                <a:ea typeface="+mn-ea"/>
                <a:cs typeface="+mn-cs"/>
              </a:rPr>
              <a:t>初读感悟</a:t>
            </a:r>
            <a:endParaRPr sz="6000" b="1">
              <a:solidFill>
                <a:srgbClr val="C00000"/>
              </a:solidFill>
              <a:latin typeface="+mn-lt"/>
              <a:ea typeface="+mn-ea"/>
              <a:cs typeface="+mn-cs"/>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062" name="标题 2061"/>
          <p:cNvSpPr/>
          <p:nvPr>
            <p:ph type="title" idx="4294967295"/>
            <p:custDataLst>
              <p:tags r:id="rId3"/>
            </p:custDataLst>
          </p:nvPr>
        </p:nvSpPr>
        <p:spPr>
          <a:xfrm>
            <a:off x="608400" y="608400"/>
            <a:ext cx="10969200" cy="705600"/>
          </a:xfrm>
        </p:spPr>
        <p:txBody>
          <a:bodyPr anchor="ctr" anchorCtr="0"/>
          <a:lstStyle/>
          <a:p>
            <a:r>
              <a:rPr lang="zh-CN" altLang="en-US" b="1">
                <a:solidFill>
                  <a:srgbClr val="000066"/>
                </a:solidFill>
              </a:rPr>
              <a:t>阅读课文，思考：</a:t>
            </a:r>
            <a:endParaRPr lang="zh-CN" altLang="en-US" b="1">
              <a:solidFill>
                <a:srgbClr val="000066"/>
              </a:solidFill>
            </a:endParaRPr>
          </a:p>
        </p:txBody>
      </p:sp>
      <p:sp>
        <p:nvSpPr>
          <p:cNvPr id="2063" name="文本占位符 2062"/>
          <p:cNvSpPr/>
          <p:nvPr>
            <p:ph type="body" idx="4294967295"/>
            <p:custDataLst>
              <p:tags r:id="rId4"/>
            </p:custDataLst>
          </p:nvPr>
        </p:nvSpPr>
        <p:spPr>
          <a:xfrm>
            <a:off x="608400" y="1490400"/>
            <a:ext cx="10969200" cy="4759200"/>
          </a:xfrm>
        </p:spPr>
        <p:txBody>
          <a:bodyPr/>
          <a:lstStyle/>
          <a:p>
            <a:r>
              <a:rPr lang="zh-CN" altLang="en-US" b="1"/>
              <a:t>本文的中心论点是什么？</a:t>
            </a:r>
            <a:endParaRPr lang="zh-CN" altLang="en-US" b="1"/>
          </a:p>
          <a:p>
            <a:r>
              <a:rPr lang="zh-CN" altLang="en-US" b="1">
                <a:solidFill>
                  <a:schemeClr val="accent2"/>
                </a:solidFill>
              </a:rPr>
              <a:t>改造我们的学习（文体为议论文）</a:t>
            </a:r>
            <a:endParaRPr lang="zh-CN" altLang="en-US" b="1">
              <a:solidFill>
                <a:schemeClr val="accent2"/>
              </a:solidFill>
            </a:endParaRPr>
          </a:p>
          <a:p>
            <a:r>
              <a:rPr lang="zh-CN" altLang="en-US" b="1"/>
              <a:t>文章批判的对象是什么？</a:t>
            </a:r>
            <a:endParaRPr lang="zh-CN" altLang="en-US" b="1"/>
          </a:p>
          <a:p>
            <a:r>
              <a:rPr lang="zh-CN" altLang="en-US" b="1">
                <a:solidFill>
                  <a:schemeClr val="accent2"/>
                </a:solidFill>
              </a:rPr>
              <a:t>针对党内存在的主观主义学风而讲的。</a:t>
            </a:r>
            <a:endParaRPr lang="zh-CN" altLang="en-US" b="1">
              <a:solidFill>
                <a:schemeClr val="accent2"/>
              </a:solidFill>
            </a:endParaRPr>
          </a:p>
          <a:p>
            <a:r>
              <a:rPr lang="zh-CN" altLang="en-US" b="1"/>
              <a:t>文章的写作思路是什么？（讲读）</a:t>
            </a:r>
            <a:endParaRPr lang="zh-CN" altLang="en-US" b="1"/>
          </a:p>
        </p:txBody>
      </p:sp>
      <p:pic>
        <p:nvPicPr>
          <p:cNvPr id="2064" name="New picture"/>
          <p:cNvPicPr/>
          <p:nvPr>
            <p:custDataLst>
              <p:tags r:id="rId6"/>
            </p:custDataLst>
          </p:nvPr>
        </p:nvPicPr>
        <p:blipFill>
          <a:blip r:embed="rId5"/>
          <a:stretch>
            <a:fillRect/>
          </a:stretch>
        </p:blipFill>
        <p:spPr>
          <a:xfrm>
            <a:off x="11899900" y="11353800"/>
            <a:ext cx="330200" cy="241300"/>
          </a:xfrm>
          <a:prstGeom prst="cube">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additive="base">
                                        <p:cTn id="6" dur="1" fill="hold">
                                          <p:stCondLst>
                                            <p:cond delay="0"/>
                                          </p:stCondLst>
                                        </p:cTn>
                                        <p:tgtEl>
                                          <p:spTgt spid="2063">
                                            <p:txEl>
                                              <p:pRg st="1" end="1"/>
                                            </p:txEl>
                                          </p:spTgt>
                                        </p:tgtEl>
                                        <p:attrNameLst>
                                          <p:attrName>style.visibility</p:attrName>
                                        </p:attrNameLst>
                                      </p:cBhvr>
                                      <p:to>
                                        <p:strVal val="visible"/>
                                      </p:to>
                                    </p:set>
                                    <p:anim calcmode="lin" valueType="num">
                                      <p:cBhvr additive="base">
                                        <p:cTn id="7" dur="1" fill="hold"/>
                                        <p:tgtEl>
                                          <p:spTgt spid="2063">
                                            <p:txEl>
                                              <p:pRg st="1" end="1"/>
                                            </p:txEl>
                                          </p:spTgt>
                                        </p:tgtEl>
                                        <p:attrNameLst>
                                          <p:attrName>style.visibility</p:attrName>
                                        </p:attrNameLst>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nodeType="clickEffect">
                                  <p:stCondLst>
                                    <p:cond delay="0"/>
                                  </p:stCondLst>
                                  <p:childTnLst>
                                    <p:set>
                                      <p:cBhvr additive="base">
                                        <p:cTn id="11" dur="1" fill="hold">
                                          <p:stCondLst>
                                            <p:cond delay="0"/>
                                          </p:stCondLst>
                                        </p:cTn>
                                        <p:tgtEl>
                                          <p:spTgt spid="2063">
                                            <p:txEl>
                                              <p:pRg st="3" end="3"/>
                                            </p:txEl>
                                          </p:spTgt>
                                        </p:tgtEl>
                                        <p:attrNameLst>
                                          <p:attrName>style.visibility</p:attrName>
                                        </p:attrNameLst>
                                      </p:cBhvr>
                                      <p:to>
                                        <p:strVal val="visible"/>
                                      </p:to>
                                    </p:set>
                                    <p:anim calcmode="lin" valueType="num">
                                      <p:cBhvr additive="base">
                                        <p:cTn id="12" dur="1" fill="hold"/>
                                        <p:tgtEl>
                                          <p:spTgt spid="2063">
                                            <p:txEl>
                                              <p:pRg st="3" end="3"/>
                                            </p:txEl>
                                          </p:spTgt>
                                        </p:tgtEl>
                                        <p:attrNameLst>
                                          <p:attrName>style.visibility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389256" y="621339"/>
            <a:ext cx="11252081" cy="1314759"/>
          </a:xfrm>
          <a:prstGeom prst="rect">
            <a:avLst/>
          </a:prstGeom>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下面是本文的结构导图，请结合文本内容，将</a:t>
            </a:r>
            <a:r>
              <a:rPr lang="en-US" altLang="zh-CN" sz="2800" b="1" kern="100">
                <a:latin typeface="宋体" panose="02010600030101010101" pitchFamily="2" charset="-122"/>
                <a:ea typeface="方正中等线简体" panose="03000509000000000000" pitchFamily="65" charset="-122"/>
                <a:cs typeface="Times New Roman" panose="02020603050405020304" pitchFamily="18" charset="0"/>
              </a:rPr>
              <a:t>①</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b="1" kern="100">
                <a:latin typeface="宋体" panose="02010600030101010101" pitchFamily="2" charset="-122"/>
                <a:ea typeface="方正中等线简体" panose="03000509000000000000" pitchFamily="65" charset="-122"/>
                <a:cs typeface="Times New Roman" panose="02020603050405020304" pitchFamily="18" charset="0"/>
              </a:rPr>
              <a:t>②</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处空缺的内容补充完整。</a:t>
            </a:r>
            <a:endParaRPr lang="zh-CN" altLang="zh-CN" sz="1050" b="1"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4" name="矩形 3"/>
          <p:cNvSpPr/>
          <p:nvPr>
            <p:custDataLst>
              <p:tags r:id="rId4"/>
            </p:custDataLst>
          </p:nvPr>
        </p:nvSpPr>
        <p:spPr>
          <a:xfrm>
            <a:off x="389432" y="3482412"/>
            <a:ext cx="2698175" cy="6376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800" b="1"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改造我们的学习</a:t>
            </a:r>
            <a:endParaRPr lang="zh-CN" altLang="zh-CN" sz="1050" b="1" kern="100">
              <a:solidFill>
                <a:srgbClr val="C00000"/>
              </a:solidFill>
              <a:effectLst/>
              <a:latin typeface="宋体" panose="02010600030101010101" pitchFamily="2" charset="-122"/>
              <a:ea typeface="宋体" panose="02010600030101010101" pitchFamily="2" charset="-122"/>
              <a:cs typeface="Courier New" panose="02070309020205020404" pitchFamily="49" charset="0"/>
            </a:endParaRPr>
          </a:p>
        </p:txBody>
      </p:sp>
      <p:sp>
        <p:nvSpPr>
          <p:cNvPr id="7" name="矩形 6"/>
          <p:cNvSpPr/>
          <p:nvPr>
            <p:custDataLst>
              <p:tags r:id="rId5"/>
            </p:custDataLst>
          </p:nvPr>
        </p:nvSpPr>
        <p:spPr>
          <a:xfrm>
            <a:off x="3357269" y="2058755"/>
            <a:ext cx="8119231" cy="6376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提出主张：要改造我们全党的学习方法和学习制度</a:t>
            </a:r>
            <a:endParaRPr lang="zh-CN" altLang="zh-CN" sz="1050" b="1"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3" name="矩形 12"/>
          <p:cNvSpPr/>
          <p:nvPr>
            <p:custDataLst>
              <p:tags r:id="rId6"/>
            </p:custDataLst>
          </p:nvPr>
        </p:nvSpPr>
        <p:spPr>
          <a:xfrm>
            <a:off x="3354170" y="3464998"/>
            <a:ext cx="1627369" cy="6376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阐述理由</a:t>
            </a:r>
            <a:endParaRPr lang="zh-CN" altLang="zh-CN" sz="1050" b="1"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5" name="矩形 14"/>
          <p:cNvSpPr/>
          <p:nvPr>
            <p:custDataLst>
              <p:tags r:id="rId7"/>
            </p:custDataLst>
          </p:nvPr>
        </p:nvSpPr>
        <p:spPr>
          <a:xfrm>
            <a:off x="5231792" y="2812153"/>
            <a:ext cx="6093618" cy="194950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en-US" altLang="zh-CN" sz="2800" b="1"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第一部分</a:t>
            </a:r>
            <a:r>
              <a:rPr lang="en-US" altLang="zh-CN" sz="2800" b="1"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指出我们的成绩</a:t>
            </a:r>
            <a:endParaRPr lang="zh-CN" altLang="zh-CN" sz="1050" b="1"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430780"/>
              </a:tabLst>
            </a:pPr>
            <a:r>
              <a:rPr lang="en-US" altLang="zh-CN" sz="2800" b="1"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第二部分</a:t>
            </a:r>
            <a:r>
              <a:rPr lang="en-US" altLang="zh-CN" sz="2800" b="1" kern="100">
                <a:latin typeface="Times New Roman" panose="02020603050405020304" pitchFamily="18" charset="0"/>
                <a:ea typeface="方正中等线简体" panose="03000509000000000000" pitchFamily="65" charset="-122"/>
                <a:cs typeface="Courier New" panose="02070309020205020404" pitchFamily="49" charset="0"/>
              </a:rPr>
              <a:t>)</a:t>
            </a:r>
            <a:r>
              <a:rPr lang="en-US" altLang="zh-CN" sz="2800" b="1" kern="100" smtClean="0">
                <a:latin typeface="宋体" panose="02010600030101010101" pitchFamily="2" charset="-122"/>
                <a:ea typeface="方正中等线简体" panose="03000509000000000000" pitchFamily="65" charset="-122"/>
                <a:cs typeface="Times New Roman" panose="02020603050405020304" pitchFamily="18" charset="0"/>
              </a:rPr>
              <a:t>①</a:t>
            </a:r>
            <a:r>
              <a:rPr lang="en-US" altLang="zh-CN" sz="2800" b="1" kern="100" smtClean="0">
                <a:latin typeface="Times New Roman" panose="02020603050405020304" pitchFamily="18" charset="0"/>
                <a:ea typeface="Times New Roman" panose="02020603050405020304" pitchFamily="18" charset="0"/>
                <a:cs typeface="Times New Roman" panose="02020603050405020304" pitchFamily="18" charset="0"/>
              </a:rPr>
              <a:t>___________________</a:t>
            </a:r>
            <a:r>
              <a:rPr lang="zh-CN" altLang="zh-CN" sz="2800" b="1" u="sng" kern="100">
                <a:latin typeface="Times New Roman" panose="02020603050405020304" pitchFamily="18" charset="0"/>
                <a:ea typeface="方正中等线简体" panose="03000509000000000000" pitchFamily="65" charset="-122"/>
                <a:cs typeface="Times New Roman" panose="02020603050405020304" pitchFamily="18" charset="0"/>
              </a:rPr>
              <a:t>　</a:t>
            </a:r>
            <a:endParaRPr lang="en-US" altLang="zh-CN" sz="2800" b="1" u="sng" kern="100" smtClean="0">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430780"/>
              </a:tabLst>
            </a:pPr>
            <a:r>
              <a:rPr lang="en-US" altLang="zh-CN" sz="2800" b="1" kern="100" smtClean="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第三部分</a:t>
            </a:r>
            <a:r>
              <a:rPr lang="en-US" altLang="zh-CN" sz="2800" b="1"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对照两种不同的学习态度</a:t>
            </a:r>
            <a:endParaRPr lang="zh-CN" altLang="zh-CN" sz="1050" b="1"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8" name="矩形 17"/>
          <p:cNvSpPr/>
          <p:nvPr>
            <p:custDataLst>
              <p:tags r:id="rId8"/>
            </p:custDataLst>
          </p:nvPr>
        </p:nvSpPr>
        <p:spPr>
          <a:xfrm>
            <a:off x="3357269" y="5067387"/>
            <a:ext cx="8284068" cy="5230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提出建议：</a:t>
            </a:r>
            <a:r>
              <a:rPr lang="en-US" altLang="zh-CN" sz="2800" b="1" kern="100">
                <a:latin typeface="Symbol" panose="05050102010706020507" pitchFamily="18" charset="2"/>
                <a:ea typeface="方正中等线简体" panose="03000509000000000000" pitchFamily="65" charset="-122"/>
                <a:cs typeface="Times New Roman" panose="02020603050405020304" pitchFamily="18" charset="0"/>
              </a:rPr>
              <a:t>(</a:t>
            </a: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第四部分</a:t>
            </a:r>
            <a:r>
              <a:rPr lang="en-US" altLang="zh-CN" sz="2800" b="1" kern="100">
                <a:latin typeface="Symbol" panose="05050102010706020507" pitchFamily="18" charset="2"/>
                <a:ea typeface="方正中等线简体" panose="03000509000000000000" pitchFamily="65" charset="-122"/>
                <a:cs typeface="Times New Roman" panose="02020603050405020304" pitchFamily="18" charset="0"/>
              </a:rPr>
              <a:t>)</a:t>
            </a:r>
            <a:r>
              <a:rPr lang="en-US" altLang="zh-CN" sz="2800" b="1" kern="100" smtClean="0">
                <a:latin typeface="宋体" panose="02010600030101010101" pitchFamily="2" charset="-122"/>
                <a:ea typeface="方正中等线简体" panose="03000509000000000000" pitchFamily="65" charset="-122"/>
                <a:cs typeface="Times New Roman" panose="02020603050405020304" pitchFamily="18" charset="0"/>
              </a:rPr>
              <a:t>②</a:t>
            </a:r>
            <a:r>
              <a:rPr lang="en-US" altLang="zh-CN" sz="2800" b="1" kern="100" smtClean="0">
                <a:latin typeface="Times New Roman" panose="02020603050405020304" pitchFamily="18" charset="0"/>
                <a:ea typeface="Times New Roman" panose="02020603050405020304" pitchFamily="18" charset="0"/>
                <a:cs typeface="Times New Roman" panose="02020603050405020304" pitchFamily="18" charset="0"/>
              </a:rPr>
              <a:t>___________________</a:t>
            </a:r>
            <a:endParaRPr lang="zh-CN" altLang="en-US" b="1">
              <a:latin typeface="Times New Roman" panose="02020603050405020304" pitchFamily="18" charset="0"/>
              <a:cs typeface="Times New Roman" panose="02020603050405020304" pitchFamily="18" charset="0"/>
            </a:endParaRPr>
          </a:p>
        </p:txBody>
      </p:sp>
      <p:sp>
        <p:nvSpPr>
          <p:cNvPr id="19" name="左大括号 18"/>
          <p:cNvSpPr/>
          <p:nvPr>
            <p:custDataLst>
              <p:tags r:id="rId9"/>
            </p:custDataLst>
          </p:nvPr>
        </p:nvSpPr>
        <p:spPr>
          <a:xfrm>
            <a:off x="4978438" y="3195612"/>
            <a:ext cx="253354" cy="1367835"/>
          </a:xfrm>
          <a:prstGeom prst="leftBrace">
            <a:avLst>
              <a:gd name="adj1" fmla="val 28387"/>
              <a:gd name="adj2" fmla="val 50000"/>
            </a:avLst>
          </a:prstGeom>
        </p:spPr>
        <p:style>
          <a:lnRef idx="1">
            <a:schemeClr val="dk1"/>
          </a:lnRef>
          <a:fillRef idx="0">
            <a:schemeClr val="dk1"/>
          </a:fillRef>
          <a:effectRef idx="0">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b="1"/>
          </a:p>
        </p:txBody>
      </p:sp>
      <p:sp>
        <p:nvSpPr>
          <p:cNvPr id="22" name="左大括号 21"/>
          <p:cNvSpPr/>
          <p:nvPr>
            <p:custDataLst>
              <p:tags r:id="rId10"/>
            </p:custDataLst>
          </p:nvPr>
        </p:nvSpPr>
        <p:spPr>
          <a:xfrm>
            <a:off x="3105143" y="2452943"/>
            <a:ext cx="253354" cy="2932075"/>
          </a:xfrm>
          <a:prstGeom prst="leftBrace">
            <a:avLst>
              <a:gd name="adj1" fmla="val 28387"/>
              <a:gd name="adj2" fmla="val 50000"/>
            </a:avLst>
          </a:prstGeom>
        </p:spPr>
        <p:style>
          <a:lnRef idx="1">
            <a:schemeClr val="dk1"/>
          </a:lnRef>
          <a:fillRef idx="0">
            <a:schemeClr val="dk1"/>
          </a:fillRef>
          <a:effectRef idx="0">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b="1"/>
          </a:p>
        </p:txBody>
      </p:sp>
      <p:sp>
        <p:nvSpPr>
          <p:cNvPr id="21" name="矩形 20"/>
          <p:cNvSpPr/>
          <p:nvPr>
            <p:custDataLst>
              <p:tags r:id="rId11"/>
            </p:custDataLst>
          </p:nvPr>
        </p:nvSpPr>
        <p:spPr>
          <a:xfrm>
            <a:off x="7320295" y="3555765"/>
            <a:ext cx="3416765" cy="52309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分析我们存在的缺点</a:t>
            </a:r>
            <a:endParaRPr lang="zh-CN" altLang="en-US" b="1"/>
          </a:p>
        </p:txBody>
      </p:sp>
      <p:sp>
        <p:nvSpPr>
          <p:cNvPr id="27" name="矩形 26"/>
          <p:cNvSpPr/>
          <p:nvPr>
            <p:custDataLst>
              <p:tags r:id="rId12"/>
            </p:custDataLst>
          </p:nvPr>
        </p:nvSpPr>
        <p:spPr>
          <a:xfrm>
            <a:off x="7241286" y="4878919"/>
            <a:ext cx="3430747" cy="6376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800" b="1"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提出改造学风的建议</a:t>
            </a:r>
            <a:endParaRPr lang="zh-CN" altLang="zh-CN" sz="1050" b="1" kern="100">
              <a:effectLst/>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blinds(horizontal)">
                                      <p:cBhvr>
                                        <p:cTn id="1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TextBox 1"/>
          <p:cNvSpPr txBox="1"/>
          <p:nvPr>
            <p:custDataLst>
              <p:tags r:id="rId3"/>
            </p:custDataLst>
          </p:nvPr>
        </p:nvSpPr>
        <p:spPr>
          <a:xfrm>
            <a:off x="4123944" y="2468880"/>
            <a:ext cx="6190488"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b="1">
                <a:solidFill>
                  <a:srgbClr val="C00000"/>
                </a:solidFill>
              </a:rPr>
              <a:t>课文分析</a:t>
            </a:r>
            <a:endParaRPr lang="zh-CN" altLang="en-US" sz="6000" b="1">
              <a:solidFill>
                <a:srgbClr val="C00000"/>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487593" y="1508761"/>
            <a:ext cx="10129520" cy="1844887"/>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altLang="zh-CN" sz="37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t>        </a:t>
            </a:r>
            <a:r>
              <a:rPr lang="zh-CN" altLang="en-US" sz="37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t>阅读课文本论部分（第一、二、三部分），思考：</a:t>
            </a:r>
            <a:endParaRPr lang="zh-CN" altLang="en-US" sz="3700">
              <a:solidFill>
                <a:srgbClr val="000000"/>
              </a:solidFill>
              <a:latin typeface="Times New Roman" panose="02020603050405020304" pitchFamily="18" charset="0"/>
              <a:ea typeface="黑体" panose="02010609060101010101" charset="-122"/>
              <a:sym typeface="Wingdings" panose="05000000000000000000" pitchFamily="2" charset="2"/>
            </a:endParaRPr>
          </a:p>
        </p:txBody>
      </p:sp>
      <p:sp>
        <p:nvSpPr>
          <p:cNvPr id="2" name="副标题 1"/>
          <p:cNvSpPr>
            <a:spLocks noGrp="1"/>
          </p:cNvSpPr>
          <p:nvPr>
            <p:custDataLst>
              <p:tags r:id="rId4"/>
            </p:custDataLst>
          </p:nvPr>
        </p:nvSpPr>
        <p:spPr>
          <a:xfrm>
            <a:off x="2735794" y="3488993"/>
            <a:ext cx="6857365" cy="619001"/>
          </a:xfrm>
          <a:prstGeom prst="rect">
            <a:avLst/>
          </a:prstGeom>
        </p:spPr>
        <p:txBody>
          <a:bodyPr vert="horz" wrap="square" lIns="0" tIns="0" rIns="0" bIns="0" rtlCol="0">
            <a:noAutofit/>
          </a:bodyPr>
          <a:lstStyle>
            <a:defPPr>
              <a:defRPr lang="zh-CN"/>
            </a:defPPr>
            <a:lvl1pPr marL="0" marR="0" lvl="0" indent="0" algn="l" defTabSz="906145" rtl="0" eaLnBrk="1" fontAlgn="auto" latinLnBrk="0" hangingPunct="1">
              <a:lnSpc>
                <a:spcPct val="100000"/>
              </a:lnSpc>
              <a:spcBef>
                <a:spcPct val="0"/>
              </a:spcBef>
              <a:spcAft>
                <a:spcPct val="0"/>
              </a:spcAft>
              <a:buClrTx/>
              <a:buSzTx/>
              <a:buFont typeface="Arial" pitchFamily="34" charset="0"/>
              <a:buNone/>
              <a:defRPr kumimoji="0" lang="zh-CN" altLang="en-US" sz="1400" b="0" i="0" u="none" strike="noStrike" kern="1200" cap="none" spc="200" normalizeH="0" baseline="0" noProof="0">
                <a:ln>
                  <a:noFill/>
                </a:ln>
                <a:solidFill>
                  <a:schemeClr val="dk1">
                    <a:lumMod val="65000"/>
                    <a:lumOff val="35000"/>
                  </a:schemeClr>
                </a:solidFill>
                <a:effectLst/>
                <a:uLnTx/>
                <a:uFillTx/>
                <a:latin typeface="Arial" pitchFamily="34" charset="0"/>
                <a:ea typeface="隶书" panose="02010509060101010101" charset="-122"/>
                <a:cs typeface="+mn-cs"/>
              </a:defRPr>
            </a:lvl1pPr>
            <a:lvl2pPr marL="339725" indent="0" algn="ctr" defTabSz="906145" rtl="0" eaLnBrk="1" fontAlgn="auto" latinLnBrk="0" hangingPunct="1">
              <a:lnSpc>
                <a:spcPct val="130000"/>
              </a:lnSpc>
              <a:spcBef>
                <a:spcPct val="0"/>
              </a:spcBef>
              <a:spcAft>
                <a:spcPts val="1000"/>
              </a:spcAft>
              <a:buFont typeface="Arial" pitchFamily="34" charset="0"/>
              <a:buNone/>
              <a:tabLst>
                <a:tab pos="1594485"/>
              </a:tabLst>
              <a:defRPr sz="15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679450" indent="0" algn="ctr" defTabSz="906145" rtl="0" eaLnBrk="1" fontAlgn="auto" latinLnBrk="0" hangingPunct="1">
              <a:lnSpc>
                <a:spcPct val="130000"/>
              </a:lnSpc>
              <a:spcBef>
                <a:spcPct val="0"/>
              </a:spcBef>
              <a:spcAft>
                <a:spcPts val="1000"/>
              </a:spcAft>
              <a:buFont typeface="Arial" pitchFamily="34" charset="0"/>
              <a:buNone/>
              <a:defRPr sz="14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019175" indent="0" algn="ctr" defTabSz="906145" rtl="0" eaLnBrk="1" fontAlgn="auto" latinLnBrk="0" hangingPunct="1">
              <a:lnSpc>
                <a:spcPct val="130000"/>
              </a:lnSpc>
              <a:spcBef>
                <a:spcPct val="0"/>
              </a:spcBef>
              <a:spcAft>
                <a:spcPts val="1000"/>
              </a:spcAft>
              <a:buFont typeface="Arial" pitchFamily="34" charset="0"/>
              <a:buNone/>
              <a:defRPr sz="12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358900" indent="0" algn="ctr" defTabSz="906145" rtl="0" eaLnBrk="1" fontAlgn="auto" latinLnBrk="0" hangingPunct="1">
              <a:lnSpc>
                <a:spcPct val="130000"/>
              </a:lnSpc>
              <a:spcBef>
                <a:spcPct val="0"/>
              </a:spcBef>
              <a:spcAft>
                <a:spcPts val="1000"/>
              </a:spcAft>
              <a:buFont typeface="Arial" pitchFamily="34" charset="0"/>
              <a:buNone/>
              <a:defRPr sz="12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1698625" indent="0" algn="ctr" defTabSz="906145"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6pPr>
            <a:lvl7pPr marL="2038350" indent="0" algn="ctr" defTabSz="906145"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7pPr>
            <a:lvl8pPr marL="2378075" indent="0" algn="ctr" defTabSz="906145"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8pPr>
            <a:lvl9pPr marL="2718435" indent="0" algn="ctr" defTabSz="906145"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9pPr>
          </a:lstStyle>
          <a:p>
            <a:r>
              <a:rPr lang="zh-CN" altLang="en-US" sz="4300" b="1" spc="133">
                <a:solidFill>
                  <a:srgbClr val="FF0000"/>
                </a:solidFill>
              </a:rPr>
              <a:t>为什么改造？改造成什么样？</a:t>
            </a:r>
            <a:endParaRPr lang="zh-CN" altLang="en-US" sz="4300" b="1" spc="133">
              <a:solidFill>
                <a:srgbClr val="FF0000"/>
              </a:solidFill>
            </a:endParaRPr>
          </a:p>
        </p:txBody>
      </p: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3490" name="矩形 92161"/>
          <p:cNvSpPr>
            <a:spLocks noChangeArrowheads="1"/>
          </p:cNvSpPr>
          <p:nvPr>
            <p:custDataLst>
              <p:tags r:id="rId3"/>
            </p:custDataLst>
          </p:nvPr>
        </p:nvSpPr>
        <p:spPr bwMode="auto">
          <a:xfrm>
            <a:off x="3215451" y="1268535"/>
            <a:ext cx="6878788" cy="672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964" tIns="48012" rIns="95964" bIns="48012">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6145"/>
            <a:r>
              <a:rPr lang="zh-CN" altLang="ru-RU" sz="3700" b="1">
                <a:solidFill>
                  <a:srgbClr val="000000"/>
                </a:solidFill>
                <a:latin typeface="Times New Roman" panose="02020603050405020304" pitchFamily="18" charset="0"/>
                <a:ea typeface="华文中宋" panose="02010600040101010101" pitchFamily="2" charset="-122"/>
              </a:rPr>
              <a:t>第一</a:t>
            </a:r>
            <a:r>
              <a:rPr lang="zh-CN" altLang="en-US" sz="3700" b="1">
                <a:solidFill>
                  <a:srgbClr val="000000"/>
                </a:solidFill>
                <a:latin typeface="Times New Roman" panose="02020603050405020304" pitchFamily="18" charset="0"/>
                <a:ea typeface="华文中宋" panose="02010600040101010101" pitchFamily="2" charset="-122"/>
              </a:rPr>
              <a:t>部分</a:t>
            </a:r>
            <a:r>
              <a:rPr lang="zh-CN" altLang="ru-RU" sz="3700" b="1">
                <a:solidFill>
                  <a:srgbClr val="000000"/>
                </a:solidFill>
                <a:latin typeface="Times New Roman" panose="02020603050405020304" pitchFamily="18" charset="0"/>
                <a:ea typeface="华文中宋" panose="02010600040101010101" pitchFamily="2" charset="-122"/>
              </a:rPr>
              <a:t>可分为几层</a:t>
            </a:r>
            <a:r>
              <a:rPr lang="ru-RU" altLang="zh-CN" sz="3700" b="1">
                <a:solidFill>
                  <a:srgbClr val="000000"/>
                </a:solidFill>
                <a:latin typeface="Times New Roman" panose="02020603050405020304" pitchFamily="18" charset="0"/>
                <a:ea typeface="华文中宋" panose="02010600040101010101" pitchFamily="2" charset="-122"/>
              </a:rPr>
              <a:t>?</a:t>
            </a:r>
            <a:r>
              <a:rPr lang="zh-CN" altLang="ru-RU" sz="3700" b="1">
                <a:solidFill>
                  <a:srgbClr val="000000"/>
                </a:solidFill>
                <a:latin typeface="Times New Roman" panose="02020603050405020304" pitchFamily="18" charset="0"/>
                <a:ea typeface="华文中宋" panose="02010600040101010101" pitchFamily="2" charset="-122"/>
              </a:rPr>
              <a:t>层意</a:t>
            </a:r>
            <a:r>
              <a:rPr lang="ru-RU" altLang="zh-CN" sz="3700" b="1">
                <a:solidFill>
                  <a:srgbClr val="000000"/>
                </a:solidFill>
                <a:latin typeface="Times New Roman" panose="02020603050405020304" pitchFamily="18" charset="0"/>
                <a:ea typeface="华文中宋" panose="02010600040101010101" pitchFamily="2" charset="-122"/>
              </a:rPr>
              <a:t>?</a:t>
            </a:r>
            <a:endParaRPr lang="zh-CN" altLang="en-US" sz="3700" b="1">
              <a:solidFill>
                <a:srgbClr val="000000"/>
              </a:solidFill>
              <a:latin typeface="Times New Roman" panose="02020603050405020304" pitchFamily="18" charset="0"/>
              <a:ea typeface="华文中宋" panose="02010600040101010101" pitchFamily="2" charset="-122"/>
            </a:endParaRPr>
          </a:p>
        </p:txBody>
      </p:sp>
      <p:sp>
        <p:nvSpPr>
          <p:cNvPr id="63491" name="矩形 92162"/>
          <p:cNvSpPr/>
          <p:nvPr>
            <p:custDataLst>
              <p:tags r:id="rId4"/>
            </p:custDataLst>
          </p:nvPr>
        </p:nvSpPr>
        <p:spPr>
          <a:xfrm>
            <a:off x="1583267" y="2084493"/>
            <a:ext cx="10355580" cy="3787987"/>
          </a:xfrm>
          <a:prstGeom prst="rect">
            <a:avLst/>
          </a:prstGeom>
          <a:noFill/>
          <a:ln>
            <a:noFill/>
            <a:miter lim="800000"/>
          </a:ln>
        </p:spPr>
        <p:txBody>
          <a:bodyPr wrap="square" lIns="95964" tIns="48012" rIns="95964" bIns="48012">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6145">
              <a:lnSpc>
                <a:spcPct val="120000"/>
              </a:lnSpc>
            </a:pPr>
            <a:r>
              <a:rPr lang="ru-RU" altLang="zh-CN" sz="3300" b="1">
                <a:solidFill>
                  <a:srgbClr val="000000"/>
                </a:solidFill>
                <a:latin typeface="Times New Roman" panose="02020603050405020304" pitchFamily="18" charset="0"/>
                <a:ea typeface="黑体" panose="02010609060101010101" charset="-122"/>
                <a:sym typeface="Wingdings" panose="05000000000000000000" pitchFamily="2" charset="2"/>
              </a:rPr>
              <a:t>①</a:t>
            </a:r>
            <a:r>
              <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rPr>
              <a:t>二十年的回顾</a:t>
            </a:r>
            <a:endPar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endParaRPr>
          </a:p>
          <a:p>
            <a:pPr defTabSz="906145">
              <a:lnSpc>
                <a:spcPct val="120000"/>
              </a:lnSpc>
            </a:pPr>
            <a:r>
              <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rPr>
              <a:t>                   </a:t>
            </a:r>
            <a:r>
              <a:rPr lang="en-US" altLang="zh-CN" sz="3300" b="1" smtClean="0">
                <a:solidFill>
                  <a:srgbClr val="000000"/>
                </a:solidFill>
                <a:latin typeface="Times New Roman" panose="02020603050405020304" pitchFamily="18" charset="0"/>
                <a:ea typeface="黑体" panose="02010609060101010101" charset="-122"/>
                <a:sym typeface="Wingdings" panose="05000000000000000000" pitchFamily="2" charset="2"/>
              </a:rPr>
              <a:t> </a:t>
            </a:r>
            <a:r>
              <a:rPr lang="zh-CN" altLang="ru-RU" sz="3300" b="1" smtClean="0">
                <a:solidFill>
                  <a:srgbClr val="000000"/>
                </a:solidFill>
                <a:latin typeface="Times New Roman" panose="02020603050405020304" pitchFamily="18" charset="0"/>
                <a:ea typeface="黑体" panose="02010609060101010101" charset="-122"/>
                <a:sym typeface="Wingdings" panose="05000000000000000000" pitchFamily="2" charset="2"/>
              </a:rPr>
              <a:t> </a:t>
            </a:r>
            <a:r>
              <a:rPr lang="en-US" altLang="zh-CN" sz="3300" b="1" smtClean="0">
                <a:solidFill>
                  <a:srgbClr val="0052F6"/>
                </a:solidFill>
                <a:latin typeface="Times New Roman" panose="02020603050405020304" pitchFamily="18" charset="0"/>
                <a:ea typeface="黑体" panose="02010609060101010101" charset="-122"/>
                <a:sym typeface="Wingdings" panose="05000000000000000000" pitchFamily="2" charset="2"/>
              </a:rPr>
              <a:t>——</a:t>
            </a:r>
            <a:r>
              <a:rPr lang="zh-CN" altLang="ru-RU" sz="3300" b="1" smtClean="0">
                <a:solidFill>
                  <a:srgbClr val="0052F6"/>
                </a:solidFill>
                <a:latin typeface="Times New Roman" panose="02020603050405020304" pitchFamily="18" charset="0"/>
                <a:ea typeface="楷体" panose="02010609060101010101" charset="-122"/>
                <a:sym typeface="Wingdings" panose="05000000000000000000" pitchFamily="2" charset="2"/>
              </a:rPr>
              <a:t>总结</a:t>
            </a:r>
            <a:r>
              <a:rPr lang="zh-CN" altLang="ru-RU" sz="3300" b="1">
                <a:solidFill>
                  <a:srgbClr val="0052F6"/>
                </a:solidFill>
                <a:latin typeface="Times New Roman" panose="02020603050405020304" pitchFamily="18" charset="0"/>
                <a:ea typeface="楷体" panose="02010609060101010101" charset="-122"/>
                <a:sym typeface="Wingdings" panose="05000000000000000000" pitchFamily="2" charset="2"/>
              </a:rPr>
              <a:t>基本经验</a:t>
            </a:r>
            <a:endParaRPr lang="zh-CN" altLang="ru-RU" sz="3300" b="1">
              <a:solidFill>
                <a:srgbClr val="0052F6"/>
              </a:solidFill>
              <a:latin typeface="Times New Roman" panose="02020603050405020304" pitchFamily="18" charset="0"/>
              <a:ea typeface="楷体" panose="02010609060101010101" charset="-122"/>
              <a:sym typeface="Wingdings" panose="05000000000000000000" pitchFamily="2" charset="2"/>
            </a:endParaRPr>
          </a:p>
          <a:p>
            <a:pPr defTabSz="906145">
              <a:lnSpc>
                <a:spcPct val="120000"/>
              </a:lnSpc>
            </a:pPr>
            <a:r>
              <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rPr>
              <a:t>②一百年来的回顾</a:t>
            </a:r>
            <a:endPar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endParaRPr>
          </a:p>
          <a:p>
            <a:pPr defTabSz="906145">
              <a:lnSpc>
                <a:spcPct val="120000"/>
              </a:lnSpc>
            </a:pPr>
            <a:r>
              <a:rPr lang="en-US" altLang="zh-CN" sz="3300" b="1" smtClean="0">
                <a:solidFill>
                  <a:srgbClr val="0052F6"/>
                </a:solidFill>
                <a:latin typeface="Times New Roman" panose="02020603050405020304" pitchFamily="18" charset="0"/>
                <a:ea typeface="黑体" panose="02010609060101010101" charset="-122"/>
                <a:sym typeface="Wingdings" panose="05000000000000000000" pitchFamily="2" charset="2"/>
              </a:rPr>
              <a:t>                     ——</a:t>
            </a:r>
            <a:r>
              <a:rPr lang="zh-CN" altLang="ru-RU" sz="3300" b="1" smtClean="0">
                <a:solidFill>
                  <a:srgbClr val="0052F6"/>
                </a:solidFill>
                <a:latin typeface="Times New Roman" panose="02020603050405020304" pitchFamily="18" charset="0"/>
                <a:ea typeface="楷体" panose="02010609060101010101" charset="-122"/>
                <a:sym typeface="Wingdings" panose="05000000000000000000" pitchFamily="2" charset="2"/>
              </a:rPr>
              <a:t>论述</a:t>
            </a:r>
            <a:r>
              <a:rPr lang="zh-CN" altLang="ru-RU" sz="3300" b="1">
                <a:solidFill>
                  <a:srgbClr val="0052F6"/>
                </a:solidFill>
                <a:latin typeface="Times New Roman" panose="02020603050405020304" pitchFamily="18" charset="0"/>
                <a:ea typeface="楷体" panose="02010609060101010101" charset="-122"/>
                <a:sym typeface="Wingdings" panose="05000000000000000000" pitchFamily="2" charset="2"/>
              </a:rPr>
              <a:t>巨大变化</a:t>
            </a:r>
            <a:endParaRPr lang="zh-CN" altLang="ru-RU" sz="3300" b="1">
              <a:solidFill>
                <a:srgbClr val="0052F6"/>
              </a:solidFill>
              <a:latin typeface="Times New Roman" panose="02020603050405020304" pitchFamily="18" charset="0"/>
              <a:ea typeface="楷体" panose="02010609060101010101" charset="-122"/>
              <a:sym typeface="Wingdings" panose="05000000000000000000" pitchFamily="2" charset="2"/>
            </a:endParaRPr>
          </a:p>
          <a:p>
            <a:pPr defTabSz="906145">
              <a:lnSpc>
                <a:spcPct val="120000"/>
              </a:lnSpc>
            </a:pPr>
            <a:r>
              <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rPr>
              <a:t>③抗日以来的回顾</a:t>
            </a:r>
            <a:endPar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endParaRPr>
          </a:p>
          <a:p>
            <a:pPr defTabSz="906145">
              <a:lnSpc>
                <a:spcPct val="120000"/>
              </a:lnSpc>
            </a:pPr>
            <a:r>
              <a:rPr lang="zh-CN" altLang="ru-RU" sz="3300" b="1">
                <a:solidFill>
                  <a:srgbClr val="000000"/>
                </a:solidFill>
                <a:latin typeface="Times New Roman" panose="02020603050405020304" pitchFamily="18" charset="0"/>
                <a:ea typeface="黑体" panose="02010609060101010101" charset="-122"/>
                <a:sym typeface="Wingdings" panose="05000000000000000000" pitchFamily="2" charset="2"/>
              </a:rPr>
              <a:t> </a:t>
            </a:r>
            <a:r>
              <a:rPr lang="en-US" altLang="zh-CN" sz="3300" b="1" smtClean="0">
                <a:solidFill>
                  <a:srgbClr val="000000"/>
                </a:solidFill>
                <a:latin typeface="Times New Roman" panose="02020603050405020304" pitchFamily="18" charset="0"/>
                <a:ea typeface="黑体" panose="02010609060101010101" charset="-122"/>
                <a:sym typeface="Wingdings" panose="05000000000000000000" pitchFamily="2" charset="2"/>
              </a:rPr>
              <a:t>                    </a:t>
            </a:r>
            <a:r>
              <a:rPr lang="en-US" altLang="zh-CN" sz="3300" b="1" smtClean="0">
                <a:solidFill>
                  <a:srgbClr val="0052F6"/>
                </a:solidFill>
                <a:latin typeface="Times New Roman" panose="02020603050405020304" pitchFamily="18" charset="0"/>
                <a:ea typeface="黑体" panose="02010609060101010101" charset="-122"/>
                <a:sym typeface="Wingdings" panose="05000000000000000000" pitchFamily="2" charset="2"/>
              </a:rPr>
              <a:t>——</a:t>
            </a:r>
            <a:r>
              <a:rPr lang="zh-CN" altLang="ru-RU" sz="3300" b="1" smtClean="0">
                <a:solidFill>
                  <a:srgbClr val="0052F6"/>
                </a:solidFill>
                <a:latin typeface="Times New Roman" panose="02020603050405020304" pitchFamily="18" charset="0"/>
                <a:ea typeface="楷体" panose="02010609060101010101" charset="-122"/>
                <a:sym typeface="Wingdings" panose="05000000000000000000" pitchFamily="2" charset="2"/>
              </a:rPr>
              <a:t>肯定</a:t>
            </a:r>
            <a:r>
              <a:rPr lang="zh-CN" altLang="ru-RU" sz="3300" b="1">
                <a:solidFill>
                  <a:srgbClr val="0052F6"/>
                </a:solidFill>
                <a:latin typeface="Times New Roman" panose="02020603050405020304" pitchFamily="18" charset="0"/>
                <a:ea typeface="楷体" panose="02010609060101010101" charset="-122"/>
                <a:sym typeface="Wingdings" panose="05000000000000000000" pitchFamily="2" charset="2"/>
              </a:rPr>
              <a:t>新的进步</a:t>
            </a:r>
            <a:endParaRPr lang="zh-CN" altLang="ru-RU" sz="3300" b="1">
              <a:solidFill>
                <a:srgbClr val="0052F6"/>
              </a:solidFill>
              <a:latin typeface="Times New Roman" panose="02020603050405020304" pitchFamily="18" charset="0"/>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63491">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63491">
                                            <p:txEl>
                                              <p:pRg st="2" end="2"/>
                                            </p:txEl>
                                          </p:spTgt>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6349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63491">
                                            <p:txEl>
                                              <p:pRg st="4" end="4"/>
                                            </p:txEl>
                                          </p:spTgt>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634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6562" name="矩形 94209"/>
          <p:cNvSpPr/>
          <p:nvPr>
            <p:custDataLst>
              <p:tags r:id="rId3"/>
            </p:custDataLst>
          </p:nvPr>
        </p:nvSpPr>
        <p:spPr>
          <a:xfrm>
            <a:off x="1487902" y="1223521"/>
            <a:ext cx="11217715" cy="2659380"/>
          </a:xfrm>
          <a:prstGeom prst="rect">
            <a:avLst/>
          </a:prstGeom>
          <a:noFill/>
          <a:ln>
            <a:noFill/>
            <a:miter lim="800000"/>
          </a:ln>
        </p:spPr>
        <p:txBody>
          <a:bodyPr lIns="96012" tIns="48037" rIns="96012" bIns="4803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6780"/>
            <a:r>
              <a:rPr lang="ru-RU" altLang="zh-CN"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t>①</a:t>
            </a:r>
            <a:r>
              <a:rPr lang="zh-CN" altLang="ru-RU"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t>中“日益结合”中“日益”能否删去？                 </a:t>
            </a:r>
            <a:endParaRPr lang="zh-CN" altLang="ru-RU"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endParaRPr>
          </a:p>
          <a:p>
            <a:pPr defTabSz="906780"/>
            <a:endParaRPr lang="zh-CN" altLang="ru-RU"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endParaRPr>
          </a:p>
          <a:p>
            <a:pPr defTabSz="906780"/>
            <a:r>
              <a:rPr lang="zh-CN" altLang="ru-RU"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t> </a:t>
            </a:r>
            <a:endParaRPr lang="zh-CN" altLang="ru-RU"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endParaRPr>
          </a:p>
          <a:p>
            <a:pPr defTabSz="906780"/>
            <a:br>
              <a:rPr lang="zh-CN" altLang="en-US"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br>
            <a:r>
              <a:rPr lang="zh-CN" altLang="ru-RU" sz="3300" b="1">
                <a:solidFill>
                  <a:srgbClr val="000000"/>
                </a:solidFill>
                <a:latin typeface="Times New Roman" panose="02020603050405020304" pitchFamily="18" charset="0"/>
                <a:ea typeface="华文中宋" panose="02010600040101010101" pitchFamily="2" charset="-122"/>
                <a:sym typeface="Wingdings" panose="05000000000000000000" pitchFamily="2" charset="2"/>
              </a:rPr>
              <a:t>②是如何运用对比的？有什么作用？</a:t>
            </a:r>
            <a:r>
              <a:rPr lang="zh-CN" altLang="ru-RU" sz="3300">
                <a:solidFill>
                  <a:srgbClr val="000000"/>
                </a:solidFill>
                <a:latin typeface="Times New Roman" panose="02020603050405020304" pitchFamily="18" charset="0"/>
                <a:ea typeface="华文中宋" panose="02010600040101010101" pitchFamily="2" charset="-122"/>
                <a:sym typeface="Wingdings" panose="05000000000000000000" pitchFamily="2" charset="2"/>
              </a:rPr>
              <a:t>                   </a:t>
            </a:r>
            <a:endParaRPr lang="zh-CN" altLang="ru-RU" sz="3300">
              <a:solidFill>
                <a:srgbClr val="000000"/>
              </a:solidFill>
              <a:latin typeface="Times New Roman" panose="02020603050405020304" pitchFamily="18" charset="0"/>
              <a:ea typeface="华文中宋" panose="02010600040101010101" pitchFamily="2" charset="-122"/>
            </a:endParaRPr>
          </a:p>
        </p:txBody>
      </p:sp>
      <p:sp>
        <p:nvSpPr>
          <p:cNvPr id="66563" name="矩形 94210"/>
          <p:cNvSpPr>
            <a:spLocks noChangeArrowheads="1"/>
          </p:cNvSpPr>
          <p:nvPr>
            <p:custDataLst>
              <p:tags r:id="rId4"/>
            </p:custDataLst>
          </p:nvPr>
        </p:nvSpPr>
        <p:spPr bwMode="auto">
          <a:xfrm>
            <a:off x="1258994" y="4100407"/>
            <a:ext cx="10850033" cy="1941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012" tIns="48037" rIns="96012" bIns="4803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6780">
              <a:lnSpc>
                <a:spcPct val="120000"/>
              </a:lnSpc>
              <a:spcBef>
                <a:spcPct val="50000"/>
              </a:spcBef>
            </a:pPr>
            <a:r>
              <a:rPr lang="zh-CN" altLang="en-US" sz="3300" b="1">
                <a:solidFill>
                  <a:srgbClr val="0052F6"/>
                </a:solidFill>
                <a:latin typeface="Times New Roman" panose="02020603050405020304" pitchFamily="18" charset="0"/>
                <a:ea typeface="楷体" panose="02010609060101010101" charset="-122"/>
              </a:rPr>
              <a:t>        </a:t>
            </a:r>
            <a:r>
              <a:rPr lang="zh-CN" altLang="ru-RU" sz="3300" b="1">
                <a:solidFill>
                  <a:srgbClr val="0052F6"/>
                </a:solidFill>
                <a:latin typeface="Times New Roman" panose="02020603050405020304" pitchFamily="18" charset="0"/>
                <a:ea typeface="楷体" panose="02010609060101010101" charset="-122"/>
              </a:rPr>
              <a:t>运用两组反义词进行对比，其中肤浅和深刻是表明认识程度的，贫乏和丰富是表示认识广度的，都十分准确地指出了我党在幼年时期和现在对马列主义认识上的差距。</a:t>
            </a:r>
            <a:endParaRPr lang="zh-CN" altLang="ru-RU" sz="3300" b="1">
              <a:solidFill>
                <a:srgbClr val="0052F6"/>
              </a:solidFill>
              <a:latin typeface="Times New Roman" panose="02020603050405020304" pitchFamily="18" charset="0"/>
              <a:ea typeface="楷体" panose="02010609060101010101" charset="-122"/>
            </a:endParaRPr>
          </a:p>
        </p:txBody>
      </p:sp>
      <p:sp>
        <p:nvSpPr>
          <p:cNvPr id="66564" name="矩形 94211"/>
          <p:cNvSpPr/>
          <p:nvPr>
            <p:custDataLst>
              <p:tags r:id="rId5"/>
            </p:custDataLst>
          </p:nvPr>
        </p:nvSpPr>
        <p:spPr>
          <a:xfrm>
            <a:off x="1249355" y="1936275"/>
            <a:ext cx="10799444" cy="1233163"/>
          </a:xfrm>
          <a:prstGeom prst="rect">
            <a:avLst/>
          </a:prstGeom>
          <a:noFill/>
          <a:ln>
            <a:noFill/>
            <a:miter lim="800000"/>
          </a:ln>
        </p:spPr>
        <p:txBody>
          <a:bodyPr lIns="96012" tIns="48037" rIns="96012" bIns="4803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6780">
              <a:lnSpc>
                <a:spcPct val="110000"/>
              </a:lnSpc>
              <a:spcBef>
                <a:spcPct val="50000"/>
              </a:spcBef>
            </a:pPr>
            <a:r>
              <a:rPr lang="ru-RU" altLang="zh-CN" sz="3300" b="1">
                <a:solidFill>
                  <a:srgbClr val="000000"/>
                </a:solidFill>
                <a:latin typeface="Times New Roman" panose="02020603050405020304" pitchFamily="18" charset="0"/>
                <a:ea typeface="楷体" panose="02010609060101010101" charset="-122"/>
                <a:sym typeface="Wingdings" panose="05000000000000000000" pitchFamily="2" charset="2"/>
              </a:rPr>
              <a:t> </a:t>
            </a:r>
            <a:r>
              <a:rPr lang="en-US" altLang="zh-CN" sz="3300" b="1">
                <a:solidFill>
                  <a:srgbClr val="000000"/>
                </a:solidFill>
                <a:latin typeface="Times New Roman" panose="02020603050405020304" pitchFamily="18" charset="0"/>
                <a:ea typeface="楷体" panose="02010609060101010101" charset="-122"/>
                <a:sym typeface="Wingdings" panose="05000000000000000000" pitchFamily="2" charset="2"/>
              </a:rPr>
              <a:t>       </a:t>
            </a:r>
            <a:r>
              <a:rPr lang="ru-RU" altLang="zh-CN" sz="3300" b="1">
                <a:solidFill>
                  <a:srgbClr val="0052F6"/>
                </a:solidFill>
                <a:latin typeface="Times New Roman" panose="02020603050405020304" pitchFamily="18" charset="0"/>
                <a:ea typeface="楷体" panose="02010609060101010101" charset="-122"/>
                <a:sym typeface="Wingdings" panose="05000000000000000000" pitchFamily="2" charset="2"/>
              </a:rPr>
              <a:t>“</a:t>
            </a:r>
            <a:r>
              <a:rPr lang="zh-CN" altLang="ru-RU" sz="3300" b="1">
                <a:solidFill>
                  <a:srgbClr val="0052F6"/>
                </a:solidFill>
                <a:latin typeface="Times New Roman" panose="02020603050405020304" pitchFamily="18" charset="0"/>
                <a:ea typeface="楷体" panose="02010609060101010101" charset="-122"/>
                <a:sym typeface="Wingdings" panose="05000000000000000000" pitchFamily="2" charset="2"/>
              </a:rPr>
              <a:t>日益”一词很客观地写出了马列主义与中国革命实践逐步结合的过程，用词准确。</a:t>
            </a:r>
            <a:endParaRPr lang="zh-CN" altLang="ru-RU" sz="3300" b="1">
              <a:solidFill>
                <a:srgbClr val="0052F6"/>
              </a:solidFill>
              <a:latin typeface="Times New Roman" panose="02020603050405020304" pitchFamily="18" charset="0"/>
              <a:ea typeface="楷体" panose="02010609060101010101" charset="-122"/>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656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65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p:bldP spid="6656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https://d.book118.com/838123032064006023</a:t>
            </a:r>
          </a:p>
        </p:txBody>
      </p:sp>
    </p:spTree>
  </p:cSld>
  <p:clrMapOvr>
    <a:masterClrMapping/>
  </p:clrMapOvr>
  <p:transition/>
  <p:timing/>
</p:sld>
</file>

<file path=ppt/tags/tag1.xml><?xml version="1.0" encoding="utf-8"?>
<p:tagLst xmlns:p="http://schemas.openxmlformats.org/presentationml/2006/main">
  <p:tag name="AS_UNIQUEID" val="2587"/>
</p:tagLst>
</file>

<file path=ppt/tags/tag2.xml><?xml version="1.0" encoding="utf-8"?>
<p:tagLst xmlns:p="http://schemas.openxmlformats.org/presentationml/2006/main">
  <p:tag name="AS_UNIQUEID" val="2588"/>
</p:tagLst>
</file>

<file path=ppt/tags/tag3.xml><?xml version="1.0" encoding="utf-8"?>
<p:tagLst xmlns:p="http://schemas.openxmlformats.org/presentationml/2006/main">
  <p:tag name="AS_UNIQUEID" val="2589"/>
</p:tagLst>
</file>

<file path=ppt/tags/tag4.xml><?xml version="1.0" encoding="utf-8"?>
<p:tagLst xmlns:p="http://schemas.openxmlformats.org/presentationml/2006/main">
  <p:tag name="AS_UNIQUEID" val="2590"/>
</p:tagLst>
</file>

<file path=ppt/tags/tag5.xml><?xml version="1.0" encoding="utf-8"?>
<p:tagLst xmlns:p="http://schemas.openxmlformats.org/presentationml/2006/main">
  <p:tag name="AS_UNIQUEID" val="2591"/>
</p:tagLst>
</file>

<file path=ppt/tags/tag6.xml><?xml version="1.0" encoding="utf-8"?>
<p:tagLst xmlns:p="http://schemas.openxmlformats.org/presentationml/2006/main">
  <p:tag name="AS_UNIQUEID" val="2592"/>
</p:tagLst>
</file>

<file path=ppt/tags/tag7.xml><?xml version="1.0" encoding="utf-8"?>
<p:tagLst xmlns:p="http://schemas.openxmlformats.org/presentationml/2006/main">
  <p:tag name="AS_UNIQUEID" val="2593"/>
</p:tagLst>
</file>

<file path=ppt/tags/tag8.xml><?xml version="1.0" encoding="utf-8"?>
<p:tagLst xmlns:p="http://schemas.openxmlformats.org/presentationml/2006/main">
  <p:tag name="AS_UNIQUEID" val="2594"/>
</p:tagLst>
</file>

<file path=ppt/tags/tag9.xml><?xml version="1.0" encoding="utf-8"?>
<p:tagLst xmlns:p="http://schemas.openxmlformats.org/presentationml/2006/main">
  <p:tag name="AS_UNIQUEID" val="2595"/>
</p:tagLst>
</file>

<file path=ppt/tags/tag10.xml><?xml version="1.0" encoding="utf-8"?>
<p:tagLst xmlns:p="http://schemas.openxmlformats.org/presentationml/2006/main">
  <p:tag name="AS_UNIQUEID" val="2596"/>
</p:tagLst>
</file>

<file path=ppt/tags/tag11.xml><?xml version="1.0" encoding="utf-8"?>
<p:tagLst xmlns:p="http://schemas.openxmlformats.org/presentationml/2006/main">
  <p:tag name="AS_UNIQUEID" val="2597"/>
</p:tagLst>
</file>

<file path=ppt/tags/tag12.xml><?xml version="1.0" encoding="utf-8"?>
<p:tagLst xmlns:p="http://schemas.openxmlformats.org/presentationml/2006/main">
  <p:tag name="AS_UNIQUEID" val="2598"/>
</p:tagLst>
</file>

<file path=ppt/tags/tag13.xml><?xml version="1.0" encoding="utf-8"?>
<p:tagLst xmlns:p="http://schemas.openxmlformats.org/presentationml/2006/main">
  <p:tag name="AS_UNIQUEID" val="2599"/>
</p:tagLst>
</file>

<file path=ppt/tags/tag14.xml><?xml version="1.0" encoding="utf-8"?>
<p:tagLst xmlns:p="http://schemas.openxmlformats.org/presentationml/2006/main">
  <p:tag name="AS_UNIQUEID" val="2600"/>
</p:tagLst>
</file>

<file path=ppt/tags/tag15.xml><?xml version="1.0" encoding="utf-8"?>
<p:tagLst xmlns:p="http://schemas.openxmlformats.org/presentationml/2006/main">
  <p:tag name="AS_UNIQUEID" val="2601"/>
</p:tagLst>
</file>

<file path=ppt/tags/tag16.xml><?xml version="1.0" encoding="utf-8"?>
<p:tagLst xmlns:p="http://schemas.openxmlformats.org/presentationml/2006/main">
  <p:tag name="AS_UNIQUEID" val="2602"/>
</p:tagLst>
</file>

<file path=ppt/tags/tag17.xml><?xml version="1.0" encoding="utf-8"?>
<p:tagLst xmlns:p="http://schemas.openxmlformats.org/presentationml/2006/main">
  <p:tag name="AS_UNIQUEID" val="2603"/>
</p:tagLst>
</file>

<file path=ppt/tags/tag18.xml><?xml version="1.0" encoding="utf-8"?>
<p:tagLst xmlns:p="http://schemas.openxmlformats.org/presentationml/2006/main">
  <p:tag name="AS_UNIQUEID" val="2604"/>
</p:tagLst>
</file>

<file path=ppt/tags/tag19.xml><?xml version="1.0" encoding="utf-8"?>
<p:tagLst xmlns:p="http://schemas.openxmlformats.org/presentationml/2006/main">
  <p:tag name="AS_UNIQUEID" val="2605"/>
</p:tagLst>
</file>

<file path=ppt/tags/tag20.xml><?xml version="1.0" encoding="utf-8"?>
<p:tagLst xmlns:p="http://schemas.openxmlformats.org/presentationml/2006/main">
  <p:tag name="AS_UNIQUEID" val="2606"/>
</p:tagLst>
</file>

<file path=ppt/tags/tag21.xml><?xml version="1.0" encoding="utf-8"?>
<p:tagLst xmlns:p="http://schemas.openxmlformats.org/presentationml/2006/main">
  <p:tag name="AS_UNIQUEID" val="2607"/>
</p:tagLst>
</file>

<file path=ppt/tags/tag22.xml><?xml version="1.0" encoding="utf-8"?>
<p:tagLst xmlns:p="http://schemas.openxmlformats.org/presentationml/2006/main">
  <p:tag name="AS_UNIQUEID" val="2608"/>
</p:tagLst>
</file>

<file path=ppt/tags/tag23.xml><?xml version="1.0" encoding="utf-8"?>
<p:tagLst xmlns:p="http://schemas.openxmlformats.org/presentationml/2006/main">
  <p:tag name="AS_UNIQUEID" val="2609"/>
</p:tagLst>
</file>

<file path=ppt/tags/tag24.xml><?xml version="1.0" encoding="utf-8"?>
<p:tagLst xmlns:p="http://schemas.openxmlformats.org/presentationml/2006/main">
  <p:tag name="AS_UNIQUEID" val="2610"/>
</p:tagLst>
</file>

<file path=ppt/tags/tag25.xml><?xml version="1.0" encoding="utf-8"?>
<p:tagLst xmlns:p="http://schemas.openxmlformats.org/presentationml/2006/main">
  <p:tag name="AS_UNIQUEID" val="2611"/>
</p:tagLst>
</file>

<file path=ppt/tags/tag26.xml><?xml version="1.0" encoding="utf-8"?>
<p:tagLst xmlns:p="http://schemas.openxmlformats.org/presentationml/2006/main">
  <p:tag name="AS_UNIQUEID" val="2612"/>
</p:tagLst>
</file>

<file path=ppt/tags/tag27.xml><?xml version="1.0" encoding="utf-8"?>
<p:tagLst xmlns:p="http://schemas.openxmlformats.org/presentationml/2006/main">
  <p:tag name="AS_UNIQUEID" val="2613"/>
</p:tagLst>
</file>

<file path=ppt/tags/tag28.xml><?xml version="1.0" encoding="utf-8"?>
<p:tagLst xmlns:p="http://schemas.openxmlformats.org/presentationml/2006/main">
  <p:tag name="AS_UNIQUEID" val="2614"/>
</p:tagLst>
</file>

<file path=ppt/tags/tag29.xml><?xml version="1.0" encoding="utf-8"?>
<p:tagLst xmlns:p="http://schemas.openxmlformats.org/presentationml/2006/main">
  <p:tag name="AS_UNIQUEID" val="2615"/>
</p:tagLst>
</file>

<file path=ppt/tags/tag30.xml><?xml version="1.0" encoding="utf-8"?>
<p:tagLst xmlns:p="http://schemas.openxmlformats.org/presentationml/2006/main">
  <p:tag name="AS_UNIQUEID" val="2616"/>
</p:tagLst>
</file>

<file path=ppt/tags/tag31.xml><?xml version="1.0" encoding="utf-8"?>
<p:tagLst xmlns:p="http://schemas.openxmlformats.org/presentationml/2006/main">
  <p:tag name="AS_UNIQUEID" val="2617"/>
</p:tagLst>
</file>

<file path=ppt/tags/tag32.xml><?xml version="1.0" encoding="utf-8"?>
<p:tagLst xmlns:p="http://schemas.openxmlformats.org/presentationml/2006/main">
  <p:tag name="AS_UNIQUEID" val="2618"/>
</p:tagLst>
</file>

<file path=ppt/tags/tag33.xml><?xml version="1.0" encoding="utf-8"?>
<p:tagLst xmlns:p="http://schemas.openxmlformats.org/presentationml/2006/main">
  <p:tag name="AS_UNIQUEID" val="2619"/>
</p:tagLst>
</file>

<file path=ppt/tags/tag34.xml><?xml version="1.0" encoding="utf-8"?>
<p:tagLst xmlns:p="http://schemas.openxmlformats.org/presentationml/2006/main">
  <p:tag name="AS_UNIQUEID" val="2620"/>
</p:tagLst>
</file>

<file path=ppt/tags/tag35.xml><?xml version="1.0" encoding="utf-8"?>
<p:tagLst xmlns:p="http://schemas.openxmlformats.org/presentationml/2006/main">
  <p:tag name="AS_UNIQUEID" val="2621"/>
</p:tagLst>
</file>

<file path=ppt/tags/tag36.xml><?xml version="1.0" encoding="utf-8"?>
<p:tagLst xmlns:p="http://schemas.openxmlformats.org/presentationml/2006/main">
  <p:tag name="AS_UNIQUEID" val="2622"/>
</p:tagLst>
</file>

<file path=ppt/tags/tag37.xml><?xml version="1.0" encoding="utf-8"?>
<p:tagLst xmlns:p="http://schemas.openxmlformats.org/presentationml/2006/main">
  <p:tag name="AS_UNIQUEID" val="2623"/>
</p:tagLst>
</file>

<file path=ppt/tags/tag38.xml><?xml version="1.0" encoding="utf-8"?>
<p:tagLst xmlns:p="http://schemas.openxmlformats.org/presentationml/2006/main">
  <p:tag name="AS_UNIQUEID" val="2624"/>
</p:tagLst>
</file>

<file path=ppt/tags/tag39.xml><?xml version="1.0" encoding="utf-8"?>
<p:tagLst xmlns:p="http://schemas.openxmlformats.org/presentationml/2006/main">
  <p:tag name="AS_UNIQUEID" val="2625"/>
</p:tagLst>
</file>

<file path=ppt/tags/tag40.xml><?xml version="1.0" encoding="utf-8"?>
<p:tagLst xmlns:p="http://schemas.openxmlformats.org/presentationml/2006/main">
  <p:tag name="AS_UNIQUEID" val="2626"/>
</p:tagLst>
</file>

<file path=ppt/tags/tag41.xml><?xml version="1.0" encoding="utf-8"?>
<p:tagLst xmlns:p="http://schemas.openxmlformats.org/presentationml/2006/main">
  <p:tag name="AS_UNIQUEID" val="2627"/>
</p:tagLst>
</file>

<file path=ppt/tags/tag42.xml><?xml version="1.0" encoding="utf-8"?>
<p:tagLst xmlns:p="http://schemas.openxmlformats.org/presentationml/2006/main">
  <p:tag name="AS_UNIQUEID" val="2628"/>
</p:tagLst>
</file>

<file path=ppt/tags/tag43.xml><?xml version="1.0" encoding="utf-8"?>
<p:tagLst xmlns:p="http://schemas.openxmlformats.org/presentationml/2006/main">
  <p:tag name="AS_UNIQUEID" val="2629"/>
</p:tagLst>
</file>

<file path=ppt/tags/tag44.xml><?xml version="1.0" encoding="utf-8"?>
<p:tagLst xmlns:p="http://schemas.openxmlformats.org/presentationml/2006/main">
  <p:tag name="AS_UNIQUEID" val="2630"/>
</p:tagLst>
</file>

<file path=ppt/tags/tag45.xml><?xml version="1.0" encoding="utf-8"?>
<p:tagLst xmlns:p="http://schemas.openxmlformats.org/presentationml/2006/main">
  <p:tag name="AS_UNIQUEID" val="2631"/>
</p:tagLst>
</file>

<file path=ppt/tags/tag46.xml><?xml version="1.0" encoding="utf-8"?>
<p:tagLst xmlns:p="http://schemas.openxmlformats.org/presentationml/2006/main">
  <p:tag name="AS_UNIQUEID" val="2632"/>
</p:tagLst>
</file>

<file path=ppt/tags/tag47.xml><?xml version="1.0" encoding="utf-8"?>
<p:tagLst xmlns:p="http://schemas.openxmlformats.org/presentationml/2006/main">
  <p:tag name="AS_UNIQUEID" val="2633"/>
</p:tagLst>
</file>

<file path=ppt/tags/tag48.xml><?xml version="1.0" encoding="utf-8"?>
<p:tagLst xmlns:p="http://schemas.openxmlformats.org/presentationml/2006/main">
  <p:tag name="AS_UNIQUEID" val="2634"/>
</p:tagLst>
</file>

<file path=ppt/tags/tag49.xml><?xml version="1.0" encoding="utf-8"?>
<p:tagLst xmlns:p="http://schemas.openxmlformats.org/presentationml/2006/main">
  <p:tag name="AS_UNIQUEID" val="2635"/>
</p:tagLst>
</file>

<file path=ppt/tags/tag50.xml><?xml version="1.0" encoding="utf-8"?>
<p:tagLst xmlns:p="http://schemas.openxmlformats.org/presentationml/2006/main">
  <p:tag name="AS_UNIQUEID" val="2636"/>
</p:tagLst>
</file>

<file path=ppt/tags/tag51.xml><?xml version="1.0" encoding="utf-8"?>
<p:tagLst xmlns:p="http://schemas.openxmlformats.org/presentationml/2006/main">
  <p:tag name="AS_UNIQUEID" val="2637"/>
</p:tagLst>
</file>

<file path=ppt/tags/tag52.xml><?xml version="1.0" encoding="utf-8"?>
<p:tagLst xmlns:p="http://schemas.openxmlformats.org/presentationml/2006/main">
  <p:tag name="AS_UNIQUEID" val="2638"/>
</p:tagLst>
</file>

<file path=ppt/tags/tag53.xml><?xml version="1.0" encoding="utf-8"?>
<p:tagLst xmlns:p="http://schemas.openxmlformats.org/presentationml/2006/main">
  <p:tag name="AS_UNIQUEID" val="2639"/>
</p:tagLst>
</file>

<file path=ppt/tags/tag54.xml><?xml version="1.0" encoding="utf-8"?>
<p:tagLst xmlns:p="http://schemas.openxmlformats.org/presentationml/2006/main">
  <p:tag name="AS_UNIQUEID" val="2640"/>
</p:tagLst>
</file>

<file path=ppt/tags/tag55.xml><?xml version="1.0" encoding="utf-8"?>
<p:tagLst xmlns:p="http://schemas.openxmlformats.org/presentationml/2006/main">
  <p:tag name="AS_UNIQUEID" val="2641"/>
</p:tagLst>
</file>

<file path=ppt/tags/tag56.xml><?xml version="1.0" encoding="utf-8"?>
<p:tagLst xmlns:p="http://schemas.openxmlformats.org/presentationml/2006/main">
  <p:tag name="AS_UNIQUEID" val="2642"/>
</p:tagLst>
</file>

<file path=ppt/tags/tag57.xml><?xml version="1.0" encoding="utf-8"?>
<p:tagLst xmlns:p="http://schemas.openxmlformats.org/presentationml/2006/main">
  <p:tag name="AS_UNIQUEID" val="2643"/>
</p:tagLst>
</file>

<file path=ppt/tags/tag58.xml><?xml version="1.0" encoding="utf-8"?>
<p:tagLst xmlns:p="http://schemas.openxmlformats.org/presentationml/2006/main">
  <p:tag name="AS_UNIQUEID" val="2644"/>
</p:tagLst>
</file>

<file path=ppt/tags/tag59.xml><?xml version="1.0" encoding="utf-8"?>
<p:tagLst xmlns:p="http://schemas.openxmlformats.org/presentationml/2006/main">
  <p:tag name="AS_UNIQUEID" val="2645"/>
</p:tagLst>
</file>

<file path=ppt/tags/tag60.xml><?xml version="1.0" encoding="utf-8"?>
<p:tagLst xmlns:p="http://schemas.openxmlformats.org/presentationml/2006/main">
  <p:tag name="AS_UNIQUEID" val="2646"/>
</p:tagLst>
</file>

<file path=ppt/tags/tag61.xml><?xml version="1.0" encoding="utf-8"?>
<p:tagLst xmlns:p="http://schemas.openxmlformats.org/presentationml/2006/main">
  <p:tag name="AS_UNIQUEID" val="2647"/>
</p:tagLst>
</file>

<file path=ppt/tags/tag62.xml><?xml version="1.0" encoding="utf-8"?>
<p:tagLst xmlns:p="http://schemas.openxmlformats.org/presentationml/2006/main">
  <p:tag name="AS_UNIQUEID" val="2648"/>
</p:tagLst>
</file>

<file path=ppt/tags/tag63.xml><?xml version="1.0" encoding="utf-8"?>
<p:tagLst xmlns:p="http://schemas.openxmlformats.org/presentationml/2006/main">
  <p:tag name="AS_UNIQUEID" val="2649"/>
</p:tagLst>
</file>

<file path=ppt/tags/tag64.xml><?xml version="1.0" encoding="utf-8"?>
<p:tagLst xmlns:p="http://schemas.openxmlformats.org/presentationml/2006/main">
  <p:tag name="AS_UNIQUEID" val="2650"/>
</p:tagLst>
</file>

<file path=ppt/tags/tag65.xml><?xml version="1.0" encoding="utf-8"?>
<p:tagLst xmlns:p="http://schemas.openxmlformats.org/presentationml/2006/main">
  <p:tag name="AS_UNIQUEID" val="2651"/>
</p:tagLst>
</file>

<file path=ppt/tags/tag66.xml><?xml version="1.0" encoding="utf-8"?>
<p:tagLst xmlns:p="http://schemas.openxmlformats.org/presentationml/2006/main">
  <p:tag name="AS_UNIQUEID" val="2652"/>
</p:tagLst>
</file>

<file path=ppt/tags/tag67.xml><?xml version="1.0" encoding="utf-8"?>
<p:tagLst xmlns:p="http://schemas.openxmlformats.org/presentationml/2006/main">
  <p:tag name="AS_UNIQUEID" val="2653"/>
</p:tagLst>
</file>

<file path=ppt/tags/tag68.xml><?xml version="1.0" encoding="utf-8"?>
<p:tagLst xmlns:p="http://schemas.openxmlformats.org/presentationml/2006/main">
  <p:tag name="AS_UNIQUEID" val="2654"/>
</p:tagLst>
</file>

<file path=ppt/tags/tag69.xml><?xml version="1.0" encoding="utf-8"?>
<p:tagLst xmlns:p="http://schemas.openxmlformats.org/presentationml/2006/main">
  <p:tag name="AS_UNIQUEID" val="2655"/>
</p:tagLst>
</file>

<file path=ppt/tags/tag70.xml><?xml version="1.0" encoding="utf-8"?>
<p:tagLst xmlns:p="http://schemas.openxmlformats.org/presentationml/2006/main">
  <p:tag name="AS_UNIQUEID" val="2656"/>
</p:tagLst>
</file>

<file path=ppt/tags/tag71.xml><?xml version="1.0" encoding="utf-8"?>
<p:tagLst xmlns:p="http://schemas.openxmlformats.org/presentationml/2006/main">
  <p:tag name="AS_UNIQUEID" val="2657"/>
</p:tagLst>
</file>

<file path=ppt/tags/tag72.xml><?xml version="1.0" encoding="utf-8"?>
<p:tagLst xmlns:p="http://schemas.openxmlformats.org/presentationml/2006/main">
  <p:tag name="AS_UNIQUEID" val="2658"/>
</p:tagLst>
</file>

<file path=ppt/tags/tag73.xml><?xml version="1.0" encoding="utf-8"?>
<p:tagLst xmlns:p="http://schemas.openxmlformats.org/presentationml/2006/main">
  <p:tag name="AS_UNIQUEID" val="2659"/>
</p:tagLst>
</file>

<file path=ppt/tags/tag74.xml><?xml version="1.0" encoding="utf-8"?>
<p:tagLst xmlns:p="http://schemas.openxmlformats.org/presentationml/2006/main">
  <p:tag name="AS_UNIQUEID" val="2660"/>
</p:tagLst>
</file>

<file path=ppt/tags/tag75.xml><?xml version="1.0" encoding="utf-8"?>
<p:tagLst xmlns:p="http://schemas.openxmlformats.org/presentationml/2006/main">
  <p:tag name="AS_UNIQUEID" val="2661"/>
</p:tagLst>
</file>

<file path=ppt/tags/tag76.xml><?xml version="1.0" encoding="utf-8"?>
<p:tagLst xmlns:p="http://schemas.openxmlformats.org/presentationml/2006/main">
  <p:tag name="AS_UNIQUEID" val="2497"/>
</p:tagLst>
</file>

<file path=ppt/tags/tag77.xml><?xml version="1.0" encoding="utf-8"?>
<p:tagLst xmlns:p="http://schemas.openxmlformats.org/presentationml/2006/main">
  <p:tag name="AS_UNIQUEID" val="249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2499"/>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250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250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250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2503"/>
</p:tagLst>
</file>

<file path=ppt/tags/tag83.xml><?xml version="1.0" encoding="utf-8"?>
<p:tagLst xmlns:p="http://schemas.openxmlformats.org/presentationml/2006/main">
  <p:tag name="AS_UNIQUEID" val="250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250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250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250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250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2509"/>
</p:tagLst>
</file>

<file path=ppt/tags/tag89.xml><?xml version="1.0" encoding="utf-8"?>
<p:tagLst xmlns:p="http://schemas.openxmlformats.org/presentationml/2006/main">
  <p:tag name="AS_UNIQUEID" val="251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251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251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251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251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2515"/>
</p:tagLst>
</file>

<file path=ppt/tags/tag95.xml><?xml version="1.0" encoding="utf-8"?>
<p:tagLst xmlns:p="http://schemas.openxmlformats.org/presentationml/2006/main">
  <p:tag name="AS_UNIQUEID" val="251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251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251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251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252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252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2522"/>
</p:tagLst>
</file>

<file path=ppt/tags/tag102.xml><?xml version="1.0" encoding="utf-8"?>
<p:tagLst xmlns:p="http://schemas.openxmlformats.org/presentationml/2006/main">
  <p:tag name="AS_UNIQUEID" val="252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252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252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252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252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252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252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253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2531"/>
</p:tagLst>
</file>

<file path=ppt/tags/tag111.xml><?xml version="1.0" encoding="utf-8"?>
<p:tagLst xmlns:p="http://schemas.openxmlformats.org/presentationml/2006/main">
  <p:tag name="AS_UNIQUEID" val="253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2533"/>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253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253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2536"/>
</p:tagLst>
</file>

<file path=ppt/tags/tag116.xml><?xml version="1.0" encoding="utf-8"?>
<p:tagLst xmlns:p="http://schemas.openxmlformats.org/presentationml/2006/main">
  <p:tag name="AS_UNIQUEID" val="2537"/>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2538"/>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253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2540"/>
</p:tagLst>
</file>

<file path=ppt/tags/tag120.xml><?xml version="1.0" encoding="utf-8"?>
<p:tagLst xmlns:p="http://schemas.openxmlformats.org/presentationml/2006/main">
  <p:tag name="AS_UNIQUEID" val="254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254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254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254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254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254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2547"/>
</p:tagLst>
</file>

<file path=ppt/tags/tag127.xml><?xml version="1.0" encoding="utf-8"?>
<p:tagLst xmlns:p="http://schemas.openxmlformats.org/presentationml/2006/main">
  <p:tag name="AS_UNIQUEID" val="254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254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255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255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255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2553"/>
</p:tagLst>
</file>

<file path=ppt/tags/tag133.xml><?xml version="1.0" encoding="utf-8"?>
<p:tagLst xmlns:p="http://schemas.openxmlformats.org/presentationml/2006/main">
  <p:tag name="AS_UNIQUEID" val="255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255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255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255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2558"/>
</p:tagLst>
</file>

<file path=ppt/tags/tag138.xml><?xml version="1.0" encoding="utf-8"?>
<p:tagLst xmlns:p="http://schemas.openxmlformats.org/presentationml/2006/main">
  <p:tag name="AS_UNIQUEID" val="255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256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256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256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256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2564"/>
</p:tagLst>
</file>

<file path=ppt/tags/tag144.xml><?xml version="1.0" encoding="utf-8"?>
<p:tagLst xmlns:p="http://schemas.openxmlformats.org/presentationml/2006/main">
  <p:tag name="AS_UNIQUEID" val="2565"/>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5.xml><?xml version="1.0" encoding="utf-8"?>
<p:tagLst xmlns:p="http://schemas.openxmlformats.org/presentationml/2006/main">
  <p:tag name="AS_UNIQUEID" val="256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256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256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256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0.xml><?xml version="1.0" encoding="utf-8"?>
<p:tagLst xmlns:p="http://schemas.openxmlformats.org/presentationml/2006/main">
  <p:tag name="AS_UNIQUEID" val="2570"/>
</p:tagLst>
</file>

<file path=ppt/tags/tag151.xml><?xml version="1.0" encoding="utf-8"?>
<p:tagLst xmlns:p="http://schemas.openxmlformats.org/presentationml/2006/main">
  <p:tag name="AS_UNIQUEID" val="2192"/>
</p:tagLst>
</file>

<file path=ppt/tags/tag152.xml><?xml version="1.0" encoding="utf-8"?>
<p:tagLst xmlns:p="http://schemas.openxmlformats.org/presentationml/2006/main">
  <p:tag name="AS_UNIQUEID" val="2193"/>
</p:tagLst>
</file>

<file path=ppt/tags/tag153.xml><?xml version="1.0" encoding="utf-8"?>
<p:tagLst xmlns:p="http://schemas.openxmlformats.org/presentationml/2006/main">
  <p:tag name="AS_UNIQUEID" val="2194"/>
</p:tagLst>
</file>

<file path=ppt/tags/tag154.xml><?xml version="1.0" encoding="utf-8"?>
<p:tagLst xmlns:p="http://schemas.openxmlformats.org/presentationml/2006/main">
  <p:tag name="AS_UNIQUEID" val="2195"/>
</p:tagLst>
</file>

<file path=ppt/tags/tag155.xml><?xml version="1.0" encoding="utf-8"?>
<p:tagLst xmlns:p="http://schemas.openxmlformats.org/presentationml/2006/main">
  <p:tag name="AS_UNIQUEID" val="2196"/>
</p:tagLst>
</file>

<file path=ppt/tags/tag156.xml><?xml version="1.0" encoding="utf-8"?>
<p:tagLst xmlns:p="http://schemas.openxmlformats.org/presentationml/2006/main">
  <p:tag name="AS_UNIQUEID" val="2571"/>
</p:tagLst>
</file>

<file path=ppt/tags/tag157.xml><?xml version="1.0" encoding="utf-8"?>
<p:tagLst xmlns:p="http://schemas.openxmlformats.org/presentationml/2006/main">
  <p:tag name="AS_UNIQUEID" val="2198"/>
</p:tagLst>
</file>

<file path=ppt/tags/tag158.xml><?xml version="1.0" encoding="utf-8"?>
<p:tagLst xmlns:p="http://schemas.openxmlformats.org/presentationml/2006/main">
  <p:tag name="AS_UNIQUEID" val="2199"/>
</p:tagLst>
</file>

<file path=ppt/tags/tag159.xml><?xml version="1.0" encoding="utf-8"?>
<p:tagLst xmlns:p="http://schemas.openxmlformats.org/presentationml/2006/main">
  <p:tag name="AS_UNIQUEID" val="2572"/>
</p:tagLst>
</file>

<file path=ppt/tags/tag160.xml><?xml version="1.0" encoding="utf-8"?>
<p:tagLst xmlns:p="http://schemas.openxmlformats.org/presentationml/2006/main">
  <p:tag name="AS_UNIQUEID" val="2201"/>
</p:tagLst>
</file>

<file path=ppt/tags/tag161.xml><?xml version="1.0" encoding="utf-8"?>
<p:tagLst xmlns:p="http://schemas.openxmlformats.org/presentationml/2006/main">
  <p:tag name="AS_UNIQUEID" val="2202"/>
</p:tagLst>
</file>

<file path=ppt/tags/tag162.xml><?xml version="1.0" encoding="utf-8"?>
<p:tagLst xmlns:p="http://schemas.openxmlformats.org/presentationml/2006/main">
  <p:tag name="AS_UNIQUEID" val="2573"/>
</p:tagLst>
</file>

<file path=ppt/tags/tag163.xml><?xml version="1.0" encoding="utf-8"?>
<p:tagLst xmlns:p="http://schemas.openxmlformats.org/presentationml/2006/main">
  <p:tag name="AS_UNIQUEID" val="2443"/>
</p:tagLst>
</file>

<file path=ppt/tags/tag164.xml><?xml version="1.0" encoding="utf-8"?>
<p:tagLst xmlns:p="http://schemas.openxmlformats.org/presentationml/2006/main">
  <p:tag name="AS_UNIQUEID" val="2444"/>
</p:tagLst>
</file>

<file path=ppt/tags/tag165.xml><?xml version="1.0" encoding="utf-8"?>
<p:tagLst xmlns:p="http://schemas.openxmlformats.org/presentationml/2006/main">
  <p:tag name="AS_UNIQUEID" val="2496"/>
</p:tagLst>
</file>

<file path=ppt/tags/tag166.xml><?xml version="1.0" encoding="utf-8"?>
<p:tagLst xmlns:p="http://schemas.openxmlformats.org/presentationml/2006/main">
  <p:tag name="AS_UNIQUEID" val="2574"/>
</p:tagLst>
</file>

<file path=ppt/tags/tag167.xml><?xml version="1.0" encoding="utf-8"?>
<p:tagLst xmlns:p="http://schemas.openxmlformats.org/presentationml/2006/main">
  <p:tag name="AS_UNIQUEID" val="2446"/>
</p:tagLst>
</file>

<file path=ppt/tags/tag168.xml><?xml version="1.0" encoding="utf-8"?>
<p:tagLst xmlns:p="http://schemas.openxmlformats.org/presentationml/2006/main">
  <p:tag name="AS_UNIQUEID" val="2447"/>
</p:tagLst>
</file>

<file path=ppt/tags/tag169.xml><?xml version="1.0" encoding="utf-8"?>
<p:tagLst xmlns:p="http://schemas.openxmlformats.org/presentationml/2006/main">
  <p:tag name="AS_UNIQUEID" val="2575"/>
</p:tagLst>
</file>

<file path=ppt/tags/tag170.xml><?xml version="1.0" encoding="utf-8"?>
<p:tagLst xmlns:p="http://schemas.openxmlformats.org/presentationml/2006/main">
  <p:tag name="AS_UNIQUEID" val="2449"/>
</p:tagLst>
</file>

<file path=ppt/tags/tag171.xml><?xml version="1.0" encoding="utf-8"?>
<p:tagLst xmlns:p="http://schemas.openxmlformats.org/presentationml/2006/main">
  <p:tag name="AS_UNIQUEID" val="2576"/>
</p:tagLst>
</file>

<file path=ppt/tags/tag172.xml><?xml version="1.0" encoding="utf-8"?>
<p:tagLst xmlns:p="http://schemas.openxmlformats.org/presentationml/2006/main">
  <p:tag name="AS_UNIQUEID" val="2417"/>
</p:tagLst>
</file>

<file path=ppt/tags/tag173.xml><?xml version="1.0" encoding="utf-8"?>
<p:tagLst xmlns:p="http://schemas.openxmlformats.org/presentationml/2006/main">
  <p:tag name="AS_UNIQUEID" val="721"/>
  <p:tag name="KSO_WM_FULL_TEXT_BEAUTIFY_COPY_ID" val="7"/>
  <p:tag name="KSO_WM_UNIT_PLACING_PICTURE_USER_VIEWPORT" val="{&quot;height&quot;:5480,&quot;width&quot;:7946}"/>
</p:tagLst>
</file>

<file path=ppt/tags/tag174.xml><?xml version="1.0" encoding="utf-8"?>
<p:tagLst xmlns:p="http://schemas.openxmlformats.org/presentationml/2006/main">
  <p:tag name="AS_UNIQUEID" val="2418"/>
</p:tagLst>
</file>

<file path=ppt/tags/tag175.xml><?xml version="1.0" encoding="utf-8"?>
<p:tagLst xmlns:p="http://schemas.openxmlformats.org/presentationml/2006/main">
  <p:tag name="AS_UNIQUEID" val="2419"/>
</p:tagLst>
</file>

<file path=ppt/tags/tag176.xml><?xml version="1.0" encoding="utf-8"?>
<p:tagLst xmlns:p="http://schemas.openxmlformats.org/presentationml/2006/main">
  <p:tag name="AS_UNIQUEID" val="2420"/>
</p:tagLst>
</file>

<file path=ppt/tags/tag177.xml><?xml version="1.0" encoding="utf-8"?>
<p:tagLst xmlns:p="http://schemas.openxmlformats.org/presentationml/2006/main">
  <p:tag name="AS_UNIQUEID" val="2421"/>
</p:tagLst>
</file>

<file path=ppt/tags/tag178.xml><?xml version="1.0" encoding="utf-8"?>
<p:tagLst xmlns:p="http://schemas.openxmlformats.org/presentationml/2006/main">
  <p:tag name="AS_UNIQUEID" val="2422"/>
</p:tagLst>
</file>

<file path=ppt/tags/tag179.xml><?xml version="1.0" encoding="utf-8"?>
<p:tagLst xmlns:p="http://schemas.openxmlformats.org/presentationml/2006/main">
  <p:tag name="AS_UNIQUEID" val="2423"/>
</p:tagLst>
</file>

<file path=ppt/tags/tag180.xml><?xml version="1.0" encoding="utf-8"?>
<p:tagLst xmlns:p="http://schemas.openxmlformats.org/presentationml/2006/main">
  <p:tag name="AS_UNIQUEID" val="2577"/>
</p:tagLst>
</file>

<file path=ppt/tags/tag181.xml><?xml version="1.0" encoding="utf-8"?>
<p:tagLst xmlns:p="http://schemas.openxmlformats.org/presentationml/2006/main">
  <p:tag name="AS_UNIQUEID" val="730"/>
  <p:tag name="KSO_WM_FULL_TEXT_BEAUTIFY_COPY_ID" val="2"/>
</p:tagLst>
</file>

<file path=ppt/tags/tag182.xml><?xml version="1.0" encoding="utf-8"?>
<p:tagLst xmlns:p="http://schemas.openxmlformats.org/presentationml/2006/main">
  <p:tag name="AS_UNIQUEID" val="732"/>
  <p:tag name="KSO_WM_FULL_TEXT_BEAUTIFY_COPY_ID" val="4"/>
</p:tagLst>
</file>

<file path=ppt/tags/tag183.xml><?xml version="1.0" encoding="utf-8"?>
<p:tagLst xmlns:p="http://schemas.openxmlformats.org/presentationml/2006/main">
  <p:tag name="AS_UNIQUEID" val="1931"/>
</p:tagLst>
</file>

<file path=ppt/tags/tag184.xml><?xml version="1.0" encoding="utf-8"?>
<p:tagLst xmlns:p="http://schemas.openxmlformats.org/presentationml/2006/main">
  <p:tag name="AS_UNIQUEID" val="1933"/>
</p:tagLst>
</file>

<file path=ppt/tags/tag185.xml><?xml version="1.0" encoding="utf-8"?>
<p:tagLst xmlns:p="http://schemas.openxmlformats.org/presentationml/2006/main">
  <p:tag name="KSO_WM_FULL_TEXT_BEAUTIFY_COPY_ID" val="150995223"/>
  <p:tag name="KSO_WM_SPECIAL_SOURCE" val="bdnull"/>
</p:tagLst>
</file>

<file path=ppt/tags/tag186.xml><?xml version="1.0" encoding="utf-8"?>
<p:tagLst xmlns:p="http://schemas.openxmlformats.org/presentationml/2006/main">
  <p:tag name="AS_UNIQUEID" val="2578"/>
</p:tagLst>
</file>

<file path=ppt/tags/tag187.xml><?xml version="1.0" encoding="utf-8"?>
<p:tagLst xmlns:p="http://schemas.openxmlformats.org/presentationml/2006/main">
  <p:tag name="AS_UNIQUEID" val="2453"/>
</p:tagLst>
</file>

<file path=ppt/tags/tag188.xml><?xml version="1.0" encoding="utf-8"?>
<p:tagLst xmlns:p="http://schemas.openxmlformats.org/presentationml/2006/main">
  <p:tag name="AS_UNIQUEID" val="2454"/>
</p:tagLst>
</file>

<file path=ppt/tags/tag189.xml><?xml version="1.0" encoding="utf-8"?>
<p:tagLst xmlns:p="http://schemas.openxmlformats.org/presentationml/2006/main">
  <p:tag name="AS_UNIQUEID" val="2579"/>
</p:tagLst>
</file>

<file path=ppt/tags/tag190.xml><?xml version="1.0" encoding="utf-8"?>
<p:tagLst xmlns:p="http://schemas.openxmlformats.org/presentationml/2006/main">
  <p:tag name="AS_UNIQUEID" val="2456"/>
</p:tagLst>
</file>

<file path=ppt/tags/tag191.xml><?xml version="1.0" encoding="utf-8"?>
<p:tagLst xmlns:p="http://schemas.openxmlformats.org/presentationml/2006/main">
  <p:tag name="AS_UNIQUEID" val="2457"/>
</p:tagLst>
</file>

<file path=ppt/tags/tag192.xml><?xml version="1.0" encoding="utf-8"?>
<p:tagLst xmlns:p="http://schemas.openxmlformats.org/presentationml/2006/main">
  <p:tag name="AS_UNIQUEID" val="2458"/>
</p:tagLst>
</file>

<file path=ppt/tags/tag193.xml><?xml version="1.0" encoding="utf-8"?>
<p:tagLst xmlns:p="http://schemas.openxmlformats.org/presentationml/2006/main">
  <p:tag name="AS_UNIQUEID" val="2459"/>
</p:tagLst>
</file>

<file path=ppt/tags/tag194.xml><?xml version="1.0" encoding="utf-8"?>
<p:tagLst xmlns:p="http://schemas.openxmlformats.org/presentationml/2006/main">
  <p:tag name="AS_UNIQUEID" val="2460"/>
</p:tagLst>
</file>

<file path=ppt/tags/tag195.xml><?xml version="1.0" encoding="utf-8"?>
<p:tagLst xmlns:p="http://schemas.openxmlformats.org/presentationml/2006/main">
  <p:tag name="AS_UNIQUEID" val="2461"/>
</p:tagLst>
</file>

<file path=ppt/tags/tag196.xml><?xml version="1.0" encoding="utf-8"?>
<p:tagLst xmlns:p="http://schemas.openxmlformats.org/presentationml/2006/main">
  <p:tag name="AS_UNIQUEID" val="2462"/>
</p:tagLst>
</file>

<file path=ppt/tags/tag197.xml><?xml version="1.0" encoding="utf-8"?>
<p:tagLst xmlns:p="http://schemas.openxmlformats.org/presentationml/2006/main">
  <p:tag name="AS_UNIQUEID" val="2463"/>
</p:tagLst>
</file>

<file path=ppt/tags/tag198.xml><?xml version="1.0" encoding="utf-8"?>
<p:tagLst xmlns:p="http://schemas.openxmlformats.org/presentationml/2006/main">
  <p:tag name="AS_UNIQUEID" val="2464"/>
</p:tagLst>
</file>

<file path=ppt/tags/tag199.xml><?xml version="1.0" encoding="utf-8"?>
<p:tagLst xmlns:p="http://schemas.openxmlformats.org/presentationml/2006/main">
  <p:tag name="AS_UNIQUEID" val="2465"/>
</p:tagLst>
</file>

<file path=ppt/tags/tag200.xml><?xml version="1.0" encoding="utf-8"?>
<p:tagLst xmlns:p="http://schemas.openxmlformats.org/presentationml/2006/main">
  <p:tag name="AS_UNIQUEID" val="2466"/>
</p:tagLst>
</file>

<file path=ppt/tags/tag201.xml><?xml version="1.0" encoding="utf-8"?>
<p:tagLst xmlns:p="http://schemas.openxmlformats.org/presentationml/2006/main">
  <p:tag name="AS_UNIQUEID" val="2467"/>
</p:tagLst>
</file>

<file path=ppt/tags/tag202.xml><?xml version="1.0" encoding="utf-8"?>
<p:tagLst xmlns:p="http://schemas.openxmlformats.org/presentationml/2006/main">
  <p:tag name="AS_UNIQUEID" val="2580"/>
</p:tagLst>
</file>

<file path=ppt/tags/tag203.xml><?xml version="1.0" encoding="utf-8"?>
<p:tagLst xmlns:p="http://schemas.openxmlformats.org/presentationml/2006/main">
  <p:tag name="AS_UNIQUEID" val="1941"/>
</p:tagLst>
</file>

<file path=ppt/tags/tag204.xml><?xml version="1.0" encoding="utf-8"?>
<p:tagLst xmlns:p="http://schemas.openxmlformats.org/presentationml/2006/main">
  <p:tag name="AS_UNIQUEID" val="2581"/>
</p:tagLst>
</file>

<file path=ppt/tags/tag205.xml><?xml version="1.0" encoding="utf-8"?>
<p:tagLst xmlns:p="http://schemas.openxmlformats.org/presentationml/2006/main">
  <p:tag name="AS_UNIQUEID" val="2470"/>
</p:tagLst>
</file>

<file path=ppt/tags/tag206.xml><?xml version="1.0" encoding="utf-8"?>
<p:tagLst xmlns:p="http://schemas.openxmlformats.org/presentationml/2006/main">
  <p:tag name="AS_UNIQUEID" val="2471"/>
</p:tagLst>
</file>

<file path=ppt/tags/tag207.xml><?xml version="1.0" encoding="utf-8"?>
<p:tagLst xmlns:p="http://schemas.openxmlformats.org/presentationml/2006/main">
  <p:tag name="AS_UNIQUEID" val="2472"/>
</p:tagLst>
</file>

<file path=ppt/tags/tag208.xml><?xml version="1.0" encoding="utf-8"?>
<p:tagLst xmlns:p="http://schemas.openxmlformats.org/presentationml/2006/main">
  <p:tag name="AS_UNIQUEID" val="2582"/>
</p:tagLst>
</file>

<file path=ppt/tags/tag209.xml><?xml version="1.0" encoding="utf-8"?>
<p:tagLst xmlns:p="http://schemas.openxmlformats.org/presentationml/2006/main">
  <p:tag name="AS_UNIQUEID" val="2214"/>
</p:tagLst>
</file>

<file path=ppt/tags/tag210.xml><?xml version="1.0" encoding="utf-8"?>
<p:tagLst xmlns:p="http://schemas.openxmlformats.org/presentationml/2006/main">
  <p:tag name="AS_UNIQUEID" val="2215"/>
</p:tagLst>
</file>

<file path=ppt/tags/tag211.xml><?xml version="1.0" encoding="utf-8"?>
<p:tagLst xmlns:p="http://schemas.openxmlformats.org/presentationml/2006/main">
  <p:tag name="AS_UNIQUEID" val="2216"/>
</p:tagLst>
</file>

<file path=ppt/tags/tag212.xml><?xml version="1.0" encoding="utf-8"?>
<p:tagLst xmlns:p="http://schemas.openxmlformats.org/presentationml/2006/main">
  <p:tag name="AS_UNIQUEID" val="2217"/>
</p:tagLst>
</file>

<file path=ppt/tags/tag213.xml><?xml version="1.0" encoding="utf-8"?>
<p:tagLst xmlns:p="http://schemas.openxmlformats.org/presentationml/2006/main">
  <p:tag name="AS_UNIQUEID" val="2218"/>
</p:tagLst>
</file>

<file path=ppt/tags/tag214.xml><?xml version="1.0" encoding="utf-8"?>
<p:tagLst xmlns:p="http://schemas.openxmlformats.org/presentationml/2006/main">
  <p:tag name="AS_UNIQUEID" val="2219"/>
</p:tagLst>
</file>

<file path=ppt/tags/tag215.xml><?xml version="1.0" encoding="utf-8"?>
<p:tagLst xmlns:p="http://schemas.openxmlformats.org/presentationml/2006/main">
  <p:tag name="AS_UNIQUEID" val="2220"/>
</p:tagLst>
</file>

<file path=ppt/tags/tag216.xml><?xml version="1.0" encoding="utf-8"?>
<p:tagLst xmlns:p="http://schemas.openxmlformats.org/presentationml/2006/main">
  <p:tag name="AS_UNIQUEID" val="2221"/>
</p:tagLst>
</file>

<file path=ppt/tags/tag217.xml><?xml version="1.0" encoding="utf-8"?>
<p:tagLst xmlns:p="http://schemas.openxmlformats.org/presentationml/2006/main">
  <p:tag name="AS_UNIQUEID" val="2222"/>
</p:tagLst>
</file>

<file path=ppt/tags/tag218.xml><?xml version="1.0" encoding="utf-8"?>
<p:tagLst xmlns:p="http://schemas.openxmlformats.org/presentationml/2006/main">
  <p:tag name="AS_UNIQUEID" val="2223"/>
</p:tagLst>
</file>

<file path=ppt/tags/tag219.xml><?xml version="1.0" encoding="utf-8"?>
<p:tagLst xmlns:p="http://schemas.openxmlformats.org/presentationml/2006/main">
  <p:tag name="AS_UNIQUEID" val="2583"/>
</p:tagLst>
</file>

<file path=ppt/tags/tag220.xml><?xml version="1.0" encoding="utf-8"?>
<p:tagLst xmlns:p="http://schemas.openxmlformats.org/presentationml/2006/main">
  <p:tag name="AS_UNIQUEID" val="2225"/>
</p:tagLst>
</file>

<file path=ppt/tags/tag221.xml><?xml version="1.0" encoding="utf-8"?>
<p:tagLst xmlns:p="http://schemas.openxmlformats.org/presentationml/2006/main">
  <p:tag name="AS_UNIQUEID" val="2584"/>
</p:tagLst>
</file>

<file path=ppt/tags/tag222.xml><?xml version="1.0" encoding="utf-8"?>
<p:tagLst xmlns:p="http://schemas.openxmlformats.org/presentationml/2006/main">
  <p:tag name="AS_UNIQUEID" val="1967"/>
</p:tagLst>
</file>

<file path=ppt/tags/tag223.xml><?xml version="1.0" encoding="utf-8"?>
<p:tagLst xmlns:p="http://schemas.openxmlformats.org/presentationml/2006/main">
  <p:tag name="AS_UNIQUEID" val="1968"/>
  <p:tag name="KSO_WM_ASSEMBLE_CHIP_INDEX" val="19b9452f09c44af6af73e86bfda2cfec"/>
  <p:tag name="KSO_WM_BEAUTIFY_FLAG" val="#wm#"/>
  <p:tag name="KSO_WM_CHIP_FILLAREA_FILL_RULE" val="{&quot;fill_align&quot;:&quot;cm&quot;,&quot;fill_mode&quot;:&quot;adaptive&quot;,&quot;sacle_strategy&quot;:&quot;smart&quot;}"/>
  <p:tag name="KSO_WM_CHIP_GROUPID" val="5ebe40d00ac41c4a0a525616"/>
  <p:tag name="KSO_WM_CHIP_XID" val="5ebe40d00ac41c4a0a525617"/>
  <p:tag name="KSO_WM_TAG_VERSION" val="1.0"/>
  <p:tag name="KSO_WM_TEMPLATE_CATEGORY" val="custom"/>
  <p:tag name="KSO_WM_TEMPLATE_INDEX" val="20202598"/>
  <p:tag name="KSO_WM_UNIT_BLOCK" val="0"/>
  <p:tag name="KSO_WM_UNIT_COMPATIBLE" val="0"/>
  <p:tag name="KSO_WM_UNIT_DEC_AREA_ID" val="6576606efccb4f6b89d5f1c37358f201"/>
  <p:tag name="KSO_WM_UNIT_DEFAULT_FONT" val="14;18;2"/>
  <p:tag name="KSO_WM_UNIT_DIAGRAM_ISNUMVISUAL" val="0"/>
  <p:tag name="KSO_WM_UNIT_DIAGRAM_ISREFERUNIT" val="0"/>
  <p:tag name="KSO_WM_UNIT_HIGHLIGHT" val="0"/>
  <p:tag name="KSO_WM_UNIT_ID" val="custom20202598_7*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87"/>
</p:tagLst>
</file>

<file path=ppt/tags/tag224.xml><?xml version="1.0" encoding="utf-8"?>
<p:tagLst xmlns:p="http://schemas.openxmlformats.org/presentationml/2006/main">
  <p:tag name="KSO_WM_BEAUTIFY_FLAG" val="#wm#"/>
  <p:tag name="KSO_WM_SPECIAL_SOURCE" val="bdnull"/>
  <p:tag name="KSO_WM_TEMPLATE_CATEGORY" val="diagram"/>
  <p:tag name="KSO_WM_TEMPLATE_INDEX" val="20200419"/>
</p:tagLst>
</file>

<file path=ppt/tags/tag225.xml><?xml version="1.0" encoding="utf-8"?>
<p:tagLst xmlns:p="http://schemas.openxmlformats.org/presentationml/2006/main">
  <p:tag name="AS_UNIQUEID" val="2585"/>
</p:tagLst>
</file>

<file path=ppt/tags/tag226.xml><?xml version="1.0" encoding="utf-8"?>
<p:tagLst xmlns:p="http://schemas.openxmlformats.org/presentationml/2006/main">
  <p:tag name="AS_UNIQUEID" val="1975"/>
</p:tagLst>
</file>

<file path=ppt/tags/tag227.xml><?xml version="1.0" encoding="utf-8"?>
<p:tagLst xmlns:p="http://schemas.openxmlformats.org/presentationml/2006/main">
  <p:tag name="AS_UNIQUEID" val="1976"/>
</p:tagLst>
</file>

<file path=ppt/tags/tag228.xml><?xml version="1.0" encoding="utf-8"?>
<p:tagLst xmlns:p="http://schemas.openxmlformats.org/presentationml/2006/main">
  <p:tag name="KSO_WM_BEAUTIFY_FLAG" val="#wm#"/>
  <p:tag name="KSO_WM_SPECIAL_SOURCE" val="bdnull"/>
  <p:tag name="KSO_WM_TEMPLATE_CATEGORY" val="diagram"/>
  <p:tag name="KSO_WM_TEMPLATE_INDEX" val="20200419"/>
</p:tagLst>
</file>

<file path=ppt/tags/tag229.xml><?xml version="1.0" encoding="utf-8"?>
<p:tagLst xmlns:p="http://schemas.openxmlformats.org/presentationml/2006/main">
  <p:tag name="AS_UNIQUEID" val="2586"/>
</p:tagLst>
</file>

<file path=ppt/tags/tag230.xml><?xml version="1.0" encoding="utf-8"?>
<p:tagLst xmlns:p="http://schemas.openxmlformats.org/presentationml/2006/main">
  <p:tag name="AS_UNIQUEID" val="1983"/>
</p:tagLst>
</file>

<file path=ppt/tags/tag231.xml><?xml version="1.0" encoding="utf-8"?>
<p:tagLst xmlns:p="http://schemas.openxmlformats.org/presentationml/2006/main">
  <p:tag name="AS_UNIQUEID" val="1984"/>
</p:tagLst>
</file>

<file path=ppt/tags/tag232.xml><?xml version="1.0" encoding="utf-8"?>
<p:tagLst xmlns:p="http://schemas.openxmlformats.org/presentationml/2006/main">
  <p:tag name="AS_UNIQUEID" val="1985"/>
</p:tagLst>
</file>

<file path=ppt/tags/tag233.xml><?xml version="1.0" encoding="utf-8"?>
<p:tagLst xmlns:p="http://schemas.openxmlformats.org/presentationml/2006/main">
  <p:tag name="KSO_WM_BEAUTIFY_FLAG" val="#wm#"/>
  <p:tag name="KSO_WM_SPECIAL_SOURCE" val="bdnull"/>
  <p:tag name="KSO_WM_TEMPLATE_CATEGORY" val="diagram"/>
  <p:tag name="KSO_WM_TEMPLATE_INDEX" val="20200419"/>
</p:tagLst>
</file>

<file path=ppt/tags/tag234.xml><?xml version="1.0" encoding="utf-8"?>
<p:tagLst xmlns:p="http://schemas.openxmlformats.org/presentationml/2006/main">
  <p:tag name="AS_UNIQUEID" val="2662"/>
</p:tagLst>
</file>

<file path=ppt/tags/tag235.xml><?xml version="1.0" encoding="utf-8"?>
<p:tagLst xmlns:p="http://schemas.openxmlformats.org/presentationml/2006/main">
  <p:tag name="AS_UNIQUEID" val="2663"/>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18</Slides>
  <Notes>0</Notes>
  <TotalTime>1</TotalTime>
  <HiddenSlides>0</HiddenSlides>
  <MMClips>0</MMClips>
  <ScaleCrop>0</ScaleCrop>
  <HeadingPairs>
    <vt:vector baseType="variant" size="6">
      <vt:variant>
        <vt:lpstr>Fonts used</vt:lpstr>
      </vt:variant>
      <vt:variant>
        <vt:i4>20</vt:i4>
      </vt:variant>
      <vt:variant>
        <vt:lpstr>Theme</vt:lpstr>
      </vt:variant>
      <vt:variant>
        <vt:i4>1</vt:i4>
      </vt:variant>
      <vt:variant>
        <vt:lpstr>Slide Titles</vt:lpstr>
      </vt:variant>
      <vt:variant>
        <vt:i4>18</vt:i4>
      </vt:variant>
    </vt:vector>
  </HeadingPairs>
  <TitlesOfParts>
    <vt:vector baseType="lpstr" size="39">
      <vt:lpstr>Arial</vt:lpstr>
      <vt:lpstr>Calibri</vt:lpstr>
      <vt:lpstr>微软雅黑</vt:lpstr>
      <vt:lpstr>Wingdings</vt:lpstr>
      <vt:lpstr>思源黑体 CN Light</vt:lpstr>
      <vt:lpstr>华文楷体</vt:lpstr>
      <vt:lpstr>思源黑体 CN Regular</vt:lpstr>
      <vt:lpstr>华文行楷</vt:lpstr>
      <vt:lpstr>宋体</vt:lpstr>
      <vt:lpstr>黑体</vt:lpstr>
      <vt:lpstr>幼圆</vt:lpstr>
      <vt:lpstr>华文新魏</vt:lpstr>
      <vt:lpstr>仿宋</vt:lpstr>
      <vt:lpstr>楷体</vt:lpstr>
      <vt:lpstr>Times New Roman</vt:lpstr>
      <vt:lpstr>方正中等线简体</vt:lpstr>
      <vt:lpstr>Courier New</vt:lpstr>
      <vt:lpstr>Symbol</vt:lpstr>
      <vt:lpstr>华文中宋</vt:lpstr>
      <vt:lpstr>隶书</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阅读课文，思考：</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2024-08-30T02:04:01.432</cp:lastPrinted>
  <dcterms:created xsi:type="dcterms:W3CDTF">2024-08-29T18:04:01Z</dcterms:created>
  <dcterms:modified xsi:type="dcterms:W3CDTF">2024-08-29T18:04:03Z</dcterms:modified>
</cp:coreProperties>
</file>