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EADWFJ+MS-UIGothic"/>
      <p:regular r:id="rId16"/>
    </p:embeddedFont>
    <p:embeddedFont>
      <p:font typeface="EKCUBR+PVFSIV+ArialMT"/>
      <p:regular r:id="rId17"/>
    </p:embeddedFont>
    <p:embeddedFont>
      <p:font typeface="AJIIFE+ENNKRQ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908A6-67BB-4099-BCAD-8725AC002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97F24-C3BA-4EAA-8FD0-685633DF6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B6E8F-27EF-461E-A996-E1A01D062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FEBC0-3BB2-46A8-A4A9-E05203355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1BA9AF-19BC-4C80-99D1-F3C25AB08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D95D6-0F35-4598-98D8-3C7523BD9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AE2B4C-B3C5-4DD2-A447-4D7ABA32D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243A2-C1A8-4636-99C7-ADD3FF535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BF762-DE92-4E06-A871-BE62E3C64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20225-6E0B-45AA-A344-BAF5AB135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C4962-EB76-4F73-BAD3-C75AAE10F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2017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EADWFJ+MS-UIGothic"/>
                <a:cs typeface="EADWFJ+MS-UIGothic"/>
              </a:rPr>
              <a:t>多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发</a:t>
            </a:r>
            <a:r>
              <a:rPr sz="5150" spc="25">
                <a:solidFill>
                  <a:srgbClr val="27DFF4"/>
                </a:solidFill>
                <a:latin typeface="EADWFJ+MS-UIGothic"/>
                <a:cs typeface="EADWFJ+MS-UIGothic"/>
              </a:rPr>
              <a:t>性</a:t>
            </a:r>
            <a:r>
              <a:rPr sz="5150" spc="23">
                <a:solidFill>
                  <a:srgbClr val="27DFF4"/>
                </a:solidFill>
                <a:latin typeface="SimSun"/>
                <a:cs typeface="SimSun"/>
              </a:rPr>
              <a:t>创伤</a:t>
            </a:r>
            <a:r>
              <a:rPr sz="5150" spc="25">
                <a:solidFill>
                  <a:srgbClr val="27DFF4"/>
                </a:solidFill>
                <a:latin typeface="EADWFJ+MS-UIGothic"/>
                <a:cs typeface="EADWFJ+MS-UIGothic"/>
              </a:rPr>
              <a:t>与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挤压综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EADWFJ+MS-UIGothic"/>
                <a:cs typeface="EADWFJ+MS-UIGothic"/>
              </a:rPr>
              <a:t>合征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EADWFJ+MS-UIGothic"/>
                <a:cs typeface="EADWF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795140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KCUBR+PVFSIV+ArialMT"/>
                <a:cs typeface="EKCUBR+PVFSI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创伤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5841942" cy="24098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KCUBR+PVFSIV+ArialMT"/>
                <a:cs typeface="EKCUBR+PVFSI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挤压综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合征基本概念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KCUBR+PVFSIV+ArialMT"/>
                <a:cs typeface="EKCUBR+PVFSI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创伤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挤压综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合征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鉴别诊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断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KCUBR+PVFSIV+ArialMT"/>
                <a:cs typeface="EKCUBR+PVFSI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创伤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挤压综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合征并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防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理策略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EADWFJ+MS-UIGothic"/>
                <a:cs typeface="EADWFJ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9859" y="4139120"/>
            <a:ext cx="5841942" cy="13123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KCUBR+PVFSIV+ArialMT"/>
                <a:cs typeface="EKCUBR+PVFSI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创伤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挤压综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合征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EADWFJ+MS-UIGothic"/>
                <a:cs typeface="EADWFJ+MS-UIGothic"/>
              </a:rPr>
              <a:t>理要点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AJIIFE+ENNKRQ+MicrosoftYaHei-Bold"/>
                <a:cs typeface="AJIIFE+ENNKR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EADWFJ+MS-UIGothic"/>
                <a:cs typeface="EADWFJ+MS-UIGothic"/>
              </a:rPr>
              <a:t>多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发</a:t>
            </a:r>
            <a:r>
              <a:rPr sz="3800" spc="27">
                <a:solidFill>
                  <a:srgbClr val="27DFF4"/>
                </a:solidFill>
                <a:latin typeface="EADWFJ+MS-UIGothic"/>
                <a:cs typeface="EADWFJ+MS-UIGothic"/>
              </a:rPr>
              <a:t>性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创伤</a:t>
            </a:r>
            <a:r>
              <a:rPr sz="3800" spc="23">
                <a:solidFill>
                  <a:srgbClr val="27DFF4"/>
                </a:solidFill>
                <a:latin typeface="EADWFJ+MS-UIGothic"/>
                <a:cs typeface="EADWFJ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病原因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EADWFJ+MS-UIGothic"/>
                <a:cs typeface="EADWFJ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00B6FF"/>
                </a:solidFill>
                <a:latin typeface="EADWFJ+MS-UIGothic"/>
                <a:cs typeface="EADWFJ+MS-UIGothic"/>
              </a:rPr>
              <a:t>病原因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床表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断依据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临</a:t>
            </a:r>
            <a:r>
              <a:rPr sz="2000" spc="15">
                <a:solidFill>
                  <a:srgbClr val="00B6FF"/>
                </a:solidFill>
                <a:latin typeface="EADWFJ+MS-UIGothic"/>
                <a:cs typeface="EADWFJ+MS-UIGothic"/>
              </a:rPr>
              <a:t>床表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2000" spc="15">
                <a:solidFill>
                  <a:srgbClr val="00B6FF"/>
                </a:solidFill>
                <a:latin typeface="EADWFJ+MS-UIGothic"/>
                <a:cs typeface="EADWFJ+MS-UIGothic"/>
              </a:rPr>
              <a:t>断依据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方法与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EADWFJ+MS-UIGothic"/>
                <a:cs typeface="EADWFJ+MS-UIGothic"/>
              </a:rPr>
              <a:t>治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2300" spc="25">
                <a:solidFill>
                  <a:srgbClr val="FFFFFF"/>
                </a:solidFill>
                <a:latin typeface="EADWFJ+MS-UIGothic"/>
                <a:cs typeface="EADWFJ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创伤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的治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需要多学科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作，包括急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外科、骨科、神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外科、心血管内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科等。治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方法包括手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和非手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。手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目的是修复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和器官，非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措施包括抗休克、抗感染、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纠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紊乱等。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FFFFFF"/>
                </a:solidFill>
                <a:latin typeface="EADWFJ+MS-UIGothic"/>
                <a:cs typeface="EADWFJ+MS-UIGothic"/>
              </a:rPr>
              <a:t>后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FFFFFF"/>
                </a:solidFill>
                <a:latin typeface="EADWFJ+MS-UIGothic"/>
                <a:cs typeface="EADWFJ+MS-UIGothic"/>
              </a:rPr>
              <a:t>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估取决于患者的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情和治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情况。一般来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，多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创伤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患者的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后取决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于受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部位和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重程度，以及是否得到及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有效的治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。部分患者可能因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伤势过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重而出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功能障碍或残疾，需要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期的康复治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和生活照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FFFFFF"/>
                </a:solidFill>
                <a:latin typeface="EADWFJ+MS-UIGothic"/>
                <a:cs typeface="EADWF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AJIIFE+ENNKRQ+MicrosoftYaHei-Bold"/>
                <a:cs typeface="AJIIFE+ENNKR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挤压综</a:t>
            </a:r>
            <a:r>
              <a:rPr sz="3800" spc="25">
                <a:solidFill>
                  <a:srgbClr val="27DFF4"/>
                </a:solidFill>
                <a:latin typeface="EADWFJ+MS-UIGothic"/>
                <a:cs typeface="EADWFJ+MS-UIGothic"/>
              </a:rPr>
              <a:t>合征基本概念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EADWFJ+MS-UIGothic"/>
                <a:cs typeface="EADWFJ+MS-UIGothic"/>
              </a:rPr>
              <a:t>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B6FF"/>
                </a:solidFill>
                <a:latin typeface="EADWFJ+MS-UIGothic"/>
                <a:cs typeface="EADWFJ+MS-UIGothic"/>
              </a:rPr>
              <a:t>病机制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床表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断依据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00B6FF"/>
                </a:solidFill>
                <a:latin typeface="EADWFJ+MS-UIGothic"/>
                <a:cs typeface="EADWFJ+MS-UIGothic"/>
              </a:rPr>
              <a:t>床表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2300" spc="25">
                <a:solidFill>
                  <a:srgbClr val="00B6FF"/>
                </a:solidFill>
                <a:latin typeface="EADWFJ+MS-UIGothic"/>
                <a:cs typeface="EADWFJ+MS-UIGothic"/>
              </a:rPr>
              <a:t>断依据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方法与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6FF"/>
                </a:solidFill>
                <a:latin typeface="EADWFJ+MS-UIGothic"/>
                <a:cs typeface="EADWFJ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738619" y="165217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EADWFJ+MS-UIGothic"/>
                <a:cs typeface="EADWFJ+MS-UIGothic"/>
              </a:rPr>
              <a:t>治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00B6FF"/>
                </a:solidFill>
                <a:latin typeface="EADWFJ+MS-UIGothic"/>
                <a:cs typeface="EADWFJ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00B6FF"/>
                </a:solidFill>
                <a:latin typeface="EADWFJ+MS-UIGothic"/>
                <a:cs typeface="EADWFJ+MS-UIGothic"/>
              </a:rPr>
              <a:t>后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00B6FF"/>
                </a:solidFill>
                <a:latin typeface="EADWFJ+MS-UIGothic"/>
                <a:cs typeface="EADWFJ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AJIIFE+ENNKRQ+MicrosoftYaHei-Bold"/>
                <a:cs typeface="AJIIFE+ENNKR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837590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EADWFJ+MS-UIGothic"/>
                <a:cs typeface="EADWFJ+MS-UIGothic"/>
              </a:rPr>
              <a:t>多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发</a:t>
            </a:r>
            <a:r>
              <a:rPr sz="3800" spc="27">
                <a:solidFill>
                  <a:srgbClr val="27DFF4"/>
                </a:solidFill>
                <a:latin typeface="EADWFJ+MS-UIGothic"/>
                <a:cs typeface="EADWFJ+MS-UIGothic"/>
              </a:rPr>
              <a:t>性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创伤</a:t>
            </a:r>
            <a:r>
              <a:rPr sz="3800" spc="23">
                <a:solidFill>
                  <a:srgbClr val="27DFF4"/>
                </a:solidFill>
                <a:latin typeface="EADWFJ+MS-UIGothic"/>
                <a:cs typeface="EADWFJ+MS-UIGothic"/>
              </a:rPr>
              <a:t>与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挤压综</a:t>
            </a:r>
            <a:r>
              <a:rPr sz="3800" spc="25">
                <a:solidFill>
                  <a:srgbClr val="27DFF4"/>
                </a:solidFill>
                <a:latin typeface="EADWFJ+MS-UIGothic"/>
                <a:cs typeface="EADWFJ+MS-UIGothic"/>
              </a:rPr>
              <a:t>合征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鉴别诊</a:t>
            </a:r>
            <a:r>
              <a:rPr sz="3800">
                <a:solidFill>
                  <a:srgbClr val="27DFF4"/>
                </a:solidFill>
                <a:latin typeface="EADWFJ+MS-UIGothic"/>
                <a:cs typeface="EADWFJ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https://d.book118.com/838132017074006030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EADWFJ+MS-UIGothic</vt:lpstr>
      <vt:lpstr>SimSun</vt:lpstr>
      <vt:lpstr>EKCUBR+PVFSIV+ArialMT</vt:lpstr>
      <vt:lpstr>Times New Roman</vt:lpstr>
      <vt:lpstr>AJIIFE+ENNKRQ+MicrosoftYaHei-Bold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2024-09-07T02:42:49.690</cp:lastPrinted>
  <dcterms:created xsi:type="dcterms:W3CDTF">2024-09-06T18:42:49Z</dcterms:created>
  <dcterms:modified xsi:type="dcterms:W3CDTF">2024-09-06T18:42:50Z</dcterms:modified>
</cp:coreProperties>
</file>