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892E7D-4DEA-4502-9282-5BEAF59269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B78A12-9248-4115-AC07-A52920B300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9B5AAF-8B47-469C-8B37-657A59D1D8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EF04AC-9830-4237-AECA-3DF1FDF1DC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821E77C-CD68-442F-A28C-C4EC0622DE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54C4347-5DB1-497C-80DB-6C76D0C067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7C450A6-B3AF-4FB2-AC19-B4F7DB9260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BC43F5-88F6-4454-9EED-580D9F91B8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CFADE2-52CA-4B63-945E-CF9A650F20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0FDFD7-AA93-4B1B-BA0E-1A0361C110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F4E3C4-96D4-4186-BEA0-D97DD4FC09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png" /><Relationship Id="rId4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8142063113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EPP材料简介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汇报时间：2024-01-18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EPP材料基本概念与特性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EPP材料生产工艺与设备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EPP材料性能评价与测试方法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EPP材料应用领域案例分析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EPP材料市场现状与趋势分析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EPP材料环保可持续性评价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EPP材料基本概念与特性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EPP定义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EPP（Expanded Polypropylene）是发泡聚丙烯的缩写，是一种高性能、环保型的泡沫塑料材料。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EPP材料自上世纪80年代问世以来，凭借其优异的性能和环保特性，逐渐在包装、汽车、建筑等领域得到广泛应用。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EPP定义及发展历程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EPP材料具有质轻、弹性好、抗震抗压、耐候性强、无毒无味等特性。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主要特性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相比于其他泡沫塑料材料，EPP具有更高的强度、更好的耐候性和环保性，同时可回收利用，降低资源浪费和环境污染。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优势分析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主要特性与优势分析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EPP材料广泛应用于包装、汽车、建筑、体育休闲用品等领域。如电子产品包装、汽车保险杠、建筑保温材料、运动头盔等。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应用领域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随着环保意识的提高和绿色经济的发展，EPP材料作为一种高性能、环保型的泡沫塑料，其市场需求将持续增长。同时，随着技术的不断进步和应用领域的拓展，EPP材料的市场前景将更加广阔。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市场前景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应用领域及市场前景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EPP材料生产工艺与设备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405020"/>
            <a:ext cx="460057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原料准备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96603" y="1890788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选择高质量的聚丙烯（PP）颗粒作为原料，经过干燥、筛选等预处理步骤，确保原料的纯度和干燥度。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246698" y="1405020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发泡成型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46698" y="1866404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将挤出的熔融物料引入发泡机，注入气体（如氮气）使其膨胀发泡，形成具有闭孔结构的EPP材料。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3037215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配料与混合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596603" y="3547367"/>
            <a:ext cx="44196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按照一定比例添加催化剂、抗氧剂等助剂，与PP颗粒充分混合均匀，以提高产品的性能和稳定性。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46698" y="3037215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冷却定型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46698" y="3547367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发泡后的EPP材料经过冷却定型，以确保其形状和尺寸的稳定性。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96603" y="4632977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熔融挤出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96603" y="5155321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将混合好的原料加热至熔融状态，通过挤出机将其挤出成片状或条状。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46698" y="4632977"/>
            <a:ext cx="473392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切割与后处理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46698" y="5155321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根据需求将冷却定型后的EPP材料切割成所需形状和尺寸，并进行必要的后处理，如清洗、烘干等。</a:t>
            </a:r>
          </a:p>
        </p:txBody>
      </p:sp>
      <p:sp>
        <p:nvSpPr>
          <p:cNvPr id="20" name="Freeform 20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生产工艺流程简介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用于将原料加热熔融并挤出成型，关键参数包括螺杆直径、长径比、加热功率等，影响挤出效率和产品质量。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87195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5" name="Freeform 5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5554409" y="1919002"/>
            <a:ext cx="1897189" cy="36804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挤出机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用于将挤出的熔融物料注入气体并发泡成型，关键参数包括注气压力、温度控制精度等，影响发泡效果和材料性能。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发泡机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380762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6" name="AutoShape 16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6" name="AutoShape 26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用于对发泡后的EPP材料进行冷却定型，关键参数包括冷却速度、温度控制范围等，影响产品的形状和尺寸稳定性。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冷却设备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4987195" y="4188148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  <a:defRPr/>
            </a:pPr>
            <a:endParaRPr lang="en-US" sz="1100"/>
          </a:p>
        </p:txBody>
      </p:sp>
      <p:grpSp>
        <p:nvGrpSpPr>
          <p:cNvPr id="29" name="Group 29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0" name="Freeform 30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AutoShape 38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用于将冷却定型后的EPP材料切割成所需形状和尺寸，关键参数包括切割精度、速度等，影响产品外观和尺寸精度。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切割设备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8380762" y="4177284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1" name="Group 41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2" name="Freeform 42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46" name="Picture 46"/>
          <p:cNvPicPr>
            <a:picLocks noChangeAspect="1"/>
          </p:cNvPicPr>
          <p:nvPr/>
        </p:nvPicPr>
        <p:blipFill>
          <a:blip r:embed="rId2"/>
          <a:srcRect l="3716" r="3716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47" name="Group 4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8" name="AutoShape 4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TextBox 6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关键设备与技术参数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173694"/>
            <a:ext cx="3839952" cy="468430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865802" y="2810519"/>
            <a:ext cx="3847271" cy="4047481"/>
            <a:chOff x="865802" y="2810519"/>
            <a:chExt cx="3847271" cy="4047481"/>
          </a:xfrm>
        </p:grpSpPr>
        <p:sp>
          <p:nvSpPr>
            <p:cNvPr id="4" name="Freeform 4"/>
            <p:cNvSpPr/>
            <p:nvPr/>
          </p:nvSpPr>
          <p:spPr>
            <a:xfrm>
              <a:off x="2165532" y="2928505"/>
              <a:ext cx="1195366" cy="834187"/>
            </a:xfrm>
            <a:custGeom>
              <a:rect l="l" t="t" r="r" b="b"/>
              <a:pathLst>
                <a:path w="193" h="134">
                  <a:moveTo>
                    <a:pt x="177" y="133"/>
                  </a:moveTo>
                  <a:cubicBezTo>
                    <a:pt x="193" y="58"/>
                    <a:pt x="159" y="0"/>
                    <a:pt x="97" y="0"/>
                  </a:cubicBezTo>
                  <a:cubicBezTo>
                    <a:pt x="36" y="0"/>
                    <a:pt x="0" y="61"/>
                    <a:pt x="17" y="134"/>
                  </a:cubicBezTo>
                  <a:cubicBezTo>
                    <a:pt x="177" y="133"/>
                    <a:pt x="177" y="133"/>
                    <a:pt x="177" y="133"/>
                  </a:cubicBezTo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277789" y="3041376"/>
              <a:ext cx="978744" cy="1605412"/>
            </a:xfrm>
            <a:custGeom>
              <a:rect l="l" t="t" r="r" b="b"/>
              <a:pathLst>
                <a:path w="158" h="258">
                  <a:moveTo>
                    <a:pt x="16" y="157"/>
                  </a:moveTo>
                  <a:cubicBezTo>
                    <a:pt x="15" y="193"/>
                    <a:pt x="35" y="210"/>
                    <a:pt x="35" y="210"/>
                  </a:cubicBezTo>
                  <a:cubicBezTo>
                    <a:pt x="35" y="235"/>
                    <a:pt x="35" y="235"/>
                    <a:pt x="35" y="235"/>
                  </a:cubicBezTo>
                  <a:cubicBezTo>
                    <a:pt x="35" y="235"/>
                    <a:pt x="32" y="237"/>
                    <a:pt x="33" y="237"/>
                  </a:cubicBezTo>
                  <a:cubicBezTo>
                    <a:pt x="30" y="236"/>
                    <a:pt x="62" y="257"/>
                    <a:pt x="81" y="258"/>
                  </a:cubicBezTo>
                  <a:cubicBezTo>
                    <a:pt x="81" y="258"/>
                    <a:pt x="131" y="239"/>
                    <a:pt x="129" y="237"/>
                  </a:cubicBezTo>
                  <a:cubicBezTo>
                    <a:pt x="126" y="235"/>
                    <a:pt x="126" y="235"/>
                    <a:pt x="126" y="235"/>
                  </a:cubicBezTo>
                  <a:cubicBezTo>
                    <a:pt x="126" y="210"/>
                    <a:pt x="126" y="210"/>
                    <a:pt x="126" y="210"/>
                  </a:cubicBezTo>
                  <a:cubicBezTo>
                    <a:pt x="126" y="210"/>
                    <a:pt x="144" y="200"/>
                    <a:pt x="144" y="156"/>
                  </a:cubicBezTo>
                  <a:cubicBezTo>
                    <a:pt x="145" y="144"/>
                    <a:pt x="156" y="152"/>
                    <a:pt x="158" y="118"/>
                  </a:cubicBezTo>
                  <a:cubicBezTo>
                    <a:pt x="158" y="115"/>
                    <a:pt x="158" y="112"/>
                    <a:pt x="157" y="106"/>
                  </a:cubicBezTo>
                  <a:cubicBezTo>
                    <a:pt x="155" y="103"/>
                    <a:pt x="149" y="100"/>
                    <a:pt x="150" y="96"/>
                  </a:cubicBezTo>
                  <a:cubicBezTo>
                    <a:pt x="154" y="40"/>
                    <a:pt x="123" y="4"/>
                    <a:pt x="79" y="1"/>
                  </a:cubicBezTo>
                  <a:cubicBezTo>
                    <a:pt x="79" y="0"/>
                    <a:pt x="79" y="0"/>
                    <a:pt x="79" y="0"/>
                  </a:cubicBezTo>
                  <a:cubicBezTo>
                    <a:pt x="78" y="0"/>
                    <a:pt x="78" y="1"/>
                    <a:pt x="78" y="1"/>
                  </a:cubicBezTo>
                  <a:cubicBezTo>
                    <a:pt x="77" y="1"/>
                    <a:pt x="77" y="0"/>
                    <a:pt x="76" y="0"/>
                  </a:cubicBezTo>
                  <a:cubicBezTo>
                    <a:pt x="76" y="1"/>
                    <a:pt x="76" y="1"/>
                    <a:pt x="76" y="1"/>
                  </a:cubicBezTo>
                  <a:cubicBezTo>
                    <a:pt x="32" y="4"/>
                    <a:pt x="4" y="40"/>
                    <a:pt x="9" y="96"/>
                  </a:cubicBezTo>
                  <a:cubicBezTo>
                    <a:pt x="9" y="100"/>
                    <a:pt x="3" y="103"/>
                    <a:pt x="2" y="106"/>
                  </a:cubicBezTo>
                  <a:cubicBezTo>
                    <a:pt x="0" y="112"/>
                    <a:pt x="0" y="116"/>
                    <a:pt x="0" y="119"/>
                  </a:cubicBezTo>
                  <a:cubicBezTo>
                    <a:pt x="2" y="152"/>
                    <a:pt x="16" y="148"/>
                    <a:pt x="16" y="157"/>
                  </a:cubicBezTo>
                </a:path>
              </a:pathLst>
            </a:custGeom>
            <a:solidFill>
              <a:srgbClr val="EAC487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444772" y="4347680"/>
              <a:ext cx="686349" cy="322564"/>
            </a:xfrm>
            <a:custGeom>
              <a:rect l="l" t="t" r="r" b="b"/>
              <a:pathLst>
                <a:path w="110" h="52">
                  <a:moveTo>
                    <a:pt x="99" y="25"/>
                  </a:moveTo>
                  <a:cubicBezTo>
                    <a:pt x="99" y="0"/>
                    <a:pt x="99" y="0"/>
                    <a:pt x="99" y="0"/>
                  </a:cubicBezTo>
                  <a:cubicBezTo>
                    <a:pt x="99" y="0"/>
                    <a:pt x="86" y="15"/>
                    <a:pt x="53" y="13"/>
                  </a:cubicBezTo>
                  <a:cubicBezTo>
                    <a:pt x="19" y="13"/>
                    <a:pt x="8" y="0"/>
                    <a:pt x="8" y="0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2" y="31"/>
                    <a:pt x="3" y="32"/>
                  </a:cubicBezTo>
                  <a:cubicBezTo>
                    <a:pt x="0" y="31"/>
                    <a:pt x="36" y="52"/>
                    <a:pt x="55" y="52"/>
                  </a:cubicBezTo>
                  <a:cubicBezTo>
                    <a:pt x="55" y="52"/>
                    <a:pt x="111" y="52"/>
                    <a:pt x="110" y="51"/>
                  </a:cubicBezTo>
                  <a:cubicBezTo>
                    <a:pt x="99" y="25"/>
                    <a:pt x="99" y="25"/>
                    <a:pt x="99" y="25"/>
                  </a:cubicBezTo>
                </a:path>
              </a:pathLst>
            </a:custGeom>
            <a:solidFill>
              <a:srgbClr val="E0B57A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724188" y="2834152"/>
              <a:ext cx="600226" cy="535079"/>
            </a:xfrm>
            <a:custGeom>
              <a:rect l="l" t="t" r="r" b="b"/>
              <a:pathLst>
                <a:path w="97" h="86">
                  <a:moveTo>
                    <a:pt x="56" y="0"/>
                  </a:moveTo>
                  <a:cubicBezTo>
                    <a:pt x="49" y="0"/>
                    <a:pt x="25" y="8"/>
                    <a:pt x="14" y="11"/>
                  </a:cubicBezTo>
                  <a:cubicBezTo>
                    <a:pt x="9" y="13"/>
                    <a:pt x="5" y="14"/>
                    <a:pt x="0" y="16"/>
                  </a:cubicBezTo>
                  <a:cubicBezTo>
                    <a:pt x="2" y="16"/>
                    <a:pt x="5" y="15"/>
                    <a:pt x="7" y="15"/>
                  </a:cubicBezTo>
                  <a:cubicBezTo>
                    <a:pt x="50" y="15"/>
                    <a:pt x="80" y="43"/>
                    <a:pt x="88" y="86"/>
                  </a:cubicBezTo>
                  <a:cubicBezTo>
                    <a:pt x="90" y="74"/>
                    <a:pt x="97" y="32"/>
                    <a:pt x="94" y="22"/>
                  </a:cubicBezTo>
                  <a:cubicBezTo>
                    <a:pt x="94" y="21"/>
                    <a:pt x="94" y="21"/>
                    <a:pt x="93" y="21"/>
                  </a:cubicBezTo>
                  <a:cubicBezTo>
                    <a:pt x="92" y="21"/>
                    <a:pt x="91" y="22"/>
                    <a:pt x="89" y="23"/>
                  </a:cubicBezTo>
                  <a:cubicBezTo>
                    <a:pt x="88" y="24"/>
                    <a:pt x="86" y="25"/>
                    <a:pt x="85" y="25"/>
                  </a:cubicBezTo>
                  <a:cubicBezTo>
                    <a:pt x="85" y="25"/>
                    <a:pt x="84" y="25"/>
                    <a:pt x="84" y="24"/>
                  </a:cubicBezTo>
                  <a:cubicBezTo>
                    <a:pt x="81" y="20"/>
                    <a:pt x="80" y="9"/>
                    <a:pt x="78" y="7"/>
                  </a:cubicBezTo>
                  <a:cubicBezTo>
                    <a:pt x="78" y="6"/>
                    <a:pt x="77" y="6"/>
                    <a:pt x="77" y="6"/>
                  </a:cubicBezTo>
                  <a:cubicBezTo>
                    <a:pt x="75" y="6"/>
                    <a:pt x="73" y="8"/>
                    <a:pt x="70" y="10"/>
                  </a:cubicBezTo>
                  <a:cubicBezTo>
                    <a:pt x="68" y="11"/>
                    <a:pt x="65" y="13"/>
                    <a:pt x="63" y="13"/>
                  </a:cubicBezTo>
                  <a:cubicBezTo>
                    <a:pt x="63" y="13"/>
                    <a:pt x="63" y="13"/>
                    <a:pt x="62" y="13"/>
                  </a:cubicBezTo>
                  <a:cubicBezTo>
                    <a:pt x="57" y="11"/>
                    <a:pt x="61" y="1"/>
                    <a:pt x="56" y="0"/>
                  </a:cubicBezTo>
                  <a:cubicBezTo>
                    <a:pt x="56" y="0"/>
                    <a:pt x="56" y="0"/>
                    <a:pt x="56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251654" y="2928505"/>
              <a:ext cx="1017859" cy="584989"/>
            </a:xfrm>
            <a:custGeom>
              <a:rect l="l" t="t" r="r" b="b"/>
              <a:pathLst>
                <a:path w="164" h="94">
                  <a:moveTo>
                    <a:pt x="83" y="0"/>
                  </a:moveTo>
                  <a:cubicBezTo>
                    <a:pt x="81" y="0"/>
                    <a:pt x="78" y="1"/>
                    <a:pt x="76" y="1"/>
                  </a:cubicBezTo>
                  <a:cubicBezTo>
                    <a:pt x="41" y="13"/>
                    <a:pt x="17" y="32"/>
                    <a:pt x="3" y="73"/>
                  </a:cubicBezTo>
                  <a:cubicBezTo>
                    <a:pt x="0" y="82"/>
                    <a:pt x="1" y="94"/>
                    <a:pt x="11" y="94"/>
                  </a:cubicBezTo>
                  <a:cubicBezTo>
                    <a:pt x="11" y="94"/>
                    <a:pt x="12" y="94"/>
                    <a:pt x="12" y="94"/>
                  </a:cubicBezTo>
                  <a:cubicBezTo>
                    <a:pt x="12" y="94"/>
                    <a:pt x="12" y="94"/>
                    <a:pt x="12" y="94"/>
                  </a:cubicBezTo>
                  <a:cubicBezTo>
                    <a:pt x="15" y="50"/>
                    <a:pt x="42" y="22"/>
                    <a:pt x="80" y="19"/>
                  </a:cubicBezTo>
                  <a:cubicBezTo>
                    <a:pt x="80" y="18"/>
                    <a:pt x="80" y="18"/>
                    <a:pt x="80" y="18"/>
                  </a:cubicBezTo>
                  <a:cubicBezTo>
                    <a:pt x="81" y="18"/>
                    <a:pt x="81" y="19"/>
                    <a:pt x="82" y="19"/>
                  </a:cubicBezTo>
                  <a:cubicBezTo>
                    <a:pt x="82" y="19"/>
                    <a:pt x="82" y="18"/>
                    <a:pt x="83" y="18"/>
                  </a:cubicBezTo>
                  <a:cubicBezTo>
                    <a:pt x="83" y="19"/>
                    <a:pt x="83" y="19"/>
                    <a:pt x="83" y="19"/>
                  </a:cubicBezTo>
                  <a:cubicBezTo>
                    <a:pt x="111" y="21"/>
                    <a:pt x="134" y="36"/>
                    <a:pt x="145" y="61"/>
                  </a:cubicBezTo>
                  <a:cubicBezTo>
                    <a:pt x="151" y="64"/>
                    <a:pt x="157" y="68"/>
                    <a:pt x="164" y="73"/>
                  </a:cubicBezTo>
                  <a:cubicBezTo>
                    <a:pt x="164" y="73"/>
                    <a:pt x="164" y="72"/>
                    <a:pt x="164" y="71"/>
                  </a:cubicBezTo>
                  <a:cubicBezTo>
                    <a:pt x="156" y="28"/>
                    <a:pt x="126" y="0"/>
                    <a:pt x="83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327428" y="3041376"/>
              <a:ext cx="824741" cy="472118"/>
            </a:xfrm>
            <a:custGeom>
              <a:rect l="l" t="t" r="r" b="b"/>
              <a:pathLst>
                <a:path w="133" h="76">
                  <a:moveTo>
                    <a:pt x="71" y="0"/>
                  </a:moveTo>
                  <a:cubicBezTo>
                    <a:pt x="70" y="0"/>
                    <a:pt x="70" y="1"/>
                    <a:pt x="70" y="1"/>
                  </a:cubicBezTo>
                  <a:cubicBezTo>
                    <a:pt x="69" y="1"/>
                    <a:pt x="69" y="0"/>
                    <a:pt x="68" y="0"/>
                  </a:cubicBezTo>
                  <a:cubicBezTo>
                    <a:pt x="68" y="1"/>
                    <a:pt x="68" y="1"/>
                    <a:pt x="68" y="1"/>
                  </a:cubicBezTo>
                  <a:cubicBezTo>
                    <a:pt x="30" y="4"/>
                    <a:pt x="3" y="32"/>
                    <a:pt x="0" y="76"/>
                  </a:cubicBezTo>
                  <a:cubicBezTo>
                    <a:pt x="48" y="71"/>
                    <a:pt x="74" y="36"/>
                    <a:pt x="108" y="36"/>
                  </a:cubicBezTo>
                  <a:cubicBezTo>
                    <a:pt x="116" y="36"/>
                    <a:pt x="124" y="38"/>
                    <a:pt x="133" y="43"/>
                  </a:cubicBezTo>
                  <a:cubicBezTo>
                    <a:pt x="122" y="18"/>
                    <a:pt x="99" y="3"/>
                    <a:pt x="71" y="1"/>
                  </a:cubicBezTo>
                  <a:cubicBezTo>
                    <a:pt x="71" y="0"/>
                    <a:pt x="71" y="0"/>
                    <a:pt x="71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129048" y="2810519"/>
              <a:ext cx="1195366" cy="653240"/>
            </a:xfrm>
            <a:custGeom>
              <a:rect l="l" t="t" r="r" b="b"/>
              <a:pathLst>
                <a:path w="193" h="105">
                  <a:moveTo>
                    <a:pt x="181" y="96"/>
                  </a:moveTo>
                  <a:cubicBezTo>
                    <a:pt x="188" y="87"/>
                    <a:pt x="193" y="34"/>
                    <a:pt x="190" y="23"/>
                  </a:cubicBezTo>
                  <a:cubicBezTo>
                    <a:pt x="189" y="18"/>
                    <a:pt x="182" y="28"/>
                    <a:pt x="180" y="25"/>
                  </a:cubicBezTo>
                  <a:cubicBezTo>
                    <a:pt x="177" y="21"/>
                    <a:pt x="176" y="10"/>
                    <a:pt x="174" y="7"/>
                  </a:cubicBezTo>
                  <a:cubicBezTo>
                    <a:pt x="171" y="4"/>
                    <a:pt x="163" y="15"/>
                    <a:pt x="158" y="14"/>
                  </a:cubicBezTo>
                  <a:cubicBezTo>
                    <a:pt x="153" y="12"/>
                    <a:pt x="157" y="1"/>
                    <a:pt x="152" y="1"/>
                  </a:cubicBezTo>
                  <a:cubicBezTo>
                    <a:pt x="147" y="0"/>
                    <a:pt x="121" y="9"/>
                    <a:pt x="110" y="12"/>
                  </a:cubicBezTo>
                  <a:cubicBezTo>
                    <a:pt x="67" y="24"/>
                    <a:pt x="0" y="50"/>
                    <a:pt x="22" y="93"/>
                  </a:cubicBezTo>
                  <a:cubicBezTo>
                    <a:pt x="23" y="95"/>
                    <a:pt x="19" y="105"/>
                    <a:pt x="28" y="105"/>
                  </a:cubicBezTo>
                  <a:cubicBezTo>
                    <a:pt x="94" y="103"/>
                    <a:pt x="121" y="41"/>
                    <a:pt x="182" y="91"/>
                  </a:cubicBezTo>
                  <a:lnTo>
                    <a:pt x="181" y="96"/>
                  </a:lnTo>
                  <a:close/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805431" y="4515576"/>
              <a:ext cx="1928722" cy="1159396"/>
            </a:xfrm>
            <a:custGeom>
              <a:rect l="l" t="t" r="r" b="b"/>
              <a:pathLst>
                <a:path w="311" h="186">
                  <a:moveTo>
                    <a:pt x="280" y="23"/>
                  </a:moveTo>
                  <a:cubicBezTo>
                    <a:pt x="264" y="10"/>
                    <a:pt x="246" y="4"/>
                    <a:pt x="235" y="2"/>
                  </a:cubicBezTo>
                  <a:cubicBezTo>
                    <a:pt x="154" y="9"/>
                    <a:pt x="154" y="9"/>
                    <a:pt x="154" y="9"/>
                  </a:cubicBezTo>
                  <a:cubicBezTo>
                    <a:pt x="80" y="0"/>
                    <a:pt x="80" y="0"/>
                    <a:pt x="80" y="0"/>
                  </a:cubicBezTo>
                  <a:cubicBezTo>
                    <a:pt x="71" y="3"/>
                    <a:pt x="45" y="11"/>
                    <a:pt x="31" y="23"/>
                  </a:cubicBezTo>
                  <a:cubicBezTo>
                    <a:pt x="17" y="33"/>
                    <a:pt x="7" y="47"/>
                    <a:pt x="0" y="63"/>
                  </a:cubicBezTo>
                  <a:cubicBezTo>
                    <a:pt x="0" y="186"/>
                    <a:pt x="0" y="186"/>
                    <a:pt x="0" y="186"/>
                  </a:cubicBezTo>
                  <a:cubicBezTo>
                    <a:pt x="311" y="186"/>
                    <a:pt x="311" y="186"/>
                    <a:pt x="311" y="186"/>
                  </a:cubicBezTo>
                  <a:cubicBezTo>
                    <a:pt x="311" y="63"/>
                    <a:pt x="311" y="63"/>
                    <a:pt x="311" y="63"/>
                  </a:cubicBezTo>
                  <a:cubicBezTo>
                    <a:pt x="304" y="47"/>
                    <a:pt x="294" y="33"/>
                    <a:pt x="280" y="23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499673" y="4352794"/>
              <a:ext cx="7893" cy="19050"/>
            </a:xfrm>
            <a:custGeom>
              <a:rect l="l" t="t" r="r" b="b"/>
              <a:pathLst>
                <a:path w="1" h="1">
                  <a:moveTo>
                    <a:pt x="0" y="0"/>
                  </a:moveTo>
                  <a:cubicBezTo>
                    <a:pt x="0" y="0"/>
                    <a:pt x="0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531070" y="4360731"/>
              <a:ext cx="514104" cy="68252"/>
            </a:xfrm>
            <a:custGeom>
              <a:rect l="l" t="t" r="r" b="b"/>
              <a:pathLst>
                <a:path w="83" h="11">
                  <a:moveTo>
                    <a:pt x="69" y="7"/>
                  </a:moveTo>
                  <a:cubicBezTo>
                    <a:pt x="63" y="9"/>
                    <a:pt x="53" y="11"/>
                    <a:pt x="39" y="11"/>
                  </a:cubicBezTo>
                  <a:cubicBezTo>
                    <a:pt x="38" y="11"/>
                    <a:pt x="38" y="11"/>
                    <a:pt x="38" y="11"/>
                  </a:cubicBezTo>
                  <a:cubicBezTo>
                    <a:pt x="37" y="11"/>
                    <a:pt x="36" y="11"/>
                    <a:pt x="35" y="11"/>
                  </a:cubicBezTo>
                  <a:cubicBezTo>
                    <a:pt x="36" y="11"/>
                    <a:pt x="38" y="11"/>
                    <a:pt x="39" y="11"/>
                  </a:cubicBezTo>
                  <a:cubicBezTo>
                    <a:pt x="41" y="11"/>
                    <a:pt x="42" y="11"/>
                    <a:pt x="44" y="11"/>
                  </a:cubicBezTo>
                  <a:cubicBezTo>
                    <a:pt x="55" y="11"/>
                    <a:pt x="63" y="9"/>
                    <a:pt x="69" y="7"/>
                  </a:cubicBezTo>
                  <a:moveTo>
                    <a:pt x="0" y="2"/>
                  </a:moveTo>
                  <a:cubicBezTo>
                    <a:pt x="4" y="4"/>
                    <a:pt x="9" y="6"/>
                    <a:pt x="15" y="8"/>
                  </a:cubicBezTo>
                  <a:cubicBezTo>
                    <a:pt x="9" y="6"/>
                    <a:pt x="4" y="4"/>
                    <a:pt x="0" y="2"/>
                  </a:cubicBezTo>
                  <a:moveTo>
                    <a:pt x="83" y="0"/>
                  </a:moveTo>
                  <a:cubicBezTo>
                    <a:pt x="82" y="0"/>
                    <a:pt x="81" y="1"/>
                    <a:pt x="80" y="2"/>
                  </a:cubicBezTo>
                  <a:cubicBezTo>
                    <a:pt x="80" y="2"/>
                    <a:pt x="80" y="1"/>
                    <a:pt x="81" y="1"/>
                  </a:cubicBezTo>
                  <a:cubicBezTo>
                    <a:pt x="82" y="0"/>
                    <a:pt x="83" y="0"/>
                    <a:pt x="83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507566" y="4352794"/>
              <a:ext cx="524628" cy="131212"/>
            </a:xfrm>
            <a:custGeom>
              <a:rect l="l" t="t" r="r" b="b"/>
              <a:pathLst>
                <a:path w="85" h="21">
                  <a:moveTo>
                    <a:pt x="0" y="0"/>
                  </a:moveTo>
                  <a:cubicBezTo>
                    <a:pt x="5" y="5"/>
                    <a:pt x="10" y="20"/>
                    <a:pt x="36" y="21"/>
                  </a:cubicBezTo>
                  <a:cubicBezTo>
                    <a:pt x="36" y="21"/>
                    <a:pt x="37" y="21"/>
                    <a:pt x="37" y="21"/>
                  </a:cubicBezTo>
                  <a:cubicBezTo>
                    <a:pt x="60" y="21"/>
                    <a:pt x="79" y="7"/>
                    <a:pt x="85" y="2"/>
                  </a:cubicBezTo>
                  <a:cubicBezTo>
                    <a:pt x="84" y="2"/>
                    <a:pt x="84" y="3"/>
                    <a:pt x="84" y="3"/>
                  </a:cubicBezTo>
                  <a:cubicBezTo>
                    <a:pt x="81" y="5"/>
                    <a:pt x="78" y="6"/>
                    <a:pt x="73" y="8"/>
                  </a:cubicBezTo>
                  <a:cubicBezTo>
                    <a:pt x="67" y="10"/>
                    <a:pt x="59" y="12"/>
                    <a:pt x="48" y="12"/>
                  </a:cubicBezTo>
                  <a:cubicBezTo>
                    <a:pt x="46" y="12"/>
                    <a:pt x="45" y="12"/>
                    <a:pt x="43" y="12"/>
                  </a:cubicBezTo>
                  <a:cubicBezTo>
                    <a:pt x="42" y="12"/>
                    <a:pt x="40" y="12"/>
                    <a:pt x="39" y="12"/>
                  </a:cubicBezTo>
                  <a:cubicBezTo>
                    <a:pt x="31" y="11"/>
                    <a:pt x="25" y="10"/>
                    <a:pt x="19" y="9"/>
                  </a:cubicBezTo>
                  <a:cubicBezTo>
                    <a:pt x="13" y="7"/>
                    <a:pt x="8" y="5"/>
                    <a:pt x="4" y="3"/>
                  </a:cubicBezTo>
                  <a:cubicBezTo>
                    <a:pt x="2" y="2"/>
                    <a:pt x="1" y="1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058153" y="4392123"/>
              <a:ext cx="80860" cy="81302"/>
            </a:xfrm>
            <a:custGeom>
              <a:rect l="l" t="t" r="r" b="b"/>
              <a:pathLst>
                <a:path w="31" h="31">
                  <a:moveTo>
                    <a:pt x="0" y="31"/>
                  </a:moveTo>
                  <a:lnTo>
                    <a:pt x="17" y="21"/>
                  </a:lnTo>
                  <a:lnTo>
                    <a:pt x="31" y="9"/>
                  </a:lnTo>
                  <a:lnTo>
                    <a:pt x="0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413550" y="4392123"/>
              <a:ext cx="80860" cy="81302"/>
            </a:xfrm>
            <a:custGeom>
              <a:rect l="l" t="t" r="r" b="b"/>
              <a:pathLst>
                <a:path w="31" h="31">
                  <a:moveTo>
                    <a:pt x="31" y="0"/>
                  </a:moveTo>
                  <a:lnTo>
                    <a:pt x="0" y="7"/>
                  </a:lnTo>
                  <a:lnTo>
                    <a:pt x="31" y="31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447786" y="4510285"/>
              <a:ext cx="2693475" cy="2339779"/>
            </a:xfrm>
            <a:custGeom>
              <a:rect l="l" t="t" r="r" b="b"/>
              <a:pathLst>
                <a:path w="435" h="376">
                  <a:moveTo>
                    <a:pt x="403" y="38"/>
                  </a:moveTo>
                  <a:cubicBezTo>
                    <a:pt x="390" y="26"/>
                    <a:pt x="339" y="11"/>
                    <a:pt x="317" y="8"/>
                  </a:cubicBezTo>
                  <a:cubicBezTo>
                    <a:pt x="291" y="0"/>
                    <a:pt x="291" y="0"/>
                    <a:pt x="291" y="0"/>
                  </a:cubicBezTo>
                  <a:cubicBezTo>
                    <a:pt x="241" y="119"/>
                    <a:pt x="241" y="119"/>
                    <a:pt x="241" y="119"/>
                  </a:cubicBezTo>
                  <a:cubicBezTo>
                    <a:pt x="192" y="119"/>
                    <a:pt x="192" y="119"/>
                    <a:pt x="192" y="119"/>
                  </a:cubicBezTo>
                  <a:cubicBezTo>
                    <a:pt x="138" y="1"/>
                    <a:pt x="138" y="1"/>
                    <a:pt x="138" y="1"/>
                  </a:cubicBezTo>
                  <a:cubicBezTo>
                    <a:pt x="111" y="8"/>
                    <a:pt x="111" y="8"/>
                    <a:pt x="111" y="8"/>
                  </a:cubicBezTo>
                  <a:cubicBezTo>
                    <a:pt x="93" y="11"/>
                    <a:pt x="44" y="27"/>
                    <a:pt x="31" y="38"/>
                  </a:cubicBezTo>
                  <a:cubicBezTo>
                    <a:pt x="17" y="48"/>
                    <a:pt x="0" y="292"/>
                    <a:pt x="0" y="308"/>
                  </a:cubicBezTo>
                  <a:cubicBezTo>
                    <a:pt x="44" y="376"/>
                    <a:pt x="44" y="376"/>
                    <a:pt x="44" y="376"/>
                  </a:cubicBezTo>
                  <a:cubicBezTo>
                    <a:pt x="397" y="375"/>
                    <a:pt x="397" y="375"/>
                    <a:pt x="397" y="375"/>
                  </a:cubicBezTo>
                  <a:cubicBezTo>
                    <a:pt x="435" y="308"/>
                    <a:pt x="435" y="308"/>
                    <a:pt x="435" y="308"/>
                  </a:cubicBezTo>
                  <a:cubicBezTo>
                    <a:pt x="435" y="290"/>
                    <a:pt x="418" y="48"/>
                    <a:pt x="403" y="38"/>
                  </a:cubicBezTo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846794" y="4583651"/>
              <a:ext cx="125237" cy="634723"/>
            </a:xfrm>
            <a:custGeom>
              <a:rect l="l" t="t" r="r" b="b"/>
              <a:pathLst>
                <a:path w="20" h="102">
                  <a:moveTo>
                    <a:pt x="8" y="0"/>
                  </a:moveTo>
                  <a:cubicBezTo>
                    <a:pt x="0" y="26"/>
                    <a:pt x="0" y="26"/>
                    <a:pt x="0" y="26"/>
                  </a:cubicBezTo>
                  <a:cubicBezTo>
                    <a:pt x="17" y="102"/>
                    <a:pt x="17" y="102"/>
                    <a:pt x="17" y="102"/>
                  </a:cubicBezTo>
                  <a:cubicBezTo>
                    <a:pt x="20" y="95"/>
                    <a:pt x="20" y="95"/>
                    <a:pt x="20" y="95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10" y="2"/>
                    <a:pt x="10" y="2"/>
                    <a:pt x="10" y="2"/>
                  </a:cubicBezTo>
                  <a:cubicBezTo>
                    <a:pt x="9" y="2"/>
                    <a:pt x="9" y="1"/>
                    <a:pt x="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  <a:close/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</a:path>
              </a:pathLst>
            </a:cu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525808" y="4533917"/>
              <a:ext cx="501124" cy="1600122"/>
            </a:xfrm>
            <a:custGeom>
              <a:rect l="l" t="t" r="r" b="b"/>
              <a:pathLst>
                <a:path w="81" h="257">
                  <a:moveTo>
                    <a:pt x="52" y="34"/>
                  </a:moveTo>
                  <a:cubicBezTo>
                    <a:pt x="63" y="0"/>
                    <a:pt x="63" y="0"/>
                    <a:pt x="63" y="0"/>
                  </a:cubicBezTo>
                  <a:cubicBezTo>
                    <a:pt x="63" y="0"/>
                    <a:pt x="52" y="4"/>
                    <a:pt x="39" y="4"/>
                  </a:cubicBezTo>
                  <a:cubicBezTo>
                    <a:pt x="28" y="4"/>
                    <a:pt x="14" y="0"/>
                    <a:pt x="14" y="0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0" y="164"/>
                    <a:pt x="0" y="164"/>
                    <a:pt x="0" y="164"/>
                  </a:cubicBezTo>
                  <a:cubicBezTo>
                    <a:pt x="43" y="257"/>
                    <a:pt x="43" y="257"/>
                    <a:pt x="43" y="257"/>
                  </a:cubicBezTo>
                  <a:cubicBezTo>
                    <a:pt x="81" y="163"/>
                    <a:pt x="81" y="163"/>
                    <a:pt x="81" y="163"/>
                  </a:cubicBezTo>
                  <a:cubicBezTo>
                    <a:pt x="52" y="34"/>
                    <a:pt x="52" y="34"/>
                    <a:pt x="52" y="34"/>
                  </a:cubicBez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2698053" y="4746256"/>
              <a:ext cx="148741" cy="44619"/>
            </a:xfrm>
            <a:custGeom>
              <a:rect l="l" t="t" r="r" b="b"/>
              <a:pathLst>
                <a:path w="24" h="7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2" y="7"/>
                    <a:pt x="9" y="7"/>
                  </a:cubicBezTo>
                  <a:cubicBezTo>
                    <a:pt x="17" y="7"/>
                    <a:pt x="24" y="1"/>
                    <a:pt x="24" y="1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4" y="0"/>
                    <a:pt x="19" y="2"/>
                    <a:pt x="12" y="2"/>
                  </a:cubicBezTo>
                  <a:cubicBezTo>
                    <a:pt x="4" y="2"/>
                    <a:pt x="0" y="0"/>
                    <a:pt x="0" y="0"/>
                  </a:cubicBezTo>
                </a:path>
              </a:pathLst>
            </a:custGeom>
            <a:solidFill>
              <a:srgbClr val="A548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301293" y="4515576"/>
              <a:ext cx="174876" cy="18342"/>
            </a:xfrm>
            <a:custGeom>
              <a:rect l="l" t="t" r="r" b="b"/>
              <a:pathLst>
                <a:path w="28" h="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2"/>
                    <a:pt x="28" y="2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2" y="0"/>
                    <a:pt x="1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2468276" y="4528626"/>
              <a:ext cx="148741" cy="23632"/>
            </a:xfrm>
            <a:custGeom>
              <a:rect l="l" t="t" r="r" b="b"/>
              <a:pathLst>
                <a:path w="24" h="4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2301293" y="4515576"/>
              <a:ext cx="336772" cy="417093"/>
            </a:xfrm>
            <a:custGeom>
              <a:rect l="l" t="t" r="r" b="b"/>
              <a:pathLst>
                <a:path w="54" h="67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30" y="67"/>
                    <a:pt x="30" y="67"/>
                    <a:pt x="30" y="67"/>
                  </a:cubicBezTo>
                  <a:cubicBezTo>
                    <a:pt x="37" y="52"/>
                    <a:pt x="49" y="28"/>
                    <a:pt x="54" y="14"/>
                  </a:cubicBezTo>
                  <a:cubicBezTo>
                    <a:pt x="51" y="6"/>
                    <a:pt x="51" y="6"/>
                    <a:pt x="51" y="6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296031" y="4515576"/>
              <a:ext cx="5262" cy="19050"/>
            </a:xfrm>
            <a:custGeom>
              <a:rect l="l" t="t" r="r" b="b"/>
              <a:pathLst>
                <a:path w="1" h="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2638065" y="4541677"/>
              <a:ext cx="23504" cy="5291"/>
            </a:xfrm>
            <a:custGeom>
              <a:rect l="l" t="t" r="r" b="b"/>
              <a:pathLst>
                <a:path w="4" h="1">
                  <a:moveTo>
                    <a:pt x="0" y="0"/>
                  </a:moveTo>
                  <a:cubicBezTo>
                    <a:pt x="1" y="0"/>
                    <a:pt x="2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296031" y="4515576"/>
              <a:ext cx="193118" cy="480054"/>
            </a:xfrm>
            <a:custGeom>
              <a:rect l="l" t="t" r="r" b="b"/>
              <a:pathLst>
                <a:path w="31" h="77"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6" y="77"/>
                    <a:pt x="26" y="77"/>
                    <a:pt x="26" y="77"/>
                  </a:cubicBezTo>
                  <a:cubicBezTo>
                    <a:pt x="26" y="77"/>
                    <a:pt x="28" y="73"/>
                    <a:pt x="31" y="67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611930" y="4541677"/>
              <a:ext cx="49639" cy="60315"/>
            </a:xfrm>
            <a:custGeom>
              <a:rect l="l" t="t" r="r" b="b"/>
              <a:pathLst>
                <a:path w="8" h="10">
                  <a:moveTo>
                    <a:pt x="0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4" y="10"/>
                    <a:pt x="4" y="10"/>
                    <a:pt x="4" y="10"/>
                  </a:cubicBezTo>
                  <a:cubicBezTo>
                    <a:pt x="6" y="6"/>
                    <a:pt x="7" y="2"/>
                    <a:pt x="8" y="1"/>
                  </a:cubicBezTo>
                  <a:cubicBezTo>
                    <a:pt x="6" y="1"/>
                    <a:pt x="5" y="0"/>
                    <a:pt x="4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283051" y="4410641"/>
              <a:ext cx="360101" cy="485345"/>
            </a:xfrm>
            <a:custGeom>
              <a:rect l="l" t="t" r="r" b="b"/>
              <a:pathLst>
                <a:path w="57" h="78">
                  <a:moveTo>
                    <a:pt x="27" y="78"/>
                  </a:moveTo>
                  <a:cubicBezTo>
                    <a:pt x="27" y="78"/>
                    <a:pt x="58" y="22"/>
                    <a:pt x="58" y="21"/>
                  </a:cubicBezTo>
                  <a:cubicBezTo>
                    <a:pt x="54" y="20"/>
                    <a:pt x="47" y="19"/>
                    <a:pt x="37" y="12"/>
                  </a:cubicBezTo>
                  <a:cubicBezTo>
                    <a:pt x="29" y="7"/>
                    <a:pt x="21" y="0"/>
                    <a:pt x="21" y="0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0" y="17"/>
                    <a:pt x="27" y="78"/>
                    <a:pt x="27" y="7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071309" y="4515576"/>
              <a:ext cx="172245" cy="26278"/>
            </a:xfrm>
            <a:custGeom>
              <a:rect l="l" t="t" r="r" b="b"/>
              <a:pathLst>
                <a:path w="28" h="4">
                  <a:moveTo>
                    <a:pt x="28" y="0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8" y="1"/>
                    <a:pt x="28" y="0"/>
                    <a:pt x="28" y="0"/>
                  </a:cubicBezTo>
                  <a:moveTo>
                    <a:pt x="28" y="0"/>
                  </a:move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2909413" y="4528626"/>
              <a:ext cx="166983" cy="23632"/>
            </a:xfrm>
            <a:custGeom>
              <a:rect l="l" t="t" r="r" b="b"/>
              <a:pathLst>
                <a:path w="27" h="4">
                  <a:moveTo>
                    <a:pt x="26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2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7" y="2"/>
                    <a:pt x="27" y="2"/>
                    <a:pt x="27" y="2"/>
                  </a:cubicBezTo>
                  <a:cubicBezTo>
                    <a:pt x="26" y="0"/>
                    <a:pt x="26" y="0"/>
                    <a:pt x="26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2909413" y="4528626"/>
              <a:ext cx="334141" cy="367183"/>
            </a:xfrm>
            <a:custGeom>
              <a:rect l="l" t="t" r="r" b="b"/>
              <a:pathLst>
                <a:path w="54" h="59">
                  <a:moveTo>
                    <a:pt x="54" y="0"/>
                  </a:moveTo>
                  <a:cubicBezTo>
                    <a:pt x="27" y="2"/>
                    <a:pt x="27" y="2"/>
                    <a:pt x="27" y="2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7" y="23"/>
                    <a:pt x="20" y="44"/>
                    <a:pt x="29" y="59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1"/>
                    <a:pt x="53" y="1"/>
                    <a:pt x="54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2883277" y="4541677"/>
              <a:ext cx="12980" cy="19050"/>
            </a:xfrm>
            <a:custGeom>
              <a:rect l="l" t="t" r="r" b="b"/>
              <a:pathLst>
                <a:path w="2" h="1">
                  <a:moveTo>
                    <a:pt x="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2" y="0"/>
                    <a:pt x="2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089550" y="4541677"/>
              <a:ext cx="148741" cy="459067"/>
            </a:xfrm>
            <a:custGeom>
              <a:rect l="l" t="t" r="r" b="b"/>
              <a:pathLst>
                <a:path w="24" h="74">
                  <a:moveTo>
                    <a:pt x="24" y="0"/>
                  </a:moveTo>
                  <a:cubicBezTo>
                    <a:pt x="0" y="57"/>
                    <a:pt x="0" y="57"/>
                    <a:pt x="0" y="57"/>
                  </a:cubicBezTo>
                  <a:cubicBezTo>
                    <a:pt x="6" y="67"/>
                    <a:pt x="10" y="74"/>
                    <a:pt x="10" y="74"/>
                  </a:cubicBezTo>
                  <a:cubicBezTo>
                    <a:pt x="10" y="74"/>
                    <a:pt x="21" y="15"/>
                    <a:pt x="24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2909413" y="4546968"/>
              <a:ext cx="18242" cy="13051"/>
            </a:xfrm>
            <a:custGeom>
              <a:rect l="l" t="t" r="r" b="b"/>
              <a:pathLst>
                <a:path w="3" h="2">
                  <a:moveTo>
                    <a:pt x="3" y="0"/>
                  </a:moveTo>
                  <a:cubicBezTo>
                    <a:pt x="3" y="0"/>
                    <a:pt x="2" y="0"/>
                    <a:pt x="0" y="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6D583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896433" y="4552259"/>
              <a:ext cx="26135" cy="44619"/>
            </a:xfrm>
            <a:custGeom>
              <a:rect l="l" t="t" r="r" b="b"/>
              <a:pathLst>
                <a:path w="4" h="7">
                  <a:moveTo>
                    <a:pt x="4" y="0"/>
                  </a:moveTo>
                  <a:cubicBezTo>
                    <a:pt x="2" y="1"/>
                    <a:pt x="2" y="1"/>
                    <a:pt x="2" y="1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1" y="6"/>
                    <a:pt x="1" y="7"/>
                    <a:pt x="2" y="7"/>
                  </a:cubicBezTo>
                  <a:cubicBezTo>
                    <a:pt x="4" y="0"/>
                    <a:pt x="4" y="0"/>
                    <a:pt x="4" y="0"/>
                  </a:cubicBezTo>
                </a:path>
              </a:pathLst>
            </a:custGeom>
            <a:solidFill>
              <a:srgbClr val="7C7C7C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2872929" y="4541677"/>
              <a:ext cx="41746" cy="41974"/>
            </a:xfrm>
            <a:custGeom>
              <a:rect l="l" t="t" r="r" b="b"/>
              <a:pathLst>
                <a:path w="7" h="7">
                  <a:moveTo>
                    <a:pt x="7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3" y="0"/>
                    <a:pt x="2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2"/>
                    <a:pt x="2" y="4"/>
                    <a:pt x="4" y="7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7" y="0"/>
                    <a:pt x="7" y="0"/>
                    <a:pt x="7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2891171" y="4415755"/>
              <a:ext cx="365363" cy="480054"/>
            </a:xfrm>
            <a:custGeom>
              <a:rect l="l" t="t" r="r" b="b"/>
              <a:pathLst>
                <a:path w="59" h="77">
                  <a:moveTo>
                    <a:pt x="42" y="77"/>
                  </a:moveTo>
                  <a:cubicBezTo>
                    <a:pt x="42" y="77"/>
                    <a:pt x="59" y="15"/>
                    <a:pt x="58" y="15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4" y="5"/>
                    <a:pt x="27" y="9"/>
                  </a:cubicBezTo>
                  <a:cubicBezTo>
                    <a:pt x="25" y="11"/>
                    <a:pt x="5" y="19"/>
                    <a:pt x="2" y="20"/>
                  </a:cubicBezTo>
                  <a:cubicBezTo>
                    <a:pt x="1" y="20"/>
                    <a:pt x="0" y="20"/>
                    <a:pt x="0" y="20"/>
                  </a:cubicBezTo>
                  <a:cubicBezTo>
                    <a:pt x="3" y="24"/>
                    <a:pt x="42" y="77"/>
                    <a:pt x="42" y="7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2309186" y="3631479"/>
              <a:ext cx="947347" cy="49910"/>
            </a:xfrm>
            <a:custGeom>
              <a:rect l="l" t="t" r="r" b="b"/>
              <a:pathLst>
                <a:path w="153" h="8">
                  <a:moveTo>
                    <a:pt x="4" y="0"/>
                  </a:moveTo>
                  <a:cubicBezTo>
                    <a:pt x="2" y="1"/>
                    <a:pt x="1" y="2"/>
                    <a:pt x="0" y="3"/>
                  </a:cubicBezTo>
                  <a:cubicBezTo>
                    <a:pt x="0" y="4"/>
                    <a:pt x="0" y="5"/>
                    <a:pt x="1" y="6"/>
                  </a:cubicBezTo>
                  <a:cubicBezTo>
                    <a:pt x="2" y="5"/>
                    <a:pt x="4" y="3"/>
                    <a:pt x="4" y="1"/>
                  </a:cubicBezTo>
                  <a:cubicBezTo>
                    <a:pt x="4" y="1"/>
                    <a:pt x="4" y="1"/>
                    <a:pt x="4" y="0"/>
                  </a:cubicBezTo>
                  <a:moveTo>
                    <a:pt x="149" y="0"/>
                  </a:moveTo>
                  <a:cubicBezTo>
                    <a:pt x="149" y="0"/>
                    <a:pt x="148" y="0"/>
                    <a:pt x="148" y="0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4" y="4"/>
                    <a:pt x="147" y="6"/>
                    <a:pt x="149" y="8"/>
                  </a:cubicBezTo>
                  <a:cubicBezTo>
                    <a:pt x="150" y="7"/>
                    <a:pt x="150" y="7"/>
                    <a:pt x="150" y="7"/>
                  </a:cubicBezTo>
                  <a:cubicBezTo>
                    <a:pt x="152" y="6"/>
                    <a:pt x="153" y="4"/>
                    <a:pt x="153" y="2"/>
                  </a:cubicBezTo>
                  <a:cubicBezTo>
                    <a:pt x="152" y="1"/>
                    <a:pt x="151" y="0"/>
                    <a:pt x="149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2314273" y="3594796"/>
              <a:ext cx="916125" cy="236147"/>
            </a:xfrm>
            <a:custGeom>
              <a:rect l="l" t="t" r="r" b="b"/>
              <a:pathLst>
                <a:path w="148" h="38">
                  <a:moveTo>
                    <a:pt x="27" y="33"/>
                  </a:moveTo>
                  <a:cubicBezTo>
                    <a:pt x="21" y="33"/>
                    <a:pt x="17" y="29"/>
                    <a:pt x="17" y="23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7" y="9"/>
                    <a:pt x="21" y="5"/>
                    <a:pt x="27" y="5"/>
                  </a:cubicBezTo>
                  <a:cubicBezTo>
                    <a:pt x="52" y="5"/>
                    <a:pt x="52" y="5"/>
                    <a:pt x="52" y="5"/>
                  </a:cubicBezTo>
                  <a:cubicBezTo>
                    <a:pt x="58" y="5"/>
                    <a:pt x="62" y="9"/>
                    <a:pt x="62" y="15"/>
                  </a:cubicBezTo>
                  <a:cubicBezTo>
                    <a:pt x="62" y="23"/>
                    <a:pt x="62" y="23"/>
                    <a:pt x="62" y="23"/>
                  </a:cubicBezTo>
                  <a:cubicBezTo>
                    <a:pt x="62" y="29"/>
                    <a:pt x="58" y="33"/>
                    <a:pt x="52" y="33"/>
                  </a:cubicBezTo>
                  <a:cubicBezTo>
                    <a:pt x="27" y="33"/>
                    <a:pt x="27" y="33"/>
                    <a:pt x="27" y="33"/>
                  </a:cubicBezTo>
                  <a:moveTo>
                    <a:pt x="98" y="33"/>
                  </a:moveTo>
                  <a:cubicBezTo>
                    <a:pt x="93" y="33"/>
                    <a:pt x="88" y="29"/>
                    <a:pt x="88" y="23"/>
                  </a:cubicBezTo>
                  <a:cubicBezTo>
                    <a:pt x="88" y="15"/>
                    <a:pt x="88" y="15"/>
                    <a:pt x="88" y="15"/>
                  </a:cubicBezTo>
                  <a:cubicBezTo>
                    <a:pt x="88" y="9"/>
                    <a:pt x="93" y="5"/>
                    <a:pt x="98" y="5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9" y="5"/>
                    <a:pt x="134" y="9"/>
                    <a:pt x="134" y="15"/>
                  </a:cubicBezTo>
                  <a:cubicBezTo>
                    <a:pt x="134" y="23"/>
                    <a:pt x="134" y="23"/>
                    <a:pt x="134" y="23"/>
                  </a:cubicBezTo>
                  <a:cubicBezTo>
                    <a:pt x="134" y="29"/>
                    <a:pt x="129" y="33"/>
                    <a:pt x="124" y="33"/>
                  </a:cubicBezTo>
                  <a:cubicBezTo>
                    <a:pt x="98" y="33"/>
                    <a:pt x="98" y="33"/>
                    <a:pt x="98" y="33"/>
                  </a:cubicBezTo>
                  <a:moveTo>
                    <a:pt x="124" y="0"/>
                  </a:moveTo>
                  <a:cubicBezTo>
                    <a:pt x="98" y="0"/>
                    <a:pt x="98" y="0"/>
                    <a:pt x="98" y="0"/>
                  </a:cubicBezTo>
                  <a:cubicBezTo>
                    <a:pt x="90" y="0"/>
                    <a:pt x="84" y="6"/>
                    <a:pt x="83" y="14"/>
                  </a:cubicBezTo>
                  <a:cubicBezTo>
                    <a:pt x="83" y="14"/>
                    <a:pt x="83" y="14"/>
                    <a:pt x="83" y="14"/>
                  </a:cubicBezTo>
                  <a:cubicBezTo>
                    <a:pt x="69" y="14"/>
                    <a:pt x="69" y="14"/>
                    <a:pt x="69" y="14"/>
                  </a:cubicBezTo>
                  <a:cubicBezTo>
                    <a:pt x="68" y="14"/>
                    <a:pt x="68" y="14"/>
                    <a:pt x="67" y="14"/>
                  </a:cubicBezTo>
                  <a:cubicBezTo>
                    <a:pt x="67" y="6"/>
                    <a:pt x="60" y="0"/>
                    <a:pt x="52" y="0"/>
                  </a:cubicBezTo>
                  <a:cubicBezTo>
                    <a:pt x="27" y="0"/>
                    <a:pt x="27" y="0"/>
                    <a:pt x="27" y="0"/>
                  </a:cubicBezTo>
                  <a:cubicBezTo>
                    <a:pt x="21" y="0"/>
                    <a:pt x="15" y="4"/>
                    <a:pt x="13" y="9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6"/>
                    <a:pt x="3" y="6"/>
                    <a:pt x="3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9"/>
                    <a:pt x="1" y="11"/>
                    <a:pt x="0" y="12"/>
                  </a:cubicBezTo>
                  <a:cubicBezTo>
                    <a:pt x="0" y="13"/>
                    <a:pt x="1" y="14"/>
                    <a:pt x="2" y="14"/>
                  </a:cubicBezTo>
                  <a:cubicBezTo>
                    <a:pt x="12" y="17"/>
                    <a:pt x="12" y="17"/>
                    <a:pt x="12" y="17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31"/>
                    <a:pt x="19" y="38"/>
                    <a:pt x="27" y="38"/>
                  </a:cubicBezTo>
                  <a:cubicBezTo>
                    <a:pt x="52" y="38"/>
                    <a:pt x="52" y="38"/>
                    <a:pt x="52" y="38"/>
                  </a:cubicBezTo>
                  <a:cubicBezTo>
                    <a:pt x="61" y="38"/>
                    <a:pt x="67" y="31"/>
                    <a:pt x="67" y="23"/>
                  </a:cubicBezTo>
                  <a:cubicBezTo>
                    <a:pt x="67" y="21"/>
                    <a:pt x="67" y="21"/>
                    <a:pt x="67" y="21"/>
                  </a:cubicBezTo>
                  <a:cubicBezTo>
                    <a:pt x="68" y="21"/>
                    <a:pt x="68" y="21"/>
                    <a:pt x="69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3"/>
                    <a:pt x="83" y="23"/>
                    <a:pt x="83" y="23"/>
                  </a:cubicBezTo>
                  <a:cubicBezTo>
                    <a:pt x="83" y="31"/>
                    <a:pt x="90" y="38"/>
                    <a:pt x="98" y="38"/>
                  </a:cubicBezTo>
                  <a:cubicBezTo>
                    <a:pt x="124" y="38"/>
                    <a:pt x="124" y="38"/>
                    <a:pt x="124" y="38"/>
                  </a:cubicBezTo>
                  <a:cubicBezTo>
                    <a:pt x="132" y="38"/>
                    <a:pt x="139" y="31"/>
                    <a:pt x="139" y="23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48" y="14"/>
                    <a:pt x="148" y="14"/>
                    <a:pt x="148" y="14"/>
                  </a:cubicBezTo>
                  <a:cubicBezTo>
                    <a:pt x="146" y="12"/>
                    <a:pt x="143" y="10"/>
                    <a:pt x="144" y="7"/>
                  </a:cubicBezTo>
                  <a:cubicBezTo>
                    <a:pt x="144" y="7"/>
                    <a:pt x="144" y="7"/>
                    <a:pt x="144" y="7"/>
                  </a:cubicBezTo>
                  <a:cubicBezTo>
                    <a:pt x="138" y="9"/>
                    <a:pt x="138" y="9"/>
                    <a:pt x="138" y="9"/>
                  </a:cubicBezTo>
                  <a:cubicBezTo>
                    <a:pt x="135" y="4"/>
                    <a:pt x="130" y="0"/>
                    <a:pt x="124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2290944" y="3576454"/>
              <a:ext cx="952609" cy="254489"/>
            </a:xfrm>
            <a:custGeom>
              <a:rect l="l" t="t" r="r" b="b"/>
              <a:pathLst>
                <a:path w="154" h="41">
                  <a:moveTo>
                    <a:pt x="153" y="9"/>
                  </a:moveTo>
                  <a:cubicBezTo>
                    <a:pt x="153" y="7"/>
                    <a:pt x="150" y="6"/>
                    <a:pt x="148" y="7"/>
                  </a:cubicBezTo>
                  <a:cubicBezTo>
                    <a:pt x="140" y="10"/>
                    <a:pt x="140" y="10"/>
                    <a:pt x="140" y="10"/>
                  </a:cubicBezTo>
                  <a:cubicBezTo>
                    <a:pt x="137" y="5"/>
                    <a:pt x="132" y="0"/>
                    <a:pt x="125" y="0"/>
                  </a:cubicBezTo>
                  <a:cubicBezTo>
                    <a:pt x="100" y="0"/>
                    <a:pt x="100" y="0"/>
                    <a:pt x="100" y="0"/>
                  </a:cubicBezTo>
                  <a:cubicBezTo>
                    <a:pt x="92" y="0"/>
                    <a:pt x="86" y="7"/>
                    <a:pt x="85" y="15"/>
                  </a:cubicBezTo>
                  <a:cubicBezTo>
                    <a:pt x="84" y="15"/>
                    <a:pt x="84" y="15"/>
                    <a:pt x="84" y="15"/>
                  </a:cubicBezTo>
                  <a:cubicBezTo>
                    <a:pt x="71" y="15"/>
                    <a:pt x="71" y="15"/>
                    <a:pt x="71" y="15"/>
                  </a:cubicBezTo>
                  <a:cubicBezTo>
                    <a:pt x="70" y="15"/>
                    <a:pt x="70" y="15"/>
                    <a:pt x="69" y="15"/>
                  </a:cubicBezTo>
                  <a:cubicBezTo>
                    <a:pt x="69" y="7"/>
                    <a:pt x="62" y="0"/>
                    <a:pt x="54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2" y="0"/>
                    <a:pt x="17" y="5"/>
                    <a:pt x="15" y="10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4" y="7"/>
                    <a:pt x="1" y="8"/>
                    <a:pt x="1" y="10"/>
                  </a:cubicBezTo>
                  <a:cubicBezTo>
                    <a:pt x="0" y="12"/>
                    <a:pt x="1" y="15"/>
                    <a:pt x="3" y="15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3" y="34"/>
                    <a:pt x="20" y="41"/>
                    <a:pt x="29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62" y="41"/>
                    <a:pt x="69" y="34"/>
                    <a:pt x="69" y="25"/>
                  </a:cubicBezTo>
                  <a:cubicBezTo>
                    <a:pt x="69" y="23"/>
                    <a:pt x="69" y="23"/>
                    <a:pt x="69" y="23"/>
                  </a:cubicBezTo>
                  <a:cubicBezTo>
                    <a:pt x="70" y="23"/>
                    <a:pt x="70" y="23"/>
                    <a:pt x="71" y="23"/>
                  </a:cubicBezTo>
                  <a:cubicBezTo>
                    <a:pt x="84" y="23"/>
                    <a:pt x="84" y="23"/>
                    <a:pt x="84" y="23"/>
                  </a:cubicBezTo>
                  <a:cubicBezTo>
                    <a:pt x="85" y="23"/>
                    <a:pt x="85" y="23"/>
                    <a:pt x="85" y="23"/>
                  </a:cubicBezTo>
                  <a:cubicBezTo>
                    <a:pt x="85" y="25"/>
                    <a:pt x="85" y="25"/>
                    <a:pt x="85" y="25"/>
                  </a:cubicBezTo>
                  <a:cubicBezTo>
                    <a:pt x="85" y="34"/>
                    <a:pt x="92" y="41"/>
                    <a:pt x="100" y="41"/>
                  </a:cubicBezTo>
                  <a:cubicBezTo>
                    <a:pt x="125" y="41"/>
                    <a:pt x="125" y="41"/>
                    <a:pt x="125" y="41"/>
                  </a:cubicBezTo>
                  <a:cubicBezTo>
                    <a:pt x="134" y="41"/>
                    <a:pt x="141" y="34"/>
                    <a:pt x="141" y="25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51" y="14"/>
                    <a:pt x="151" y="14"/>
                    <a:pt x="151" y="14"/>
                  </a:cubicBezTo>
                  <a:cubicBezTo>
                    <a:pt x="153" y="13"/>
                    <a:pt x="154" y="11"/>
                    <a:pt x="153" y="9"/>
                  </a:cubicBezTo>
                  <a:close/>
                  <a:moveTo>
                    <a:pt x="64" y="25"/>
                  </a:moveTo>
                  <a:cubicBezTo>
                    <a:pt x="64" y="31"/>
                    <a:pt x="59" y="35"/>
                    <a:pt x="54" y="35"/>
                  </a:cubicBezTo>
                  <a:cubicBezTo>
                    <a:pt x="29" y="35"/>
                    <a:pt x="29" y="35"/>
                    <a:pt x="29" y="35"/>
                  </a:cubicBezTo>
                  <a:cubicBezTo>
                    <a:pt x="23" y="35"/>
                    <a:pt x="19" y="31"/>
                    <a:pt x="19" y="25"/>
                  </a:cubicBezTo>
                  <a:cubicBezTo>
                    <a:pt x="19" y="16"/>
                    <a:pt x="19" y="16"/>
                    <a:pt x="19" y="16"/>
                  </a:cubicBezTo>
                  <a:cubicBezTo>
                    <a:pt x="19" y="10"/>
                    <a:pt x="23" y="6"/>
                    <a:pt x="29" y="6"/>
                  </a:cubicBezTo>
                  <a:cubicBezTo>
                    <a:pt x="54" y="6"/>
                    <a:pt x="54" y="6"/>
                    <a:pt x="54" y="6"/>
                  </a:cubicBezTo>
                  <a:cubicBezTo>
                    <a:pt x="59" y="6"/>
                    <a:pt x="64" y="10"/>
                    <a:pt x="64" y="16"/>
                  </a:cubicBezTo>
                  <a:lnTo>
                    <a:pt x="64" y="25"/>
                  </a:lnTo>
                  <a:close/>
                  <a:moveTo>
                    <a:pt x="135" y="25"/>
                  </a:moveTo>
                  <a:cubicBezTo>
                    <a:pt x="135" y="31"/>
                    <a:pt x="131" y="35"/>
                    <a:pt x="125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95" y="35"/>
                    <a:pt x="90" y="31"/>
                    <a:pt x="90" y="25"/>
                  </a:cubicBezTo>
                  <a:cubicBezTo>
                    <a:pt x="90" y="16"/>
                    <a:pt x="90" y="16"/>
                    <a:pt x="90" y="16"/>
                  </a:cubicBezTo>
                  <a:cubicBezTo>
                    <a:pt x="90" y="10"/>
                    <a:pt x="95" y="6"/>
                    <a:pt x="100" y="6"/>
                  </a:cubicBezTo>
                  <a:cubicBezTo>
                    <a:pt x="125" y="6"/>
                    <a:pt x="125" y="6"/>
                    <a:pt x="125" y="6"/>
                  </a:cubicBezTo>
                  <a:cubicBezTo>
                    <a:pt x="131" y="6"/>
                    <a:pt x="135" y="10"/>
                    <a:pt x="135" y="16"/>
                  </a:cubicBezTo>
                  <a:lnTo>
                    <a:pt x="135" y="25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3" name="Picture 4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230398" y="5158235"/>
              <a:ext cx="464640" cy="430144"/>
            </a:xfrm>
            <a:prstGeom prst="rect">
              <a:avLst/>
            </a:prstGeom>
          </p:spPr>
        </p:pic>
        <p:sp>
          <p:nvSpPr>
            <p:cNvPr id="44" name="Freeform 44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</a:path>
              </a:pathLst>
            </a:cu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6" name="Picture 4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259164" y="5087337"/>
              <a:ext cx="425350" cy="131212"/>
            </a:xfrm>
            <a:prstGeom prst="rect">
              <a:avLst/>
            </a:prstGeom>
          </p:spPr>
        </p:pic>
        <p:sp>
          <p:nvSpPr>
            <p:cNvPr id="47" name="AutoShape 47"/>
            <p:cNvSpPr/>
            <p:nvPr/>
          </p:nvSpPr>
          <p:spPr>
            <a:xfrm>
              <a:off x="3256533" y="5194917"/>
              <a:ext cx="415001" cy="49910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2184300" y="5567568"/>
              <a:ext cx="2528773" cy="1281614"/>
            </a:xfrm>
            <a:custGeom>
              <a:rect l="l" t="t" r="r" b="b"/>
              <a:pathLst>
                <a:path w="408" h="206">
                  <a:moveTo>
                    <a:pt x="407" y="183"/>
                  </a:moveTo>
                  <a:cubicBezTo>
                    <a:pt x="376" y="183"/>
                    <a:pt x="376" y="183"/>
                    <a:pt x="376" y="183"/>
                  </a:cubicBezTo>
                  <a:cubicBezTo>
                    <a:pt x="376" y="20"/>
                    <a:pt x="376" y="20"/>
                    <a:pt x="376" y="20"/>
                  </a:cubicBezTo>
                  <a:cubicBezTo>
                    <a:pt x="376" y="9"/>
                    <a:pt x="366" y="0"/>
                    <a:pt x="35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1" y="0"/>
                    <a:pt x="30" y="9"/>
                    <a:pt x="30" y="20"/>
                  </a:cubicBezTo>
                  <a:cubicBezTo>
                    <a:pt x="30" y="183"/>
                    <a:pt x="30" y="183"/>
                    <a:pt x="30" y="183"/>
                  </a:cubicBezTo>
                  <a:cubicBezTo>
                    <a:pt x="1" y="183"/>
                    <a:pt x="1" y="183"/>
                    <a:pt x="1" y="183"/>
                  </a:cubicBezTo>
                  <a:cubicBezTo>
                    <a:pt x="0" y="205"/>
                    <a:pt x="18" y="206"/>
                    <a:pt x="18" y="206"/>
                  </a:cubicBezTo>
                  <a:cubicBezTo>
                    <a:pt x="389" y="206"/>
                    <a:pt x="389" y="206"/>
                    <a:pt x="389" y="206"/>
                  </a:cubicBezTo>
                  <a:cubicBezTo>
                    <a:pt x="389" y="206"/>
                    <a:pt x="408" y="205"/>
                    <a:pt x="407" y="183"/>
                  </a:cubicBezTo>
                  <a:close/>
                </a:path>
              </a:pathLst>
            </a:custGeom>
            <a:solidFill>
              <a:srgbClr val="C1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2580533" y="6278302"/>
              <a:ext cx="600226" cy="579698"/>
            </a:xfrm>
            <a:custGeom>
              <a:rect l="l" t="t" r="r" b="b"/>
              <a:pathLst>
                <a:path w="97" h="93">
                  <a:moveTo>
                    <a:pt x="78" y="12"/>
                  </a:moveTo>
                  <a:cubicBezTo>
                    <a:pt x="76" y="12"/>
                    <a:pt x="74" y="12"/>
                    <a:pt x="73" y="11"/>
                  </a:cubicBezTo>
                  <a:cubicBezTo>
                    <a:pt x="73" y="7"/>
                    <a:pt x="73" y="7"/>
                    <a:pt x="73" y="7"/>
                  </a:cubicBezTo>
                  <a:cubicBezTo>
                    <a:pt x="73" y="3"/>
                    <a:pt x="70" y="0"/>
                    <a:pt x="66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4" y="0"/>
                    <a:pt x="0" y="3"/>
                    <a:pt x="0" y="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90"/>
                    <a:pt x="4" y="93"/>
                    <a:pt x="7" y="93"/>
                  </a:cubicBezTo>
                  <a:cubicBezTo>
                    <a:pt x="66" y="93"/>
                    <a:pt x="66" y="93"/>
                    <a:pt x="66" y="93"/>
                  </a:cubicBezTo>
                  <a:cubicBezTo>
                    <a:pt x="70" y="93"/>
                    <a:pt x="73" y="90"/>
                    <a:pt x="73" y="85"/>
                  </a:cubicBezTo>
                  <a:cubicBezTo>
                    <a:pt x="73" y="75"/>
                    <a:pt x="73" y="75"/>
                    <a:pt x="73" y="75"/>
                  </a:cubicBezTo>
                  <a:cubicBezTo>
                    <a:pt x="74" y="73"/>
                    <a:pt x="76" y="73"/>
                    <a:pt x="78" y="73"/>
                  </a:cubicBezTo>
                  <a:cubicBezTo>
                    <a:pt x="89" y="73"/>
                    <a:pt x="97" y="62"/>
                    <a:pt x="97" y="50"/>
                  </a:cubicBezTo>
                  <a:cubicBezTo>
                    <a:pt x="97" y="36"/>
                    <a:pt x="97" y="36"/>
                    <a:pt x="97" y="36"/>
                  </a:cubicBezTo>
                  <a:cubicBezTo>
                    <a:pt x="97" y="23"/>
                    <a:pt x="89" y="12"/>
                    <a:pt x="78" y="12"/>
                  </a:cubicBezTo>
                  <a:close/>
                  <a:moveTo>
                    <a:pt x="88" y="45"/>
                  </a:moveTo>
                  <a:cubicBezTo>
                    <a:pt x="88" y="53"/>
                    <a:pt x="84" y="56"/>
                    <a:pt x="78" y="56"/>
                  </a:cubicBezTo>
                  <a:cubicBezTo>
                    <a:pt x="73" y="56"/>
                    <a:pt x="71" y="53"/>
                    <a:pt x="71" y="45"/>
                  </a:cubicBezTo>
                  <a:cubicBezTo>
                    <a:pt x="72" y="37"/>
                    <a:pt x="72" y="37"/>
                    <a:pt x="72" y="37"/>
                  </a:cubicBezTo>
                  <a:cubicBezTo>
                    <a:pt x="72" y="30"/>
                    <a:pt x="74" y="26"/>
                    <a:pt x="79" y="26"/>
                  </a:cubicBezTo>
                  <a:cubicBezTo>
                    <a:pt x="84" y="26"/>
                    <a:pt x="88" y="30"/>
                    <a:pt x="88" y="37"/>
                  </a:cubicBezTo>
                  <a:lnTo>
                    <a:pt x="88" y="45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2544050" y="5703719"/>
              <a:ext cx="446398" cy="516737"/>
            </a:xfrm>
            <a:custGeom>
              <a:rect l="l" t="t" r="r" b="b"/>
              <a:pathLst>
                <a:path w="72" h="83">
                  <a:moveTo>
                    <a:pt x="46" y="83"/>
                  </a:moveTo>
                  <a:cubicBezTo>
                    <a:pt x="46" y="83"/>
                    <a:pt x="0" y="54"/>
                    <a:pt x="27" y="34"/>
                  </a:cubicBezTo>
                  <a:cubicBezTo>
                    <a:pt x="45" y="21"/>
                    <a:pt x="49" y="19"/>
                    <a:pt x="45" y="1"/>
                  </a:cubicBezTo>
                  <a:cubicBezTo>
                    <a:pt x="45" y="0"/>
                    <a:pt x="72" y="25"/>
                    <a:pt x="47" y="41"/>
                  </a:cubicBezTo>
                  <a:cubicBezTo>
                    <a:pt x="22" y="58"/>
                    <a:pt x="43" y="78"/>
                    <a:pt x="46" y="83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2724188" y="5861209"/>
              <a:ext cx="266260" cy="354133"/>
            </a:xfrm>
            <a:custGeom>
              <a:rect l="l" t="t" r="r" b="b"/>
              <a:pathLst>
                <a:path w="43" h="57">
                  <a:moveTo>
                    <a:pt x="21" y="57"/>
                  </a:moveTo>
                  <a:cubicBezTo>
                    <a:pt x="21" y="57"/>
                    <a:pt x="0" y="40"/>
                    <a:pt x="16" y="26"/>
                  </a:cubicBezTo>
                  <a:cubicBezTo>
                    <a:pt x="27" y="17"/>
                    <a:pt x="34" y="13"/>
                    <a:pt x="32" y="0"/>
                  </a:cubicBezTo>
                  <a:cubicBezTo>
                    <a:pt x="32" y="0"/>
                    <a:pt x="43" y="20"/>
                    <a:pt x="28" y="31"/>
                  </a:cubicBezTo>
                  <a:cubicBezTo>
                    <a:pt x="13" y="42"/>
                    <a:pt x="20" y="54"/>
                    <a:pt x="21" y="57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897199" y="5580443"/>
              <a:ext cx="1051887" cy="1269621"/>
            </a:xfrm>
            <a:custGeom>
              <a:rect l="l" t="t" r="r" b="b"/>
              <a:pathLst>
                <a:path w="170" h="204">
                  <a:moveTo>
                    <a:pt x="170" y="184"/>
                  </a:moveTo>
                  <a:cubicBezTo>
                    <a:pt x="170" y="195"/>
                    <a:pt x="160" y="204"/>
                    <a:pt x="149" y="204"/>
                  </a:cubicBezTo>
                  <a:cubicBezTo>
                    <a:pt x="21" y="204"/>
                    <a:pt x="21" y="204"/>
                    <a:pt x="21" y="204"/>
                  </a:cubicBezTo>
                  <a:cubicBezTo>
                    <a:pt x="10" y="204"/>
                    <a:pt x="0" y="195"/>
                    <a:pt x="0" y="184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0" y="9"/>
                    <a:pt x="10" y="0"/>
                    <a:pt x="21" y="0"/>
                  </a:cubicBezTo>
                  <a:cubicBezTo>
                    <a:pt x="149" y="0"/>
                    <a:pt x="149" y="0"/>
                    <a:pt x="149" y="0"/>
                  </a:cubicBezTo>
                  <a:cubicBezTo>
                    <a:pt x="160" y="0"/>
                    <a:pt x="170" y="9"/>
                    <a:pt x="170" y="20"/>
                  </a:cubicBezTo>
                  <a:lnTo>
                    <a:pt x="170" y="184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902286" y="5543759"/>
              <a:ext cx="1028383" cy="1274912"/>
            </a:xfrm>
            <a:custGeom>
              <a:rect l="l" t="t" r="r" b="b"/>
              <a:pathLst>
                <a:path w="166" h="205">
                  <a:moveTo>
                    <a:pt x="166" y="184"/>
                  </a:moveTo>
                  <a:cubicBezTo>
                    <a:pt x="166" y="196"/>
                    <a:pt x="157" y="205"/>
                    <a:pt x="145" y="205"/>
                  </a:cubicBezTo>
                  <a:cubicBezTo>
                    <a:pt x="21" y="205"/>
                    <a:pt x="21" y="205"/>
                    <a:pt x="21" y="205"/>
                  </a:cubicBezTo>
                  <a:cubicBezTo>
                    <a:pt x="9" y="205"/>
                    <a:pt x="0" y="196"/>
                    <a:pt x="0" y="184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0" y="10"/>
                    <a:pt x="9" y="0"/>
                    <a:pt x="21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57" y="0"/>
                    <a:pt x="166" y="10"/>
                    <a:pt x="166" y="21"/>
                  </a:cubicBezTo>
                  <a:lnTo>
                    <a:pt x="166" y="18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539171" y="5685377"/>
              <a:ext cx="224515" cy="94353"/>
            </a:xfrm>
            <a:custGeom>
              <a:rect l="l" t="t" r="r" b="b"/>
              <a:pathLst>
                <a:path w="36" h="15">
                  <a:moveTo>
                    <a:pt x="1" y="6"/>
                  </a:moveTo>
                  <a:cubicBezTo>
                    <a:pt x="1" y="3"/>
                    <a:pt x="3" y="0"/>
                    <a:pt x="7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33" y="0"/>
                    <a:pt x="35" y="3"/>
                    <a:pt x="36" y="6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0" y="15"/>
                    <a:pt x="0" y="15"/>
                    <a:pt x="0" y="15"/>
                  </a:cubicBezTo>
                  <a:lnTo>
                    <a:pt x="1" y="6"/>
                  </a:lnTo>
                  <a:close/>
                </a:path>
              </a:pathLst>
            </a:custGeom>
            <a:solidFill>
              <a:srgbClr val="FFA52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539171" y="6401578"/>
              <a:ext cx="224515" cy="180946"/>
            </a:xfrm>
            <a:custGeom>
              <a:rect l="l" t="t" r="r" b="b"/>
              <a:pathLst>
                <a:path w="36" h="28">
                  <a:moveTo>
                    <a:pt x="36" y="0"/>
                  </a:moveTo>
                  <a:cubicBezTo>
                    <a:pt x="24" y="29"/>
                    <a:pt x="24" y="29"/>
                    <a:pt x="24" y="29"/>
                  </a:cubicBezTo>
                  <a:cubicBezTo>
                    <a:pt x="12" y="29"/>
                    <a:pt x="12" y="29"/>
                    <a:pt x="12" y="29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3"/>
                    <a:pt x="36" y="0"/>
                    <a:pt x="36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1539171" y="5779907"/>
              <a:ext cx="224515" cy="689924"/>
            </a:xfrm>
            <a:custGeom>
              <a:rect l="l" t="t" r="r" b="b"/>
              <a:pathLst>
                <a:path w="36" h="110">
                  <a:moveTo>
                    <a:pt x="0" y="94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91"/>
                    <a:pt x="36" y="91"/>
                    <a:pt x="36" y="91"/>
                  </a:cubicBezTo>
                  <a:cubicBezTo>
                    <a:pt x="36" y="96"/>
                    <a:pt x="36" y="96"/>
                    <a:pt x="36" y="96"/>
                  </a:cubicBezTo>
                  <a:cubicBezTo>
                    <a:pt x="36" y="99"/>
                    <a:pt x="36" y="99"/>
                    <a:pt x="36" y="99"/>
                  </a:cubicBezTo>
                  <a:cubicBezTo>
                    <a:pt x="36" y="100"/>
                    <a:pt x="36" y="100"/>
                    <a:pt x="36" y="100"/>
                  </a:cubicBezTo>
                  <a:cubicBezTo>
                    <a:pt x="36" y="100"/>
                    <a:pt x="35" y="102"/>
                    <a:pt x="33" y="107"/>
                  </a:cubicBezTo>
                  <a:cubicBezTo>
                    <a:pt x="31" y="111"/>
                    <a:pt x="30" y="101"/>
                    <a:pt x="30" y="101"/>
                  </a:cubicBezTo>
                  <a:cubicBezTo>
                    <a:pt x="30" y="101"/>
                    <a:pt x="25" y="108"/>
                    <a:pt x="22" y="108"/>
                  </a:cubicBezTo>
                  <a:cubicBezTo>
                    <a:pt x="19" y="108"/>
                    <a:pt x="14" y="102"/>
                    <a:pt x="14" y="102"/>
                  </a:cubicBezTo>
                  <a:cubicBezTo>
                    <a:pt x="14" y="102"/>
                    <a:pt x="9" y="111"/>
                    <a:pt x="6" y="110"/>
                  </a:cubicBezTo>
                  <a:cubicBezTo>
                    <a:pt x="3" y="108"/>
                    <a:pt x="0" y="104"/>
                    <a:pt x="0" y="104"/>
                  </a:cubicBezTo>
                  <a:cubicBezTo>
                    <a:pt x="0" y="103"/>
                    <a:pt x="0" y="103"/>
                    <a:pt x="0" y="103"/>
                  </a:cubicBezTo>
                  <a:cubicBezTo>
                    <a:pt x="0" y="99"/>
                    <a:pt x="0" y="99"/>
                    <a:pt x="0" y="99"/>
                  </a:cubicBezTo>
                  <a:lnTo>
                    <a:pt x="0" y="94"/>
                  </a:lnTo>
                  <a:close/>
                </a:path>
              </a:pathLst>
            </a:cu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1614945" y="6577233"/>
              <a:ext cx="73143" cy="91884"/>
            </a:xfrm>
            <a:custGeom>
              <a:rect l="l" t="t" r="r" b="b"/>
              <a:pathLst>
                <a:path w="12" h="15">
                  <a:moveTo>
                    <a:pt x="12" y="0"/>
                  </a:moveTo>
                  <a:cubicBezTo>
                    <a:pt x="6" y="14"/>
                    <a:pt x="6" y="14"/>
                    <a:pt x="6" y="14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8" y="0"/>
                    <a:pt x="12" y="0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876326" y="5979194"/>
              <a:ext cx="1067497" cy="81302"/>
            </a:xfrm>
            <a:custGeom>
              <a:rect l="l" t="t" r="r" b="b"/>
              <a:pathLst>
                <a:path w="172" h="13">
                  <a:moveTo>
                    <a:pt x="172" y="6"/>
                  </a:moveTo>
                  <a:cubicBezTo>
                    <a:pt x="172" y="9"/>
                    <a:pt x="170" y="12"/>
                    <a:pt x="167" y="12"/>
                  </a:cubicBezTo>
                  <a:cubicBezTo>
                    <a:pt x="4" y="13"/>
                    <a:pt x="4" y="13"/>
                    <a:pt x="4" y="13"/>
                  </a:cubicBezTo>
                  <a:cubicBezTo>
                    <a:pt x="2" y="13"/>
                    <a:pt x="0" y="11"/>
                    <a:pt x="0" y="7"/>
                  </a:cubicBezTo>
                  <a:cubicBezTo>
                    <a:pt x="0" y="4"/>
                    <a:pt x="2" y="1"/>
                    <a:pt x="4" y="1"/>
                  </a:cubicBezTo>
                  <a:cubicBezTo>
                    <a:pt x="167" y="0"/>
                    <a:pt x="167" y="0"/>
                    <a:pt x="167" y="0"/>
                  </a:cubicBezTo>
                  <a:cubicBezTo>
                    <a:pt x="170" y="0"/>
                    <a:pt x="172" y="2"/>
                    <a:pt x="172" y="6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865802" y="5960852"/>
              <a:ext cx="1101350" cy="55025"/>
            </a:xfrm>
            <a:custGeom>
              <a:rect l="l" t="t" r="r" b="b"/>
              <a:pathLst>
                <a:path w="178" h="9">
                  <a:moveTo>
                    <a:pt x="178" y="5"/>
                  </a:moveTo>
                  <a:cubicBezTo>
                    <a:pt x="178" y="7"/>
                    <a:pt x="176" y="9"/>
                    <a:pt x="173" y="9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2" y="9"/>
                    <a:pt x="0" y="7"/>
                    <a:pt x="0" y="5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173" y="0"/>
                    <a:pt x="173" y="0"/>
                    <a:pt x="173" y="0"/>
                  </a:cubicBezTo>
                  <a:cubicBezTo>
                    <a:pt x="176" y="0"/>
                    <a:pt x="178" y="2"/>
                    <a:pt x="178" y="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1" name="AutoShape 6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TextBox 8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生产线布局与优化建议</a:t>
              </a:r>
            </a:p>
          </p:txBody>
        </p:sp>
      </p:grpSp>
      <p:sp>
        <p:nvSpPr>
          <p:cNvPr id="82" name="TextBox 82"/>
          <p:cNvSpPr txBox="1"/>
          <p:nvPr/>
        </p:nvSpPr>
        <p:spPr>
          <a:xfrm>
            <a:off x="4959831" y="1714627"/>
            <a:ext cx="6500165" cy="396034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线布局：根据生产工艺流程和设备特点，合理规划生产线布局，确保各工序之间的顺畅衔接和高效运转。建议将原料准备、配料与混合、熔融挤出、发泡成型、冷却定型、切割与后处理等工序按照工艺流程顺序排列，减少物料搬运和等待时间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设备选型与配置：根据生产需求和产品特点，选择合适的设备型号和配置，确保设备的性能和质量满足生产要求。同时，要考虑设备的维护和保养方便性，以降低维修成本和停机时间。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与智能化升级：引入自动化和智能化技术，提高生产线的自动化程度和智能化水平，减少人工干预和操作失误，提高生产效率和产品质量。例如，可以采用自动上料系统、自动控制系统、在线检测系统等先进技术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安全与环保措施：加强生产线的安全防护措施和环保治理措施，确保生产过程中的安全和环保达标。例如，要配备完善的安全防护装置和消防设施，加强废气、废水等污染物的治理和排放控制。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EPP材料性能评价与测试方法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密度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EPP材料的密度对其力学性能和加工性能有重要影响。密度测试通常采用阿基米德原理进行，通过测量样品在空气中的质量和在水中的浮力来计算密度。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硬度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硬度反映了EPP材料抵抗压缩变形的能力。硬度测试一般采用邵氏硬度计进行，通过在样品表面施加一定负荷并测量压痕深度来得到硬度值。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拉伸强度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拉伸强度是EPP材料在拉伸过程中所能承受的最大应力。拉伸强度测试通过将样品固定在拉伸试验机上，施加拉伸负荷并记录应力-应变曲线来进行。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物理性能评价指标及方法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耐化学腐蚀性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EPP材料需要具有良好的耐化学腐蚀性，以保证在特定环境下的长期使用。耐化学腐蚀性测试通过将样品暴露在特定化学试剂中，观察其外观、质量和性能的变化来评估。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热稳定性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热稳定性反映了EPP材料在高温环境下的性能表现。热稳定性测试通常通过热重分析（TGA）或差热分析（DSC）等方法进行，以评估材料的热分解温度和热稳定性。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化学性能评价指标及方法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可回收性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EPP材料应具有良好的可回收性，以降低对环境的负担。可回收性测试通过评估材料在回收过程中的性能表现，如回收率、再生利用性等指标来进行。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生物降解性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生物降解性是指EPP材料在自然环境中能够被微生物分解为无害物质的能力。生物降解性测试通过将样品置于特定环境条件下，观察其被微生物分解的程度和时间来评估。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环保性能评价指标及方法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https://d.book118.com/838142063113006032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2024-09-10T09:12:17.832</cp:lastPrinted>
  <dcterms:created xsi:type="dcterms:W3CDTF">2024-09-10T01:12:17Z</dcterms:created>
  <dcterms:modified xsi:type="dcterms:W3CDTF">2024-09-10T01:12:20Z</dcterms:modified>
</cp:coreProperties>
</file>