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8" r:id="rId43"/>
  </p:sldIdLst>
  <p:sldSz cx="9144000" cy="6858000"/>
  <p:notesSz cx="6858000" cy="9144000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tags" Target="tags/tag1.xml" /><Relationship Id="rId45" Type="http://schemas.openxmlformats.org/officeDocument/2006/relationships/presProps" Target="presProps.xml" /><Relationship Id="rId46" Type="http://schemas.openxmlformats.org/officeDocument/2006/relationships/viewProps" Target="viewProps.xml" /><Relationship Id="rId47" Type="http://schemas.openxmlformats.org/officeDocument/2006/relationships/theme" Target="theme/theme1.xml" /><Relationship Id="rId48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B6200-4B71-4506-9D20-FE900FD0D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3EA4F-26FB-429C-A15E-F1D07791E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3BA00-1EC6-4C03-8CB8-C148446F2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4916C-C4DD-4129-A2A5-653F2CA6C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7120E-D9ED-4FF1-838D-822D9FCC3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1ACBCF-3205-4767-9383-DEB687621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96016E-8F14-48DD-8482-3AE90A401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8994F-526C-4C95-A163-F7FF7FC18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78792-100F-48C8-908B-A0B1ECC0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6F084-A611-4588-A304-F0480517E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DDA38-F12E-405E-896A-1FEB90407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3271837" y="2709862"/>
            <a:ext cx="5870574" cy="4146550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203382" y="1552574"/>
            <a:ext cx="5488305" cy="5305425"/>
          </a:xfrm>
          <a:custGeom>
            <a:rect l="l" t="t" r="r" b="b"/>
            <a:pathLst>
              <a:path w="5488305" h="5305425">
                <a:moveTo>
                  <a:pt x="0" y="0"/>
                </a:moveTo>
                <a:lnTo>
                  <a:pt x="53543" y="8226"/>
                </a:lnTo>
                <a:lnTo>
                  <a:pt x="106920" y="16783"/>
                </a:lnTo>
                <a:lnTo>
                  <a:pt x="160127" y="25669"/>
                </a:lnTo>
                <a:lnTo>
                  <a:pt x="213164" y="34881"/>
                </a:lnTo>
                <a:lnTo>
                  <a:pt x="266029" y="44420"/>
                </a:lnTo>
                <a:lnTo>
                  <a:pt x="318721" y="54282"/>
                </a:lnTo>
                <a:lnTo>
                  <a:pt x="371237" y="64467"/>
                </a:lnTo>
                <a:lnTo>
                  <a:pt x="423577" y="74974"/>
                </a:lnTo>
                <a:lnTo>
                  <a:pt x="475739" y="85801"/>
                </a:lnTo>
                <a:lnTo>
                  <a:pt x="527722" y="96945"/>
                </a:lnTo>
                <a:lnTo>
                  <a:pt x="579523" y="108407"/>
                </a:lnTo>
                <a:lnTo>
                  <a:pt x="631142" y="120184"/>
                </a:lnTo>
                <a:lnTo>
                  <a:pt x="682576" y="132275"/>
                </a:lnTo>
                <a:lnTo>
                  <a:pt x="733825" y="144679"/>
                </a:lnTo>
                <a:lnTo>
                  <a:pt x="784887" y="157393"/>
                </a:lnTo>
                <a:lnTo>
                  <a:pt x="835760" y="170417"/>
                </a:lnTo>
                <a:lnTo>
                  <a:pt x="886443" y="183749"/>
                </a:lnTo>
                <a:lnTo>
                  <a:pt x="936934" y="197388"/>
                </a:lnTo>
                <a:lnTo>
                  <a:pt x="987232" y="211331"/>
                </a:lnTo>
                <a:lnTo>
                  <a:pt x="1037335" y="225579"/>
                </a:lnTo>
                <a:lnTo>
                  <a:pt x="1087242" y="240128"/>
                </a:lnTo>
                <a:lnTo>
                  <a:pt x="1136951" y="254979"/>
                </a:lnTo>
                <a:lnTo>
                  <a:pt x="1186461" y="270128"/>
                </a:lnTo>
                <a:lnTo>
                  <a:pt x="1235769" y="285575"/>
                </a:lnTo>
                <a:lnTo>
                  <a:pt x="1284876" y="301319"/>
                </a:lnTo>
                <a:lnTo>
                  <a:pt x="1333778" y="317357"/>
                </a:lnTo>
                <a:lnTo>
                  <a:pt x="1382475" y="333689"/>
                </a:lnTo>
                <a:lnTo>
                  <a:pt x="1430965" y="350312"/>
                </a:lnTo>
                <a:lnTo>
                  <a:pt x="1479247" y="367226"/>
                </a:lnTo>
                <a:lnTo>
                  <a:pt x="1527319" y="384429"/>
                </a:lnTo>
                <a:lnTo>
                  <a:pt x="1575179" y="401919"/>
                </a:lnTo>
                <a:lnTo>
                  <a:pt x="1622826" y="419696"/>
                </a:lnTo>
                <a:lnTo>
                  <a:pt x="1670259" y="437757"/>
                </a:lnTo>
                <a:lnTo>
                  <a:pt x="1717475" y="456100"/>
                </a:lnTo>
                <a:lnTo>
                  <a:pt x="1764474" y="474726"/>
                </a:lnTo>
                <a:lnTo>
                  <a:pt x="1811254" y="493632"/>
                </a:lnTo>
                <a:lnTo>
                  <a:pt x="1857813" y="512816"/>
                </a:lnTo>
                <a:lnTo>
                  <a:pt x="1904150" y="532277"/>
                </a:lnTo>
                <a:lnTo>
                  <a:pt x="1950263" y="552014"/>
                </a:lnTo>
                <a:lnTo>
                  <a:pt x="1996151" y="572025"/>
                </a:lnTo>
                <a:lnTo>
                  <a:pt x="2041812" y="592309"/>
                </a:lnTo>
                <a:lnTo>
                  <a:pt x="2087246" y="612865"/>
                </a:lnTo>
                <a:lnTo>
                  <a:pt x="2132449" y="633690"/>
                </a:lnTo>
                <a:lnTo>
                  <a:pt x="2177421" y="654783"/>
                </a:lnTo>
                <a:lnTo>
                  <a:pt x="2222160" y="676144"/>
                </a:lnTo>
                <a:lnTo>
                  <a:pt x="2266665" y="697769"/>
                </a:lnTo>
                <a:lnTo>
                  <a:pt x="2310934" y="719659"/>
                </a:lnTo>
                <a:lnTo>
                  <a:pt x="2354966" y="741811"/>
                </a:lnTo>
                <a:lnTo>
                  <a:pt x="2398758" y="764224"/>
                </a:lnTo>
                <a:lnTo>
                  <a:pt x="2442311" y="786897"/>
                </a:lnTo>
                <a:lnTo>
                  <a:pt x="2485621" y="809828"/>
                </a:lnTo>
                <a:lnTo>
                  <a:pt x="2528688" y="833015"/>
                </a:lnTo>
                <a:lnTo>
                  <a:pt x="2571510" y="856457"/>
                </a:lnTo>
                <a:lnTo>
                  <a:pt x="2614086" y="880153"/>
                </a:lnTo>
                <a:lnTo>
                  <a:pt x="2656413" y="904101"/>
                </a:lnTo>
                <a:lnTo>
                  <a:pt x="2698491" y="928300"/>
                </a:lnTo>
                <a:lnTo>
                  <a:pt x="2740318" y="952748"/>
                </a:lnTo>
                <a:lnTo>
                  <a:pt x="2781892" y="977444"/>
                </a:lnTo>
                <a:lnTo>
                  <a:pt x="2823212" y="1002386"/>
                </a:lnTo>
                <a:lnTo>
                  <a:pt x="2864276" y="1027573"/>
                </a:lnTo>
                <a:lnTo>
                  <a:pt x="2905084" y="1053003"/>
                </a:lnTo>
                <a:lnTo>
                  <a:pt x="2945632" y="1078675"/>
                </a:lnTo>
                <a:lnTo>
                  <a:pt x="2985921" y="1104588"/>
                </a:lnTo>
                <a:lnTo>
                  <a:pt x="3025948" y="1130739"/>
                </a:lnTo>
                <a:lnTo>
                  <a:pt x="3065711" y="1157128"/>
                </a:lnTo>
                <a:lnTo>
                  <a:pt x="3105210" y="1183753"/>
                </a:lnTo>
                <a:lnTo>
                  <a:pt x="3144442" y="1210612"/>
                </a:lnTo>
                <a:lnTo>
                  <a:pt x="3183407" y="1237705"/>
                </a:lnTo>
                <a:lnTo>
                  <a:pt x="3222102" y="1265029"/>
                </a:lnTo>
                <a:lnTo>
                  <a:pt x="3260527" y="1292583"/>
                </a:lnTo>
                <a:lnTo>
                  <a:pt x="3298679" y="1320365"/>
                </a:lnTo>
                <a:lnTo>
                  <a:pt x="3336557" y="1348375"/>
                </a:lnTo>
                <a:lnTo>
                  <a:pt x="3374160" y="1376611"/>
                </a:lnTo>
                <a:lnTo>
                  <a:pt x="3411486" y="1405070"/>
                </a:lnTo>
                <a:lnTo>
                  <a:pt x="3448533" y="1433753"/>
                </a:lnTo>
                <a:lnTo>
                  <a:pt x="3485300" y="1462657"/>
                </a:lnTo>
                <a:lnTo>
                  <a:pt x="3521786" y="1491780"/>
                </a:lnTo>
                <a:lnTo>
                  <a:pt x="3557989" y="1521122"/>
                </a:lnTo>
                <a:lnTo>
                  <a:pt x="3593908" y="1550681"/>
                </a:lnTo>
                <a:lnTo>
                  <a:pt x="3629540" y="1580455"/>
                </a:lnTo>
                <a:lnTo>
                  <a:pt x="3664885" y="1610443"/>
                </a:lnTo>
                <a:lnTo>
                  <a:pt x="3699940" y="1640644"/>
                </a:lnTo>
                <a:lnTo>
                  <a:pt x="3734705" y="1671055"/>
                </a:lnTo>
                <a:lnTo>
                  <a:pt x="3769178" y="1701676"/>
                </a:lnTo>
                <a:lnTo>
                  <a:pt x="3803357" y="1732505"/>
                </a:lnTo>
                <a:lnTo>
                  <a:pt x="3837242" y="1763541"/>
                </a:lnTo>
                <a:lnTo>
                  <a:pt x="3870829" y="1794782"/>
                </a:lnTo>
                <a:lnTo>
                  <a:pt x="3904118" y="1826226"/>
                </a:lnTo>
                <a:lnTo>
                  <a:pt x="3937107" y="1857872"/>
                </a:lnTo>
                <a:lnTo>
                  <a:pt x="3969795" y="1889720"/>
                </a:lnTo>
                <a:lnTo>
                  <a:pt x="4002180" y="1921766"/>
                </a:lnTo>
                <a:lnTo>
                  <a:pt x="4034261" y="1954010"/>
                </a:lnTo>
                <a:lnTo>
                  <a:pt x="4066036" y="1986450"/>
                </a:lnTo>
                <a:lnTo>
                  <a:pt x="4097504" y="2019086"/>
                </a:lnTo>
                <a:lnTo>
                  <a:pt x="4128663" y="2051914"/>
                </a:lnTo>
                <a:lnTo>
                  <a:pt x="4159511" y="2084935"/>
                </a:lnTo>
                <a:lnTo>
                  <a:pt x="4190048" y="2118145"/>
                </a:lnTo>
                <a:lnTo>
                  <a:pt x="4220271" y="2151545"/>
                </a:lnTo>
                <a:lnTo>
                  <a:pt x="4250179" y="2185132"/>
                </a:lnTo>
                <a:lnTo>
                  <a:pt x="4279771" y="2218905"/>
                </a:lnTo>
                <a:lnTo>
                  <a:pt x="4309044" y="2252863"/>
                </a:lnTo>
                <a:lnTo>
                  <a:pt x="4337998" y="2287004"/>
                </a:lnTo>
                <a:lnTo>
                  <a:pt x="4366631" y="2321326"/>
                </a:lnTo>
                <a:lnTo>
                  <a:pt x="4394942" y="2355828"/>
                </a:lnTo>
                <a:lnTo>
                  <a:pt x="4422928" y="2390509"/>
                </a:lnTo>
                <a:lnTo>
                  <a:pt x="4450589" y="2425367"/>
                </a:lnTo>
                <a:lnTo>
                  <a:pt x="4477923" y="2460401"/>
                </a:lnTo>
                <a:lnTo>
                  <a:pt x="4504928" y="2495609"/>
                </a:lnTo>
                <a:lnTo>
                  <a:pt x="4531602" y="2530989"/>
                </a:lnTo>
                <a:lnTo>
                  <a:pt x="4557945" y="2566541"/>
                </a:lnTo>
                <a:lnTo>
                  <a:pt x="4583955" y="2602263"/>
                </a:lnTo>
                <a:lnTo>
                  <a:pt x="4609630" y="2638153"/>
                </a:lnTo>
                <a:lnTo>
                  <a:pt x="4634969" y="2674210"/>
                </a:lnTo>
                <a:lnTo>
                  <a:pt x="4659970" y="2710432"/>
                </a:lnTo>
                <a:lnTo>
                  <a:pt x="4684632" y="2746819"/>
                </a:lnTo>
                <a:lnTo>
                  <a:pt x="4708953" y="2783367"/>
                </a:lnTo>
                <a:lnTo>
                  <a:pt x="4732931" y="2820077"/>
                </a:lnTo>
                <a:lnTo>
                  <a:pt x="4756566" y="2856946"/>
                </a:lnTo>
                <a:lnTo>
                  <a:pt x="4779855" y="2893973"/>
                </a:lnTo>
                <a:lnTo>
                  <a:pt x="4802798" y="2931157"/>
                </a:lnTo>
                <a:lnTo>
                  <a:pt x="4825391" y="2968496"/>
                </a:lnTo>
                <a:lnTo>
                  <a:pt x="4847635" y="3005988"/>
                </a:lnTo>
                <a:lnTo>
                  <a:pt x="4869528" y="3043633"/>
                </a:lnTo>
                <a:lnTo>
                  <a:pt x="4891067" y="3081428"/>
                </a:lnTo>
                <a:lnTo>
                  <a:pt x="4912252" y="3119373"/>
                </a:lnTo>
                <a:lnTo>
                  <a:pt x="4933081" y="3157465"/>
                </a:lnTo>
                <a:lnTo>
                  <a:pt x="4953553" y="3195703"/>
                </a:lnTo>
                <a:lnTo>
                  <a:pt x="4973665" y="3234087"/>
                </a:lnTo>
                <a:lnTo>
                  <a:pt x="4993416" y="3272613"/>
                </a:lnTo>
                <a:lnTo>
                  <a:pt x="5012806" y="3311282"/>
                </a:lnTo>
                <a:lnTo>
                  <a:pt x="5031832" y="3350090"/>
                </a:lnTo>
                <a:lnTo>
                  <a:pt x="5050492" y="3389038"/>
                </a:lnTo>
                <a:lnTo>
                  <a:pt x="5068786" y="3428123"/>
                </a:lnTo>
                <a:lnTo>
                  <a:pt x="5086712" y="3467344"/>
                </a:lnTo>
                <a:lnTo>
                  <a:pt x="5104268" y="3506700"/>
                </a:lnTo>
                <a:lnTo>
                  <a:pt x="5121453" y="3546189"/>
                </a:lnTo>
                <a:lnTo>
                  <a:pt x="5138265" y="3585809"/>
                </a:lnTo>
                <a:lnTo>
                  <a:pt x="5154703" y="3625559"/>
                </a:lnTo>
                <a:lnTo>
                  <a:pt x="5170765" y="3665438"/>
                </a:lnTo>
                <a:lnTo>
                  <a:pt x="5186449" y="3705444"/>
                </a:lnTo>
                <a:lnTo>
                  <a:pt x="5201755" y="3745576"/>
                </a:lnTo>
                <a:lnTo>
                  <a:pt x="5216680" y="3785832"/>
                </a:lnTo>
                <a:lnTo>
                  <a:pt x="5231223" y="3826211"/>
                </a:lnTo>
                <a:lnTo>
                  <a:pt x="5245383" y="3866710"/>
                </a:lnTo>
                <a:lnTo>
                  <a:pt x="5259158" y="3907330"/>
                </a:lnTo>
                <a:lnTo>
                  <a:pt x="5272547" y="3948068"/>
                </a:lnTo>
                <a:lnTo>
                  <a:pt x="5285547" y="3988923"/>
                </a:lnTo>
                <a:lnTo>
                  <a:pt x="5298158" y="4029893"/>
                </a:lnTo>
                <a:lnTo>
                  <a:pt x="5310378" y="4070977"/>
                </a:lnTo>
                <a:lnTo>
                  <a:pt x="5322206" y="4112174"/>
                </a:lnTo>
                <a:lnTo>
                  <a:pt x="5333639" y="4153482"/>
                </a:lnTo>
                <a:lnTo>
                  <a:pt x="5344677" y="4194899"/>
                </a:lnTo>
                <a:lnTo>
                  <a:pt x="5355318" y="4236424"/>
                </a:lnTo>
                <a:lnTo>
                  <a:pt x="5365560" y="4278055"/>
                </a:lnTo>
                <a:lnTo>
                  <a:pt x="5375401" y="4319792"/>
                </a:lnTo>
                <a:lnTo>
                  <a:pt x="5384841" y="4361632"/>
                </a:lnTo>
                <a:lnTo>
                  <a:pt x="5393878" y="4403575"/>
                </a:lnTo>
                <a:lnTo>
                  <a:pt x="5402511" y="4445618"/>
                </a:lnTo>
                <a:lnTo>
                  <a:pt x="5410737" y="4487760"/>
                </a:lnTo>
                <a:lnTo>
                  <a:pt x="5418555" y="4530000"/>
                </a:lnTo>
                <a:lnTo>
                  <a:pt x="5425964" y="4572336"/>
                </a:lnTo>
                <a:lnTo>
                  <a:pt x="5432962" y="4614768"/>
                </a:lnTo>
                <a:lnTo>
                  <a:pt x="5439547" y="4657292"/>
                </a:lnTo>
                <a:lnTo>
                  <a:pt x="5445719" y="4699908"/>
                </a:lnTo>
                <a:lnTo>
                  <a:pt x="5451476" y="4742615"/>
                </a:lnTo>
                <a:lnTo>
                  <a:pt x="5456815" y="4785410"/>
                </a:lnTo>
                <a:lnTo>
                  <a:pt x="5461736" y="4828293"/>
                </a:lnTo>
                <a:lnTo>
                  <a:pt x="5466238" y="4871262"/>
                </a:lnTo>
                <a:lnTo>
                  <a:pt x="5470317" y="4914316"/>
                </a:lnTo>
                <a:lnTo>
                  <a:pt x="5473974" y="4957452"/>
                </a:lnTo>
                <a:lnTo>
                  <a:pt x="5477206" y="5000670"/>
                </a:lnTo>
                <a:lnTo>
                  <a:pt x="5480013" y="5043968"/>
                </a:lnTo>
                <a:lnTo>
                  <a:pt x="5482391" y="5087345"/>
                </a:lnTo>
                <a:lnTo>
                  <a:pt x="5484341" y="5130798"/>
                </a:lnTo>
                <a:lnTo>
                  <a:pt x="5485860" y="5174328"/>
                </a:lnTo>
                <a:lnTo>
                  <a:pt x="5486947" y="5217932"/>
                </a:lnTo>
                <a:lnTo>
                  <a:pt x="5487600" y="5261608"/>
                </a:lnTo>
                <a:lnTo>
                  <a:pt x="5487818" y="5305356"/>
                </a:lnTo>
              </a:path>
            </a:pathLst>
          </a:custGeom>
          <a:ln w="12699">
            <a:solidFill>
              <a:srgbClr val="3366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3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5387976" y="1585913"/>
            <a:ext cx="3743325" cy="5259387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-6" y="1587"/>
            <a:ext cx="8411210" cy="6845300"/>
          </a:xfrm>
          <a:custGeom>
            <a:rect l="l" t="t" r="r" b="b"/>
            <a:pathLst>
              <a:path w="8411210" h="6845300">
                <a:moveTo>
                  <a:pt x="0" y="0"/>
                </a:moveTo>
                <a:lnTo>
                  <a:pt x="69609" y="229"/>
                </a:lnTo>
                <a:lnTo>
                  <a:pt x="139084" y="916"/>
                </a:lnTo>
                <a:lnTo>
                  <a:pt x="208423" y="2060"/>
                </a:lnTo>
                <a:lnTo>
                  <a:pt x="277623" y="3658"/>
                </a:lnTo>
                <a:lnTo>
                  <a:pt x="346683" y="5709"/>
                </a:lnTo>
                <a:lnTo>
                  <a:pt x="415600" y="8211"/>
                </a:lnTo>
                <a:lnTo>
                  <a:pt x="484372" y="11161"/>
                </a:lnTo>
                <a:lnTo>
                  <a:pt x="552997" y="14560"/>
                </a:lnTo>
                <a:lnTo>
                  <a:pt x="621473" y="18403"/>
                </a:lnTo>
                <a:lnTo>
                  <a:pt x="689797" y="22691"/>
                </a:lnTo>
                <a:lnTo>
                  <a:pt x="757968" y="27421"/>
                </a:lnTo>
                <a:lnTo>
                  <a:pt x="825983" y="32591"/>
                </a:lnTo>
                <a:lnTo>
                  <a:pt x="893841" y="38199"/>
                </a:lnTo>
                <a:lnTo>
                  <a:pt x="961538" y="44245"/>
                </a:lnTo>
                <a:lnTo>
                  <a:pt x="1029073" y="50725"/>
                </a:lnTo>
                <a:lnTo>
                  <a:pt x="1096443" y="57639"/>
                </a:lnTo>
                <a:lnTo>
                  <a:pt x="1163647" y="64985"/>
                </a:lnTo>
                <a:lnTo>
                  <a:pt x="1230683" y="72760"/>
                </a:lnTo>
                <a:lnTo>
                  <a:pt x="1297547" y="80963"/>
                </a:lnTo>
                <a:lnTo>
                  <a:pt x="1364239" y="89592"/>
                </a:lnTo>
                <a:lnTo>
                  <a:pt x="1430755" y="98646"/>
                </a:lnTo>
                <a:lnTo>
                  <a:pt x="1497093" y="108122"/>
                </a:lnTo>
                <a:lnTo>
                  <a:pt x="1563253" y="118020"/>
                </a:lnTo>
                <a:lnTo>
                  <a:pt x="1629230" y="128336"/>
                </a:lnTo>
                <a:lnTo>
                  <a:pt x="1695024" y="139071"/>
                </a:lnTo>
                <a:lnTo>
                  <a:pt x="1760631" y="150220"/>
                </a:lnTo>
                <a:lnTo>
                  <a:pt x="1826051" y="161784"/>
                </a:lnTo>
                <a:lnTo>
                  <a:pt x="1891280" y="173760"/>
                </a:lnTo>
                <a:lnTo>
                  <a:pt x="1956316" y="186146"/>
                </a:lnTo>
                <a:lnTo>
                  <a:pt x="2021158" y="198941"/>
                </a:lnTo>
                <a:lnTo>
                  <a:pt x="2085803" y="212143"/>
                </a:lnTo>
                <a:lnTo>
                  <a:pt x="2150249" y="225749"/>
                </a:lnTo>
                <a:lnTo>
                  <a:pt x="2214494" y="239759"/>
                </a:lnTo>
                <a:lnTo>
                  <a:pt x="2278535" y="254171"/>
                </a:lnTo>
                <a:lnTo>
                  <a:pt x="2342371" y="268983"/>
                </a:lnTo>
                <a:lnTo>
                  <a:pt x="2405999" y="284192"/>
                </a:lnTo>
                <a:lnTo>
                  <a:pt x="2469418" y="299798"/>
                </a:lnTo>
                <a:lnTo>
                  <a:pt x="2532624" y="315798"/>
                </a:lnTo>
                <a:lnTo>
                  <a:pt x="2595616" y="332192"/>
                </a:lnTo>
                <a:lnTo>
                  <a:pt x="2658392" y="348976"/>
                </a:lnTo>
                <a:lnTo>
                  <a:pt x="2720949" y="366149"/>
                </a:lnTo>
                <a:lnTo>
                  <a:pt x="2783286" y="383710"/>
                </a:lnTo>
                <a:lnTo>
                  <a:pt x="2845400" y="401657"/>
                </a:lnTo>
                <a:lnTo>
                  <a:pt x="2907289" y="419987"/>
                </a:lnTo>
                <a:lnTo>
                  <a:pt x="2968950" y="438700"/>
                </a:lnTo>
                <a:lnTo>
                  <a:pt x="3030383" y="457793"/>
                </a:lnTo>
                <a:lnTo>
                  <a:pt x="3091584" y="477265"/>
                </a:lnTo>
                <a:lnTo>
                  <a:pt x="3152551" y="497114"/>
                </a:lnTo>
                <a:lnTo>
                  <a:pt x="3213282" y="517338"/>
                </a:lnTo>
                <a:lnTo>
                  <a:pt x="3273775" y="537935"/>
                </a:lnTo>
                <a:lnTo>
                  <a:pt x="3334029" y="558904"/>
                </a:lnTo>
                <a:lnTo>
                  <a:pt x="3394040" y="580243"/>
                </a:lnTo>
                <a:lnTo>
                  <a:pt x="3453806" y="601950"/>
                </a:lnTo>
                <a:lnTo>
                  <a:pt x="3513326" y="624023"/>
                </a:lnTo>
                <a:lnTo>
                  <a:pt x="3572597" y="646461"/>
                </a:lnTo>
                <a:lnTo>
                  <a:pt x="3631617" y="669261"/>
                </a:lnTo>
                <a:lnTo>
                  <a:pt x="3690384" y="692423"/>
                </a:lnTo>
                <a:lnTo>
                  <a:pt x="3748895" y="715944"/>
                </a:lnTo>
                <a:lnTo>
                  <a:pt x="3807149" y="739823"/>
                </a:lnTo>
                <a:lnTo>
                  <a:pt x="3865144" y="764057"/>
                </a:lnTo>
                <a:lnTo>
                  <a:pt x="3922876" y="788645"/>
                </a:lnTo>
                <a:lnTo>
                  <a:pt x="3980345" y="813586"/>
                </a:lnTo>
                <a:lnTo>
                  <a:pt x="4037548" y="838877"/>
                </a:lnTo>
                <a:lnTo>
                  <a:pt x="4094482" y="864517"/>
                </a:lnTo>
                <a:lnTo>
                  <a:pt x="4151146" y="890504"/>
                </a:lnTo>
                <a:lnTo>
                  <a:pt x="4207537" y="916836"/>
                </a:lnTo>
                <a:lnTo>
                  <a:pt x="4263654" y="943511"/>
                </a:lnTo>
                <a:lnTo>
                  <a:pt x="4319493" y="970528"/>
                </a:lnTo>
                <a:lnTo>
                  <a:pt x="4375053" y="997885"/>
                </a:lnTo>
                <a:lnTo>
                  <a:pt x="4430333" y="1025580"/>
                </a:lnTo>
                <a:lnTo>
                  <a:pt x="4485328" y="1053612"/>
                </a:lnTo>
                <a:lnTo>
                  <a:pt x="4540038" y="1081978"/>
                </a:lnTo>
                <a:lnTo>
                  <a:pt x="4594461" y="1110677"/>
                </a:lnTo>
                <a:lnTo>
                  <a:pt x="4648593" y="1139707"/>
                </a:lnTo>
                <a:lnTo>
                  <a:pt x="4702433" y="1169066"/>
                </a:lnTo>
                <a:lnTo>
                  <a:pt x="4755979" y="1198754"/>
                </a:lnTo>
                <a:lnTo>
                  <a:pt x="4809229" y="1228766"/>
                </a:lnTo>
                <a:lnTo>
                  <a:pt x="4862180" y="1259103"/>
                </a:lnTo>
                <a:lnTo>
                  <a:pt x="4914830" y="1289763"/>
                </a:lnTo>
                <a:lnTo>
                  <a:pt x="4967177" y="1320742"/>
                </a:lnTo>
                <a:lnTo>
                  <a:pt x="5019219" y="1352041"/>
                </a:lnTo>
                <a:lnTo>
                  <a:pt x="5070954" y="1383657"/>
                </a:lnTo>
                <a:lnTo>
                  <a:pt x="5122380" y="1415587"/>
                </a:lnTo>
                <a:lnTo>
                  <a:pt x="5173494" y="1447832"/>
                </a:lnTo>
                <a:lnTo>
                  <a:pt x="5224294" y="1480388"/>
                </a:lnTo>
                <a:lnTo>
                  <a:pt x="5274778" y="1513254"/>
                </a:lnTo>
                <a:lnTo>
                  <a:pt x="5324945" y="1546428"/>
                </a:lnTo>
                <a:lnTo>
                  <a:pt x="5374791" y="1579909"/>
                </a:lnTo>
                <a:lnTo>
                  <a:pt x="5424314" y="1613694"/>
                </a:lnTo>
                <a:lnTo>
                  <a:pt x="5473513" y="1647782"/>
                </a:lnTo>
                <a:lnTo>
                  <a:pt x="5522386" y="1682172"/>
                </a:lnTo>
                <a:lnTo>
                  <a:pt x="5570929" y="1716861"/>
                </a:lnTo>
                <a:lnTo>
                  <a:pt x="5619141" y="1751847"/>
                </a:lnTo>
                <a:lnTo>
                  <a:pt x="5667020" y="1787129"/>
                </a:lnTo>
                <a:lnTo>
                  <a:pt x="5714564" y="1822706"/>
                </a:lnTo>
                <a:lnTo>
                  <a:pt x="5761770" y="1858575"/>
                </a:lnTo>
                <a:lnTo>
                  <a:pt x="5808637" y="1894734"/>
                </a:lnTo>
                <a:lnTo>
                  <a:pt x="5855161" y="1931182"/>
                </a:lnTo>
                <a:lnTo>
                  <a:pt x="5901342" y="1967918"/>
                </a:lnTo>
                <a:lnTo>
                  <a:pt x="5947176" y="2004938"/>
                </a:lnTo>
                <a:lnTo>
                  <a:pt x="5992662" y="2042242"/>
                </a:lnTo>
                <a:lnTo>
                  <a:pt x="6037797" y="2079828"/>
                </a:lnTo>
                <a:lnTo>
                  <a:pt x="6082580" y="2117694"/>
                </a:lnTo>
                <a:lnTo>
                  <a:pt x="6127008" y="2155838"/>
                </a:lnTo>
                <a:lnTo>
                  <a:pt x="6171079" y="2194259"/>
                </a:lnTo>
                <a:lnTo>
                  <a:pt x="6214790" y="2232955"/>
                </a:lnTo>
                <a:lnTo>
                  <a:pt x="6258141" y="2271923"/>
                </a:lnTo>
                <a:lnTo>
                  <a:pt x="6301127" y="2311163"/>
                </a:lnTo>
                <a:lnTo>
                  <a:pt x="6343748" y="2350672"/>
                </a:lnTo>
                <a:lnTo>
                  <a:pt x="6386001" y="2390448"/>
                </a:lnTo>
                <a:lnTo>
                  <a:pt x="6427884" y="2430491"/>
                </a:lnTo>
                <a:lnTo>
                  <a:pt x="6469395" y="2470798"/>
                </a:lnTo>
                <a:lnTo>
                  <a:pt x="6510532" y="2511367"/>
                </a:lnTo>
                <a:lnTo>
                  <a:pt x="6551292" y="2552197"/>
                </a:lnTo>
                <a:lnTo>
                  <a:pt x="6591673" y="2593286"/>
                </a:lnTo>
                <a:lnTo>
                  <a:pt x="6631674" y="2634632"/>
                </a:lnTo>
                <a:lnTo>
                  <a:pt x="6671291" y="2676233"/>
                </a:lnTo>
                <a:lnTo>
                  <a:pt x="6710524" y="2718088"/>
                </a:lnTo>
                <a:lnTo>
                  <a:pt x="6749369" y="2760194"/>
                </a:lnTo>
                <a:lnTo>
                  <a:pt x="6787824" y="2802551"/>
                </a:lnTo>
                <a:lnTo>
                  <a:pt x="6825888" y="2845156"/>
                </a:lnTo>
                <a:lnTo>
                  <a:pt x="6863558" y="2888008"/>
                </a:lnTo>
                <a:lnTo>
                  <a:pt x="6900832" y="2931104"/>
                </a:lnTo>
                <a:lnTo>
                  <a:pt x="6937708" y="2974443"/>
                </a:lnTo>
                <a:lnTo>
                  <a:pt x="6974183" y="3018024"/>
                </a:lnTo>
                <a:lnTo>
                  <a:pt x="7010256" y="3061844"/>
                </a:lnTo>
                <a:lnTo>
                  <a:pt x="7045925" y="3105902"/>
                </a:lnTo>
                <a:lnTo>
                  <a:pt x="7081186" y="3150196"/>
                </a:lnTo>
                <a:lnTo>
                  <a:pt x="7116039" y="3194724"/>
                </a:lnTo>
                <a:lnTo>
                  <a:pt x="7150480" y="3239484"/>
                </a:lnTo>
                <a:lnTo>
                  <a:pt x="7184508" y="3284476"/>
                </a:lnTo>
                <a:lnTo>
                  <a:pt x="7218121" y="3329696"/>
                </a:lnTo>
                <a:lnTo>
                  <a:pt x="7251316" y="3375143"/>
                </a:lnTo>
                <a:lnTo>
                  <a:pt x="7284091" y="3420816"/>
                </a:lnTo>
                <a:lnTo>
                  <a:pt x="7316444" y="3466712"/>
                </a:lnTo>
                <a:lnTo>
                  <a:pt x="7348374" y="3512830"/>
                </a:lnTo>
                <a:lnTo>
                  <a:pt x="7379876" y="3559169"/>
                </a:lnTo>
                <a:lnTo>
                  <a:pt x="7410951" y="3605725"/>
                </a:lnTo>
                <a:lnTo>
                  <a:pt x="7441594" y="3652499"/>
                </a:lnTo>
                <a:lnTo>
                  <a:pt x="7471805" y="3699487"/>
                </a:lnTo>
                <a:lnTo>
                  <a:pt x="7501581" y="3746688"/>
                </a:lnTo>
                <a:lnTo>
                  <a:pt x="7530920" y="3794101"/>
                </a:lnTo>
                <a:lnTo>
                  <a:pt x="7559819" y="3841723"/>
                </a:lnTo>
                <a:lnTo>
                  <a:pt x="7588277" y="3889553"/>
                </a:lnTo>
                <a:lnTo>
                  <a:pt x="7616292" y="3937589"/>
                </a:lnTo>
                <a:lnTo>
                  <a:pt x="7643861" y="3985829"/>
                </a:lnTo>
                <a:lnTo>
                  <a:pt x="7670981" y="4034271"/>
                </a:lnTo>
                <a:lnTo>
                  <a:pt x="7697652" y="4082915"/>
                </a:lnTo>
                <a:lnTo>
                  <a:pt x="7723870" y="4131757"/>
                </a:lnTo>
                <a:lnTo>
                  <a:pt x="7749634" y="4180797"/>
                </a:lnTo>
                <a:lnTo>
                  <a:pt x="7774941" y="4230032"/>
                </a:lnTo>
                <a:lnTo>
                  <a:pt x="7799790" y="4279461"/>
                </a:lnTo>
                <a:lnTo>
                  <a:pt x="7824177" y="4329081"/>
                </a:lnTo>
                <a:lnTo>
                  <a:pt x="7848102" y="4378892"/>
                </a:lnTo>
                <a:lnTo>
                  <a:pt x="7871561" y="4428892"/>
                </a:lnTo>
                <a:lnTo>
                  <a:pt x="7894553" y="4479078"/>
                </a:lnTo>
                <a:lnTo>
                  <a:pt x="7917075" y="4529448"/>
                </a:lnTo>
                <a:lnTo>
                  <a:pt x="7939126" y="4580002"/>
                </a:lnTo>
                <a:lnTo>
                  <a:pt x="7960702" y="4630738"/>
                </a:lnTo>
                <a:lnTo>
                  <a:pt x="7981803" y="4681653"/>
                </a:lnTo>
                <a:lnTo>
                  <a:pt x="8002425" y="4732745"/>
                </a:lnTo>
                <a:lnTo>
                  <a:pt x="8022567" y="4784014"/>
                </a:lnTo>
                <a:lnTo>
                  <a:pt x="8042226" y="4835457"/>
                </a:lnTo>
                <a:lnTo>
                  <a:pt x="8061400" y="4887073"/>
                </a:lnTo>
                <a:lnTo>
                  <a:pt x="8080088" y="4938860"/>
                </a:lnTo>
                <a:lnTo>
                  <a:pt x="8098286" y="4990815"/>
                </a:lnTo>
                <a:lnTo>
                  <a:pt x="8115993" y="5042938"/>
                </a:lnTo>
                <a:lnTo>
                  <a:pt x="8133207" y="5095226"/>
                </a:lnTo>
                <a:lnTo>
                  <a:pt x="8149926" y="5147678"/>
                </a:lnTo>
                <a:lnTo>
                  <a:pt x="8166146" y="5200292"/>
                </a:lnTo>
                <a:lnTo>
                  <a:pt x="8181867" y="5253067"/>
                </a:lnTo>
                <a:lnTo>
                  <a:pt x="8197085" y="5305999"/>
                </a:lnTo>
                <a:lnTo>
                  <a:pt x="8211800" y="5359089"/>
                </a:lnTo>
                <a:lnTo>
                  <a:pt x="8226008" y="5412333"/>
                </a:lnTo>
                <a:lnTo>
                  <a:pt x="8239707" y="5465731"/>
                </a:lnTo>
                <a:lnTo>
                  <a:pt x="8252896" y="5519280"/>
                </a:lnTo>
                <a:lnTo>
                  <a:pt x="8265572" y="5572978"/>
                </a:lnTo>
                <a:lnTo>
                  <a:pt x="8277732" y="5626825"/>
                </a:lnTo>
                <a:lnTo>
                  <a:pt x="8289376" y="5680817"/>
                </a:lnTo>
                <a:lnTo>
                  <a:pt x="8300500" y="5734954"/>
                </a:lnTo>
                <a:lnTo>
                  <a:pt x="8311103" y="5789234"/>
                </a:lnTo>
                <a:lnTo>
                  <a:pt x="8321182" y="5843654"/>
                </a:lnTo>
                <a:lnTo>
                  <a:pt x="8330735" y="5898214"/>
                </a:lnTo>
                <a:lnTo>
                  <a:pt x="8339760" y="5952911"/>
                </a:lnTo>
                <a:lnTo>
                  <a:pt x="8348255" y="6007743"/>
                </a:lnTo>
                <a:lnTo>
                  <a:pt x="8356217" y="6062709"/>
                </a:lnTo>
                <a:lnTo>
                  <a:pt x="8363645" y="6117808"/>
                </a:lnTo>
                <a:lnTo>
                  <a:pt x="8370536" y="6173036"/>
                </a:lnTo>
                <a:lnTo>
                  <a:pt x="8376889" y="6228393"/>
                </a:lnTo>
                <a:lnTo>
                  <a:pt x="8382700" y="6283877"/>
                </a:lnTo>
                <a:lnTo>
                  <a:pt x="8387968" y="6339486"/>
                </a:lnTo>
                <a:lnTo>
                  <a:pt x="8392691" y="6395218"/>
                </a:lnTo>
                <a:lnTo>
                  <a:pt x="8396866" y="6451071"/>
                </a:lnTo>
                <a:lnTo>
                  <a:pt x="8400492" y="6507045"/>
                </a:lnTo>
                <a:lnTo>
                  <a:pt x="8403566" y="6563136"/>
                </a:lnTo>
                <a:lnTo>
                  <a:pt x="8406086" y="6619343"/>
                </a:lnTo>
                <a:lnTo>
                  <a:pt x="8408049" y="6675665"/>
                </a:lnTo>
                <a:lnTo>
                  <a:pt x="8409455" y="6732099"/>
                </a:lnTo>
                <a:lnTo>
                  <a:pt x="8410299" y="6788644"/>
                </a:lnTo>
                <a:lnTo>
                  <a:pt x="8410581" y="6845299"/>
                </a:lnTo>
              </a:path>
            </a:pathLst>
          </a:custGeom>
          <a:ln w="12699">
            <a:solidFill>
              <a:srgbClr val="3366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1796" y="426720"/>
            <a:ext cx="16510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61644" y="1924043"/>
            <a:ext cx="7924165" cy="43707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Relationship Id="rId4" Type="http://schemas.openxmlformats.org/officeDocument/2006/relationships/image" Target="../media/image8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2000304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825376" y="869303"/>
            <a:ext cx="6121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10">
                <a:solidFill>
                  <a:srgbClr val="FFFF00"/>
                </a:solidFill>
              </a:rPr>
              <a:t>中国传统文化思想</a:t>
            </a:r>
            <a:endParaRPr sz="6000"/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381000"/>
            <a:ext cx="1543050" cy="1600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64350"/>
            <a:chExt cx="9144000" cy="68643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2743200" cy="33528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743200" y="0"/>
              <a:ext cx="6400800" cy="33528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3352800"/>
              <a:ext cx="9144000" cy="3505200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07194" y="3165474"/>
            <a:ext cx="8407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5">
                <a:solidFill>
                  <a:srgbClr val="FFCC66"/>
                </a:solidFill>
              </a:rPr>
              <a:t>儒家思想与中国传统文化</a:t>
            </a:r>
            <a:endParaRPr sz="6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73299" y="352107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/>
              <a:t>春秋战国与诸子百家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5940" y="1187132"/>
            <a:ext cx="8382000" cy="5267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900" marR="81788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《吕氏春秋．用民》：“禹之时，天下万国，至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于汤而三千余国”。</a:t>
            </a:r>
            <a:endParaRPr sz="2800">
              <a:latin typeface="微软雅黑"/>
              <a:cs typeface="微软雅黑"/>
            </a:endParaRPr>
          </a:p>
          <a:p>
            <a:pPr marL="88900">
              <a:lnSpc>
                <a:spcPct val="100000"/>
              </a:lnSpc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《汉书．贾山传》：“昔者周盖千八百国”</a:t>
            </a:r>
            <a:endParaRPr sz="2800">
              <a:latin typeface="微软雅黑"/>
              <a:cs typeface="微软雅黑"/>
            </a:endParaRPr>
          </a:p>
          <a:p>
            <a:pPr marL="12700" marR="182880">
              <a:lnSpc>
                <a:spcPct val="100000"/>
              </a:lnSpc>
              <a:spcBef>
                <a:spcPts val="1920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春秋战国时代（前</a:t>
            </a:r>
            <a:r>
              <a:rPr sz="2800" b="1" spc="-310">
                <a:solidFill>
                  <a:srgbClr val="FFFFFF"/>
                </a:solidFill>
                <a:latin typeface="微软雅黑"/>
                <a:cs typeface="微软雅黑"/>
              </a:rPr>
              <a:t>770</a:t>
            </a:r>
            <a:r>
              <a:rPr sz="2800" b="1" spc="-155">
                <a:solidFill>
                  <a:srgbClr val="FFFFFF"/>
                </a:solidFill>
                <a:latin typeface="微软雅黑"/>
                <a:cs typeface="微软雅黑"/>
              </a:rPr>
              <a:t>—前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221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年）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据司马迁说，春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秋时期：有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52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个诸侯国灭亡了，有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36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个君主被他们的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的臣子杀死。其中有名的是“三分公室”、前</a:t>
            </a:r>
            <a:r>
              <a:rPr sz="2800" b="1" spc="-355">
                <a:solidFill>
                  <a:srgbClr val="FFFFFF"/>
                </a:solidFill>
                <a:latin typeface="微软雅黑"/>
                <a:cs typeface="微软雅黑"/>
              </a:rPr>
              <a:t>391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ts val="3360"/>
              </a:lnSpc>
              <a:spcBef>
                <a:spcPts val="110"/>
              </a:spcBef>
              <a:tabLst>
                <a:tab pos="2679065"/>
              </a:tabLst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“田氏代齐”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	“三家分晋”；战国时代：仅剩下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七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个大诸侯国和少数几个小诸侯国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  <a:p>
            <a:pPr marL="160655" marR="389890" algn="just">
              <a:lnSpc>
                <a:spcPct val="100000"/>
              </a:lnSpc>
              <a:spcBef>
                <a:spcPts val="229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百姓渴求和平，万民献计献策，中国的士族阶层崭露头角，不断献上治国方略，成为“万民师”、“王者师”，从而开创了“百家争鸣”的局面。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73299" y="352107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/>
              <a:t>春秋战国与诸子百家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64539" y="937246"/>
            <a:ext cx="4140200" cy="5350510"/>
          </a:xfrm>
          <a:prstGeom prst="rect">
            <a:avLst/>
          </a:prstGeom>
        </p:spPr>
        <p:txBody>
          <a:bodyPr vert="horz" wrap="square" lIns="0" tIns="2374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7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㈠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百家之别</a:t>
            </a:r>
            <a:endParaRPr sz="3200">
              <a:latin typeface="微软雅黑"/>
              <a:cs typeface="微软雅黑"/>
            </a:endParaRPr>
          </a:p>
          <a:p>
            <a:pPr marL="241300">
              <a:lnSpc>
                <a:spcPct val="100000"/>
              </a:lnSpc>
              <a:spcBef>
                <a:spcPts val="1770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司马谈与六家：</a:t>
            </a:r>
            <a:endParaRPr sz="3200">
              <a:latin typeface="微软雅黑"/>
              <a:cs typeface="微软雅黑"/>
            </a:endParaRPr>
          </a:p>
          <a:p>
            <a:pPr marL="3060700" marR="5080">
              <a:lnSpc>
                <a:spcPct val="150000"/>
              </a:lnSpc>
              <a:spcBef>
                <a:spcPts val="465"/>
              </a:spcBef>
            </a:pPr>
            <a:r>
              <a:rPr sz="2800" b="1" spc="-20">
                <a:solidFill>
                  <a:srgbClr val="FFFFFF"/>
                </a:solidFill>
                <a:latin typeface="微软雅黑"/>
                <a:cs typeface="微软雅黑"/>
              </a:rPr>
              <a:t>阴阳家</a:t>
            </a:r>
            <a:r>
              <a:rPr sz="2800" b="1" spc="-25">
                <a:solidFill>
                  <a:srgbClr val="FFFFFF"/>
                </a:solidFill>
                <a:latin typeface="微软雅黑"/>
                <a:cs typeface="微软雅黑"/>
              </a:rPr>
              <a:t>儒家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25">
                <a:solidFill>
                  <a:srgbClr val="FFFFFF"/>
                </a:solidFill>
                <a:latin typeface="微软雅黑"/>
                <a:cs typeface="微软雅黑"/>
              </a:rPr>
              <a:t>墨家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25">
                <a:solidFill>
                  <a:srgbClr val="FFFFFF"/>
                </a:solidFill>
                <a:latin typeface="微软雅黑"/>
                <a:cs typeface="微软雅黑"/>
              </a:rPr>
              <a:t>名家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25">
                <a:solidFill>
                  <a:srgbClr val="FFFFFF"/>
                </a:solidFill>
                <a:latin typeface="微软雅黑"/>
                <a:cs typeface="微软雅黑"/>
              </a:rPr>
              <a:t>法家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20">
                <a:solidFill>
                  <a:srgbClr val="FFFFFF"/>
                </a:solidFill>
                <a:latin typeface="微软雅黑"/>
                <a:cs typeface="微软雅黑"/>
              </a:rPr>
              <a:t>道德家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73299" y="352107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/>
              <a:t>春秋战国与诸子百家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51839" y="1089646"/>
            <a:ext cx="7137400" cy="5853430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67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㈠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百家之别</a:t>
            </a:r>
            <a:endParaRPr sz="3200">
              <a:latin typeface="微软雅黑"/>
              <a:cs typeface="微软雅黑"/>
            </a:endParaRPr>
          </a:p>
          <a:p>
            <a:pPr marL="252095">
              <a:lnSpc>
                <a:spcPct val="100000"/>
              </a:lnSpc>
              <a:spcBef>
                <a:spcPts val="570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刘歆与十家：</a:t>
            </a:r>
            <a:endParaRPr sz="3200">
              <a:latin typeface="微软雅黑"/>
              <a:cs typeface="微软雅黑"/>
            </a:endParaRPr>
          </a:p>
          <a:p>
            <a:pPr marL="1244600">
              <a:lnSpc>
                <a:spcPts val="3180"/>
              </a:lnSpc>
              <a:spcBef>
                <a:spcPts val="345"/>
              </a:spcBef>
              <a:tabLst>
                <a:tab pos="1777364"/>
              </a:tabLst>
            </a:pP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①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	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儒家者流，盖出于司徒之官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1244600">
              <a:lnSpc>
                <a:spcPts val="3180"/>
              </a:lnSpc>
              <a:tabLst>
                <a:tab pos="1777364"/>
                <a:tab pos="6222365"/>
              </a:tabLst>
            </a:pPr>
            <a:r>
              <a:rPr sz="2800" spc="-2855">
                <a:solidFill>
                  <a:srgbClr val="FFFFFF"/>
                </a:solidFill>
                <a:latin typeface="宋体"/>
                <a:cs typeface="宋体"/>
              </a:rPr>
              <a:t>②</a:t>
            </a:r>
            <a:r>
              <a:rPr sz="4200" spc="-82" baseline="-6944">
                <a:solidFill>
                  <a:srgbClr val="FFFFFF"/>
                </a:solidFill>
                <a:latin typeface="宋体"/>
                <a:cs typeface="宋体"/>
              </a:rPr>
              <a:t>”</a:t>
            </a:r>
            <a:r>
              <a:rPr sz="4200" baseline="-6944">
                <a:solidFill>
                  <a:srgbClr val="FFFFFF"/>
                </a:solidFill>
                <a:latin typeface="宋体"/>
                <a:cs typeface="宋体"/>
              </a:rPr>
              <a:t>	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道家者流，盖出于史官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	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”</a:t>
            </a:r>
            <a:endParaRPr sz="2800">
              <a:latin typeface="宋体"/>
              <a:cs typeface="宋体"/>
            </a:endParaRPr>
          </a:p>
          <a:p>
            <a:pPr marL="1243965" marR="17780">
              <a:lnSpc>
                <a:spcPct val="107100"/>
              </a:lnSpc>
              <a:spcBef>
                <a:spcPts val="5"/>
              </a:spcBef>
              <a:tabLst>
                <a:tab pos="1777364"/>
              </a:tabLst>
            </a:pP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③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	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阴阳者家流，盖出于羲和之官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 </a:t>
            </a:r>
            <a:r>
              <a:rPr sz="4200" spc="-4282" baseline="4960">
                <a:solidFill>
                  <a:srgbClr val="FFFFFF"/>
                </a:solidFill>
                <a:latin typeface="宋体"/>
                <a:cs typeface="宋体"/>
              </a:rPr>
              <a:t>”</a:t>
            </a:r>
            <a:r>
              <a:rPr sz="2800" spc="-55">
                <a:solidFill>
                  <a:srgbClr val="FFFFFF"/>
                </a:solidFill>
                <a:latin typeface="宋体"/>
                <a:cs typeface="宋体"/>
              </a:rPr>
              <a:t>④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	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法家者流，盖出于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理</a:t>
            </a:r>
            <a:endParaRPr sz="2800">
              <a:latin typeface="微软雅黑"/>
              <a:cs typeface="微软雅黑"/>
            </a:endParaRPr>
          </a:p>
          <a:p>
            <a:pPr marL="1244600">
              <a:lnSpc>
                <a:spcPts val="3000"/>
              </a:lnSpc>
            </a:pPr>
            <a:r>
              <a:rPr sz="2800" spc="-2800">
                <a:solidFill>
                  <a:srgbClr val="FFFFFF"/>
                </a:solidFill>
                <a:latin typeface="宋体"/>
                <a:cs typeface="宋体"/>
              </a:rPr>
              <a:t>⑤</a:t>
            </a:r>
            <a:r>
              <a:rPr sz="4200" b="1" baseline="-6944">
                <a:solidFill>
                  <a:srgbClr val="FFFFFF"/>
                </a:solidFill>
                <a:latin typeface="微软雅黑"/>
                <a:cs typeface="微软雅黑"/>
              </a:rPr>
              <a:t>官</a:t>
            </a:r>
            <a:r>
              <a:rPr sz="4200" spc="-2100" baseline="-6944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“</a:t>
            </a:r>
            <a:r>
              <a:rPr sz="2800" b="1" spc="-2800">
                <a:solidFill>
                  <a:srgbClr val="FFFFFF"/>
                </a:solidFill>
                <a:latin typeface="微软雅黑"/>
                <a:cs typeface="微软雅黑"/>
              </a:rPr>
              <a:t>名</a:t>
            </a:r>
            <a:r>
              <a:rPr sz="4200" baseline="-6944">
                <a:solidFill>
                  <a:srgbClr val="FFFFFF"/>
                </a:solidFill>
                <a:latin typeface="宋体"/>
                <a:cs typeface="宋体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家者流，盖出于礼官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1244600">
              <a:lnSpc>
                <a:spcPct val="100000"/>
              </a:lnSpc>
              <a:spcBef>
                <a:spcPts val="240"/>
              </a:spcBef>
              <a:tabLst>
                <a:tab pos="1777364"/>
              </a:tabLst>
            </a:pPr>
            <a:r>
              <a:rPr sz="4200" spc="-4282" baseline="4960">
                <a:solidFill>
                  <a:srgbClr val="FFFFFF"/>
                </a:solidFill>
                <a:latin typeface="宋体"/>
                <a:cs typeface="宋体"/>
              </a:rPr>
              <a:t>”</a:t>
            </a:r>
            <a:r>
              <a:rPr sz="2800" spc="-55">
                <a:solidFill>
                  <a:srgbClr val="FFFFFF"/>
                </a:solidFill>
                <a:latin typeface="宋体"/>
                <a:cs typeface="宋体"/>
              </a:rPr>
              <a:t>⑥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	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墨家者流，盖出于清庙之守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1243965" marR="373380">
              <a:lnSpc>
                <a:spcPts val="3000"/>
              </a:lnSpc>
              <a:spcBef>
                <a:spcPts val="640"/>
              </a:spcBef>
              <a:tabLst>
                <a:tab pos="1777364"/>
              </a:tabLst>
            </a:pPr>
            <a:r>
              <a:rPr sz="2800" b="1" spc="-2855">
                <a:solidFill>
                  <a:srgbClr val="FFFFFF"/>
                </a:solidFill>
                <a:latin typeface="微软雅黑"/>
                <a:cs typeface="微软雅黑"/>
              </a:rPr>
              <a:t>⑦</a:t>
            </a:r>
            <a:r>
              <a:rPr sz="4200" spc="-82" baseline="4960">
                <a:solidFill>
                  <a:srgbClr val="FFFFFF"/>
                </a:solidFill>
                <a:latin typeface="宋体"/>
                <a:cs typeface="宋体"/>
              </a:rPr>
              <a:t>”</a:t>
            </a:r>
            <a:r>
              <a:rPr sz="4200" baseline="4960">
                <a:solidFill>
                  <a:srgbClr val="FFFFFF"/>
                </a:solidFill>
                <a:latin typeface="宋体"/>
                <a:cs typeface="宋体"/>
              </a:rPr>
              <a:t>	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“纵横家者流，盖出于行人之官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4200" b="1" spc="-4200" baseline="-6944">
                <a:solidFill>
                  <a:srgbClr val="FFFFFF"/>
                </a:solidFill>
                <a:latin typeface="微软雅黑"/>
                <a:cs typeface="微软雅黑"/>
              </a:rPr>
              <a:t>官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⑧</a:t>
            </a:r>
            <a:r>
              <a:rPr sz="4200" spc="-2100" baseline="-6944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r>
              <a:rPr sz="2800" spc="-1400">
                <a:solidFill>
                  <a:srgbClr val="FFFFFF"/>
                </a:solidFill>
                <a:latin typeface="宋体"/>
                <a:cs typeface="宋体"/>
              </a:rPr>
              <a:t>“</a:t>
            </a:r>
            <a:r>
              <a:rPr sz="4200" spc="-2100" baseline="-6944">
                <a:solidFill>
                  <a:srgbClr val="FFFFFF"/>
                </a:solidFill>
                <a:latin typeface="宋体"/>
                <a:cs typeface="宋体"/>
              </a:rPr>
              <a:t>”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杂家者流，盖出于议</a:t>
            </a:r>
            <a:endParaRPr sz="2800">
              <a:latin typeface="微软雅黑"/>
              <a:cs typeface="微软雅黑"/>
            </a:endParaRPr>
          </a:p>
          <a:p>
            <a:pPr marL="1244600" marR="1085215">
              <a:lnSpc>
                <a:spcPct val="94600"/>
              </a:lnSpc>
              <a:spcBef>
                <a:spcPts val="380"/>
              </a:spcBef>
              <a:tabLst>
                <a:tab pos="2132965"/>
              </a:tabLst>
            </a:pPr>
            <a:r>
              <a:rPr sz="2800" spc="-2800">
                <a:solidFill>
                  <a:srgbClr val="FFFFFF"/>
                </a:solidFill>
                <a:latin typeface="宋体"/>
                <a:cs typeface="宋体"/>
              </a:rPr>
              <a:t>⑨</a:t>
            </a:r>
            <a:r>
              <a:rPr sz="4200" b="1" baseline="4960">
                <a:solidFill>
                  <a:srgbClr val="FFFFFF"/>
                </a:solidFill>
                <a:latin typeface="微软雅黑"/>
                <a:cs typeface="微软雅黑"/>
              </a:rPr>
              <a:t>官</a:t>
            </a:r>
            <a:r>
              <a:rPr sz="4200" b="1" spc="-2100" baseline="496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r>
              <a:rPr sz="2800" spc="-1400">
                <a:solidFill>
                  <a:srgbClr val="FFFFFF"/>
                </a:solidFill>
                <a:latin typeface="宋体"/>
                <a:cs typeface="宋体"/>
              </a:rPr>
              <a:t>“</a:t>
            </a:r>
            <a:r>
              <a:rPr sz="4200" spc="-2100" baseline="4960">
                <a:solidFill>
                  <a:srgbClr val="FFFFFF"/>
                </a:solidFill>
                <a:latin typeface="宋体"/>
                <a:cs typeface="宋体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农家者流，盖出于农稷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之 </a:t>
            </a:r>
            <a:r>
              <a:rPr sz="4200" b="1" spc="-4200" baseline="-6944">
                <a:solidFill>
                  <a:srgbClr val="FFFFFF"/>
                </a:solidFill>
                <a:latin typeface="微软雅黑"/>
                <a:cs typeface="微软雅黑"/>
              </a:rPr>
              <a:t>官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⑩</a:t>
            </a:r>
            <a:r>
              <a:rPr sz="4200" spc="-2100" baseline="-6944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“</a:t>
            </a:r>
            <a:r>
              <a:rPr sz="4200" spc="-4200" baseline="-6944">
                <a:solidFill>
                  <a:srgbClr val="FFFFFF"/>
                </a:solidFill>
                <a:latin typeface="宋体"/>
                <a:cs typeface="宋体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小说家者流，盖出于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稗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官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	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”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73299" y="352107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/>
              <a:t>春秋战国与诸子百家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64539" y="1089646"/>
            <a:ext cx="6121400" cy="4727575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㈠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百家之别</a:t>
            </a:r>
            <a:endParaRPr sz="3200">
              <a:latin typeface="微软雅黑"/>
              <a:cs typeface="微软雅黑"/>
            </a:endParaRPr>
          </a:p>
          <a:p>
            <a:pPr marL="239395">
              <a:lnSpc>
                <a:spcPct val="100000"/>
              </a:lnSpc>
              <a:spcBef>
                <a:spcPts val="570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冯友兰说：</a:t>
            </a:r>
            <a:endParaRPr sz="3200">
              <a:latin typeface="微软雅黑"/>
              <a:cs typeface="微软雅黑"/>
            </a:endParaRPr>
          </a:p>
          <a:p>
            <a:pPr marL="1231900">
              <a:lnSpc>
                <a:spcPct val="100000"/>
              </a:lnSpc>
              <a:spcBef>
                <a:spcPts val="360"/>
              </a:spcBef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①儒家者流盖出于文士</a:t>
            </a:r>
            <a:endParaRPr sz="3200">
              <a:latin typeface="宋体"/>
              <a:cs typeface="宋体"/>
            </a:endParaRPr>
          </a:p>
          <a:p>
            <a:pPr marL="1231900">
              <a:lnSpc>
                <a:spcPct val="100000"/>
              </a:lnSpc>
              <a:spcBef>
                <a:spcPts val="360"/>
              </a:spcBef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②墨家者流盖出于武士</a:t>
            </a:r>
            <a:endParaRPr sz="3200">
              <a:latin typeface="宋体"/>
              <a:cs typeface="宋体"/>
            </a:endParaRPr>
          </a:p>
          <a:p>
            <a:pPr marL="1231265">
              <a:lnSpc>
                <a:spcPct val="100000"/>
              </a:lnSpc>
              <a:spcBef>
                <a:spcPts val="960"/>
              </a:spcBef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③道家者流盖出于隐士</a:t>
            </a:r>
            <a:endParaRPr sz="3200">
              <a:latin typeface="宋体"/>
              <a:cs typeface="宋体"/>
            </a:endParaRPr>
          </a:p>
          <a:p>
            <a:pPr marL="1231900">
              <a:lnSpc>
                <a:spcPct val="100000"/>
              </a:lnSpc>
              <a:spcBef>
                <a:spcPts val="960"/>
              </a:spcBef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④名家者流盖出于辩者</a:t>
            </a:r>
            <a:endParaRPr sz="3200">
              <a:latin typeface="宋体"/>
              <a:cs typeface="宋体"/>
            </a:endParaRPr>
          </a:p>
          <a:p>
            <a:pPr marL="1231900">
              <a:lnSpc>
                <a:spcPct val="100000"/>
              </a:lnSpc>
              <a:spcBef>
                <a:spcPts val="960"/>
              </a:spcBef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⑤阴阳家者流盖出于方士</a:t>
            </a:r>
            <a:endParaRPr sz="3200">
              <a:latin typeface="宋体"/>
              <a:cs typeface="宋体"/>
            </a:endParaRPr>
          </a:p>
          <a:p>
            <a:pPr marL="1231900">
              <a:lnSpc>
                <a:spcPct val="100000"/>
              </a:lnSpc>
              <a:spcBef>
                <a:spcPts val="1560"/>
              </a:spcBef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⑥法家者流盖出于法术之士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6500" y="352107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/>
              <a:t>儒家思想与中国传统文化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60387" y="990788"/>
            <a:ext cx="8027034" cy="5464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1655"/>
              </a:spcBef>
            </a:pP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儒家为什么叫“儒家”？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365"/>
              </a:spcBef>
            </a:pPr>
            <a:r>
              <a:rPr sz="2800" b="1" spc="-20">
                <a:solidFill>
                  <a:srgbClr val="FFFFFF"/>
                </a:solidFill>
                <a:latin typeface="MS Gothic"/>
                <a:cs typeface="MS Gothic"/>
              </a:rPr>
              <a:t>①</a:t>
            </a:r>
            <a:r>
              <a:rPr sz="2800" b="1" spc="-20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儒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，蔑称，懦弱；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2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②“儒”，术士，濡，祭祀的人，先要淋浴。</a:t>
            </a:r>
            <a:endParaRPr sz="2800">
              <a:latin typeface="微软雅黑"/>
              <a:cs typeface="微软雅黑"/>
            </a:endParaRPr>
          </a:p>
          <a:p>
            <a:pPr marL="12700" marR="183515">
              <a:lnSpc>
                <a:spcPct val="100000"/>
              </a:lnSpc>
              <a:spcBef>
                <a:spcPts val="655"/>
              </a:spcBef>
            </a:pPr>
            <a:r>
              <a:rPr sz="2800" b="1" spc="-20">
                <a:solidFill>
                  <a:srgbClr val="FFFFFF"/>
                </a:solidFill>
                <a:latin typeface="MS Gothic"/>
                <a:cs typeface="MS Gothic"/>
              </a:rPr>
              <a:t>③</a:t>
            </a:r>
            <a:r>
              <a:rPr sz="2800" b="1" spc="-20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儒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，从人从需，《说文》：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需，须也，遇雨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不进止须也，从雨而。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《易》曰：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云上于天，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需。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《周易》中的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1400">
                <a:solidFill>
                  <a:srgbClr val="FFFFFF"/>
                </a:solidFill>
                <a:latin typeface="微软雅黑"/>
                <a:cs typeface="微软雅黑"/>
              </a:rPr>
              <a:t>需</a:t>
            </a:r>
            <a:r>
              <a:rPr sz="2800" b="1" spc="-700">
                <a:solidFill>
                  <a:srgbClr val="FFFFFF"/>
                </a:solidFill>
                <a:latin typeface="Times New Roman"/>
                <a:cs typeface="Times New Roman"/>
              </a:rPr>
              <a:t>””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卦，乾上坎下，《彖》曰：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需，须也。险在前也，刚健而不陷，其义不穷困矣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矣。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。所以，儒，含有不穷困、不为困难所吓倒</a:t>
            </a:r>
            <a:endParaRPr sz="2800">
              <a:latin typeface="微软雅黑"/>
              <a:cs typeface="微软雅黑"/>
            </a:endParaRPr>
          </a:p>
          <a:p>
            <a:pPr marL="12700" marR="539115" algn="just">
              <a:lnSpc>
                <a:spcPct val="100000"/>
              </a:lnSpc>
              <a:spcBef>
                <a:spcPts val="18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倒，不断进取，积极向上的人之意。儒家的儒，正是这种不穷困、不为困难所吓倒，不断进取，积极向上的君子儒，而非小人儒。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39" y="502920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儒家的四个阶段：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279139" y="1645920"/>
            <a:ext cx="1651000" cy="3256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先秦子学</a:t>
            </a:r>
            <a:endParaRPr sz="3200">
              <a:latin typeface="微软雅黑"/>
              <a:cs typeface="微软雅黑"/>
            </a:endParaRPr>
          </a:p>
          <a:p>
            <a:pPr marL="12700" marR="5080" algn="just">
              <a:lnSpc>
                <a:spcPct val="179700"/>
              </a:lnSpc>
              <a:spcBef>
                <a:spcPts val="900"/>
              </a:spcBef>
            </a:pP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汉唐经学宋明理学明清实学</a:t>
            </a:r>
            <a:endParaRPr sz="32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先秦子学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4187" y="1066800"/>
            <a:ext cx="8382000" cy="563245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60"/>
              </a:spcBef>
            </a:pP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一、孔子：圣人、至圣先师</a:t>
            </a:r>
            <a:endParaRPr sz="3200">
              <a:latin typeface="微软雅黑"/>
              <a:cs typeface="微软雅黑"/>
            </a:endParaRPr>
          </a:p>
          <a:p>
            <a:pPr marL="167640">
              <a:lnSpc>
                <a:spcPct val="100000"/>
              </a:lnSpc>
              <a:spcBef>
                <a:spcPts val="960"/>
              </a:spcBef>
              <a:tabLst>
                <a:tab pos="777240"/>
              </a:tabLst>
            </a:pP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㈠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生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平</a:t>
            </a:r>
            <a:endParaRPr sz="3200">
              <a:latin typeface="微软雅黑"/>
              <a:cs typeface="微软雅黑"/>
            </a:endParaRPr>
          </a:p>
          <a:p>
            <a:pPr marL="12700" marR="5080">
              <a:lnSpc>
                <a:spcPct val="98200"/>
              </a:lnSpc>
              <a:spcBef>
                <a:spcPts val="1005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孔子，（前</a:t>
            </a:r>
            <a:r>
              <a:rPr sz="2800" b="1" spc="-215">
                <a:solidFill>
                  <a:srgbClr val="FFFFFF"/>
                </a:solidFill>
                <a:latin typeface="微软雅黑"/>
                <a:cs typeface="微软雅黑"/>
              </a:rPr>
              <a:t>551</a:t>
            </a:r>
            <a:r>
              <a:rPr sz="2800" b="1" spc="-110">
                <a:solidFill>
                  <a:srgbClr val="FFFFFF"/>
                </a:solidFill>
                <a:latin typeface="微软雅黑"/>
                <a:cs typeface="微软雅黑"/>
              </a:rPr>
              <a:t>-前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479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年），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生于鲁国，祖先是宋国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贵族、商朝王室的后代。其父叔梁纥</a:t>
            </a:r>
            <a:r>
              <a:rPr sz="2800" b="1" spc="-145">
                <a:solidFill>
                  <a:srgbClr val="FFFFFF"/>
                </a:solidFill>
                <a:latin typeface="微软雅黑"/>
                <a:cs typeface="微软雅黑"/>
              </a:rPr>
              <a:t>（ge），</a:t>
            </a:r>
            <a:r>
              <a:rPr sz="2800" b="1" spc="-20">
                <a:solidFill>
                  <a:srgbClr val="FFFFFF"/>
                </a:solidFill>
                <a:latin typeface="微软雅黑"/>
                <a:cs typeface="微软雅黑"/>
              </a:rPr>
              <a:t>武士，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晚年娶颜氏女征在为妾。《史记》说：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纥与颜氏女野</a:t>
            </a:r>
            <a:r>
              <a:rPr sz="2800" b="1" spc="-200">
                <a:solidFill>
                  <a:srgbClr val="FFFFFF"/>
                </a:solidFill>
                <a:latin typeface="微软雅黑"/>
                <a:cs typeface="微软雅黑"/>
              </a:rPr>
              <a:t>野合而生孔子。</a:t>
            </a:r>
            <a:r>
              <a:rPr sz="2800" b="1" spc="-700">
                <a:solidFill>
                  <a:srgbClr val="FFFFFF"/>
                </a:solidFill>
                <a:latin typeface="Times New Roman"/>
                <a:cs typeface="Times New Roman"/>
              </a:rPr>
              <a:t>””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孔子出生不久，其父去世，其母颜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ts val="3180"/>
              </a:lnSpc>
              <a:spcBef>
                <a:spcPts val="440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氏带孔子离开陬</a:t>
            </a:r>
            <a:r>
              <a:rPr sz="2800" b="1" spc="-65">
                <a:solidFill>
                  <a:srgbClr val="FFFFFF"/>
                </a:solidFill>
                <a:latin typeface="微软雅黑"/>
                <a:cs typeface="微软雅黑"/>
              </a:rPr>
              <a:t>(zuo)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邑，回到曲阜。颜氏年轻守寡，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对孔子教育很严。孔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16-17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岁时，孔母颜氏去世。</a:t>
            </a:r>
            <a:endParaRPr sz="2800">
              <a:latin typeface="微软雅黑"/>
              <a:cs typeface="微软雅黑"/>
            </a:endParaRPr>
          </a:p>
          <a:p>
            <a:pPr marL="12700" marR="538480">
              <a:lnSpc>
                <a:spcPct val="100000"/>
              </a:lnSpc>
              <a:spcBef>
                <a:spcPts val="105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孔子虚心好学、知书达理，创办私学。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51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岁时被任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命为鲁国的中都之宰、大司寇，夹谷之会后，摄</a:t>
            </a:r>
            <a:endParaRPr sz="2800">
              <a:latin typeface="微软雅黑"/>
              <a:cs typeface="微软雅黑"/>
            </a:endParaRPr>
          </a:p>
          <a:p>
            <a:pPr marL="12700" marR="77470">
              <a:lnSpc>
                <a:spcPct val="100000"/>
              </a:lnSpc>
              <a:tabLst>
                <a:tab pos="1386840"/>
                <a:tab pos="4752975"/>
              </a:tabLst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行相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事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	。</a:t>
            </a:r>
            <a:r>
              <a:rPr sz="2800" b="1" spc="19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54</a:t>
            </a:r>
            <a:r>
              <a:rPr sz="2800" b="1" spc="19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岁开始周游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列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	国</a:t>
            </a:r>
            <a:r>
              <a:rPr sz="2800" b="1" spc="19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14</a:t>
            </a:r>
            <a:r>
              <a:rPr sz="2800" b="1" spc="19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年。前</a:t>
            </a:r>
            <a:r>
              <a:rPr sz="2800" b="1" spc="19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479</a:t>
            </a:r>
            <a:r>
              <a:rPr sz="2800" b="1" spc="19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周 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11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日，英哲溘然长逝，享年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73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岁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1977" y="304800"/>
            <a:ext cx="7823200" cy="5515610"/>
          </a:xfrm>
          <a:prstGeom prst="rect">
            <a:avLst/>
          </a:prstGeom>
        </p:spPr>
        <p:txBody>
          <a:bodyPr vert="horz" wrap="square" lIns="0" tIns="210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60"/>
              </a:spcBef>
              <a:tabLst>
                <a:tab pos="621665"/>
              </a:tabLst>
            </a:pPr>
            <a:r>
              <a:rPr sz="3200" b="1" spc="1040">
                <a:solidFill>
                  <a:srgbClr val="FFFFFF"/>
                </a:solidFill>
                <a:latin typeface="微软雅黑"/>
                <a:cs typeface="微软雅黑"/>
              </a:rPr>
              <a:t>o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、孔子的天命观</a:t>
            </a:r>
            <a:endParaRPr sz="3200">
              <a:latin typeface="微软雅黑"/>
              <a:cs typeface="微软雅黑"/>
            </a:endParaRPr>
          </a:p>
          <a:p>
            <a:pPr marL="165735">
              <a:lnSpc>
                <a:spcPct val="100000"/>
              </a:lnSpc>
              <a:spcBef>
                <a:spcPts val="1560"/>
              </a:spcBef>
            </a:pPr>
            <a:r>
              <a:rPr sz="3200" b="1" spc="-37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、天（自然之天与意志之天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245110" marR="1880235" algn="just">
              <a:lnSpc>
                <a:spcPct val="100000"/>
              </a:lnSpc>
              <a:spcBef>
                <a:spcPts val="135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《论语．阳货》说：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子曰：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‘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天</a:t>
            </a: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何言哉！四时行焉，百物生焉，</a:t>
            </a:r>
            <a:r>
              <a:rPr sz="3200" b="1" spc="-114">
                <a:solidFill>
                  <a:srgbClr val="FFFFFF"/>
                </a:solidFill>
                <a:latin typeface="微软雅黑"/>
                <a:cs typeface="微软雅黑"/>
              </a:rPr>
              <a:t>天何言哉？</a:t>
            </a:r>
            <a:r>
              <a:rPr sz="3200" b="1" spc="-380">
                <a:solidFill>
                  <a:srgbClr val="FFFFFF"/>
                </a:solidFill>
                <a:latin typeface="Times New Roman"/>
                <a:cs typeface="Times New Roman"/>
              </a:rPr>
              <a:t>”’”</a:t>
            </a:r>
            <a:endParaRPr sz="3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000">
              <a:latin typeface="Times New Roman"/>
              <a:cs typeface="Times New Roman"/>
            </a:endParaRPr>
          </a:p>
          <a:p>
            <a:pPr marL="88265">
              <a:lnSpc>
                <a:spcPct val="100000"/>
              </a:lnSpc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子夏曰：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商闻之：死生有命，富贵在天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450">
              <a:latin typeface="微软雅黑"/>
              <a:cs typeface="微软雅黑"/>
            </a:endParaRPr>
          </a:p>
          <a:p>
            <a:pPr marL="168910">
              <a:lnSpc>
                <a:spcPct val="100000"/>
              </a:lnSpc>
              <a:spcBef>
                <a:spcPts val="5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《先进》说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颜渊死。子曰：噫，天丧予</a:t>
            </a:r>
            <a:endParaRPr sz="3200">
              <a:latin typeface="微软雅黑"/>
              <a:cs typeface="微软雅黑"/>
            </a:endParaRPr>
          </a:p>
          <a:p>
            <a:pPr marL="168910">
              <a:lnSpc>
                <a:spcPct val="100000"/>
              </a:lnSpc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！天丧予！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1977" y="304800"/>
            <a:ext cx="8305800" cy="6090920"/>
          </a:xfrm>
          <a:prstGeom prst="rect">
            <a:avLst/>
          </a:prstGeom>
        </p:spPr>
        <p:txBody>
          <a:bodyPr vert="horz" wrap="square" lIns="0" tIns="210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60"/>
              </a:spcBef>
              <a:tabLst>
                <a:tab pos="621665"/>
              </a:tabLst>
            </a:pPr>
            <a:r>
              <a:rPr sz="3200" b="1" spc="1040">
                <a:solidFill>
                  <a:srgbClr val="FFFFFF"/>
                </a:solidFill>
                <a:latin typeface="微软雅黑"/>
                <a:cs typeface="微软雅黑"/>
              </a:rPr>
              <a:t>o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、孔子的天命观</a:t>
            </a:r>
            <a:endParaRPr sz="3200">
              <a:latin typeface="微软雅黑"/>
              <a:cs typeface="微软雅黑"/>
            </a:endParaRPr>
          </a:p>
          <a:p>
            <a:pPr marL="165735">
              <a:lnSpc>
                <a:spcPct val="100000"/>
              </a:lnSpc>
              <a:spcBef>
                <a:spcPts val="1560"/>
              </a:spcBef>
            </a:pPr>
            <a:r>
              <a:rPr sz="3200" b="1" spc="-37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3200" b="1" spc="-25">
                <a:solidFill>
                  <a:srgbClr val="FFFFFF"/>
                </a:solidFill>
                <a:latin typeface="微软雅黑"/>
                <a:cs typeface="微软雅黑"/>
              </a:rPr>
              <a:t>、命</a:t>
            </a:r>
            <a:endParaRPr sz="3200">
              <a:latin typeface="微软雅黑"/>
              <a:cs typeface="微软雅黑"/>
            </a:endParaRPr>
          </a:p>
          <a:p>
            <a:pPr marL="241935" marR="2095500" algn="just">
              <a:lnSpc>
                <a:spcPct val="102699"/>
              </a:lnSpc>
              <a:spcBef>
                <a:spcPts val="1245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《宪问》说：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公伯寮诉子路于季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孙。子服景伯以告。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…</a:t>
            </a:r>
            <a:r>
              <a:rPr sz="3200" b="1" spc="-715">
                <a:solidFill>
                  <a:srgbClr val="FFFFFF"/>
                </a:solidFill>
                <a:latin typeface="微软雅黑"/>
                <a:cs typeface="微软雅黑"/>
              </a:rPr>
              <a:t>子曰：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‘</a:t>
            </a:r>
            <a:r>
              <a:rPr sz="3200" b="1" spc="-2135">
                <a:solidFill>
                  <a:srgbClr val="FFFFFF"/>
                </a:solidFill>
                <a:latin typeface="微软雅黑"/>
                <a:cs typeface="微软雅黑"/>
              </a:rPr>
              <a:t>道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‘ 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之</a:t>
            </a: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将行也与？命也。道之将废也与</a:t>
            </a:r>
            <a:endParaRPr sz="3200">
              <a:latin typeface="微软雅黑"/>
              <a:cs typeface="微软雅黑"/>
            </a:endParaRPr>
          </a:p>
          <a:p>
            <a:pPr marL="241935">
              <a:lnSpc>
                <a:spcPts val="3629"/>
              </a:lnSpc>
            </a:pP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？命也。公伯寮其如命何！</a:t>
            </a:r>
            <a:r>
              <a:rPr sz="3200" b="1" spc="-25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  <a:p>
            <a:pPr marL="164465" marR="5080">
              <a:lnSpc>
                <a:spcPct val="100000"/>
              </a:lnSpc>
              <a:spcBef>
                <a:spcPts val="1050"/>
              </a:spcBef>
            </a:pP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命就是命运。孔子则是指天命，即天的命令或天意。它被看作一种有目的的力量。但是，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后来的儒家，就把命只当作整个宇宙的一切存在的条件和力量，它们在人类能控制的范围之</a:t>
            </a:r>
            <a:r>
              <a:rPr sz="3200" b="1" spc="-25">
                <a:solidFill>
                  <a:srgbClr val="FFFFFF"/>
                </a:solidFill>
                <a:latin typeface="微软雅黑"/>
                <a:cs typeface="微软雅黑"/>
              </a:rPr>
              <a:t>外。</a:t>
            </a:r>
            <a:endParaRPr sz="32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1977" y="502920"/>
            <a:ext cx="347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1665"/>
              </a:tabLst>
            </a:pPr>
            <a:r>
              <a:rPr spc="1040"/>
              <a:t>o</a:t>
            </a:r>
            <a:r>
              <a:rPr/>
              <a:t>	</a:t>
            </a:r>
            <a:r>
              <a:rPr spc="-10"/>
              <a:t>、孔子的天命观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07987" y="990600"/>
            <a:ext cx="8204200" cy="5838825"/>
          </a:xfrm>
          <a:prstGeom prst="rect">
            <a:avLst/>
          </a:prstGeom>
        </p:spPr>
        <p:txBody>
          <a:bodyPr vert="horz" wrap="square" lIns="0" tIns="210820" rIns="0" bIns="0" rtlCol="0">
            <a:spAutoFit/>
          </a:bodyPr>
          <a:lstStyle/>
          <a:p>
            <a:pPr marL="89535">
              <a:lnSpc>
                <a:spcPct val="100000"/>
              </a:lnSpc>
              <a:spcBef>
                <a:spcPts val="1660"/>
              </a:spcBef>
            </a:pPr>
            <a:r>
              <a:rPr sz="3200" b="1" spc="-37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3200" b="1" spc="-25">
                <a:solidFill>
                  <a:srgbClr val="FFFFFF"/>
                </a:solidFill>
                <a:latin typeface="微软雅黑"/>
                <a:cs typeface="微软雅黑"/>
              </a:rPr>
              <a:t>、性</a:t>
            </a:r>
            <a:endParaRPr sz="3200">
              <a:latin typeface="微软雅黑"/>
              <a:cs typeface="微软雅黑"/>
            </a:endParaRPr>
          </a:p>
          <a:p>
            <a:pPr marL="165735" marR="1934210">
              <a:lnSpc>
                <a:spcPct val="100000"/>
              </a:lnSpc>
              <a:spcBef>
                <a:spcPts val="1560"/>
              </a:spcBef>
            </a:pP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《论语．阳货》说：“子曰：‘性性相近也，习相远也。’”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《易传》言性有六条：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《乾卦．彖传》说：“乾道变化，各正性命，”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  <a:spcBef>
                <a:spcPts val="168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《系辞传上》说：“一阴一阳之谓道，继之者善也，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成之者性也。</a:t>
            </a:r>
            <a:endParaRPr sz="2800">
              <a:latin typeface="微软雅黑"/>
              <a:cs typeface="微软雅黑"/>
            </a:endParaRPr>
          </a:p>
          <a:p>
            <a:pPr marL="12700" marR="360680">
              <a:lnSpc>
                <a:spcPct val="100000"/>
              </a:lnSpc>
              <a:spcBef>
                <a:spcPts val="168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同篇说：“天地设位，而《易》行乎其中矣，成性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存存，道义之门。”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《说卦传》说：“穷理尽性以至于命。”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476243"/>
            <a:ext cx="4902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㈢、以</a:t>
            </a:r>
            <a:r>
              <a:rPr>
                <a:latin typeface="Times New Roman"/>
                <a:cs typeface="Times New Roman"/>
              </a:rPr>
              <a:t>“</a:t>
            </a:r>
            <a:r>
              <a:rPr/>
              <a:t>仁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0"/>
              <a:t>为核心的社会观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07987" y="1162043"/>
            <a:ext cx="8111490" cy="4855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9535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Ⅰ为人（为人处世之道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君子观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89535">
              <a:lnSpc>
                <a:spcPct val="100000"/>
              </a:lnSpc>
            </a:pPr>
            <a:r>
              <a:rPr sz="3200" b="1" spc="-25">
                <a:solidFill>
                  <a:srgbClr val="FFFFFF"/>
                </a:solidFill>
                <a:latin typeface="Times New Roman"/>
                <a:cs typeface="Times New Roman"/>
              </a:rPr>
              <a:t>107</a:t>
            </a:r>
            <a:endParaRPr sz="3200">
              <a:latin typeface="Times New Roman"/>
              <a:cs typeface="Times New Roman"/>
            </a:endParaRPr>
          </a:p>
          <a:p>
            <a:pPr marL="165735">
              <a:lnSpc>
                <a:spcPct val="100000"/>
              </a:lnSpc>
              <a:spcBef>
                <a:spcPts val="72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1.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仁者人也，亲亲为大</a:t>
            </a:r>
            <a:endParaRPr sz="32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  <a:spcBef>
                <a:spcPts val="1785"/>
              </a:spcBef>
            </a:pPr>
            <a:r>
              <a:rPr sz="2000" b="1" spc="-20">
                <a:solidFill>
                  <a:srgbClr val="FFFFFF"/>
                </a:solidFill>
                <a:latin typeface="MS Gothic"/>
                <a:cs typeface="MS Gothic"/>
              </a:rPr>
              <a:t>①</a:t>
            </a:r>
            <a:r>
              <a:rPr sz="2000" b="1" spc="-20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颜渊问仁。子曰：克己复礼为仁。</a:t>
            </a: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……</a:t>
            </a: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请问其目。子曰：</a:t>
            </a: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‘</a:t>
            </a: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非礼勿视，</a:t>
            </a: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非礼勿听，非礼勿言，非礼勿动。</a:t>
            </a:r>
            <a:r>
              <a:rPr sz="2000" b="1" spc="-560">
                <a:solidFill>
                  <a:srgbClr val="FFFFFF"/>
                </a:solidFill>
                <a:latin typeface="Times New Roman"/>
                <a:cs typeface="Times New Roman"/>
              </a:rPr>
              <a:t>”’”</a:t>
            </a: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《颜渊》</a:t>
            </a:r>
            <a:endParaRPr sz="2000">
              <a:latin typeface="微软雅黑"/>
              <a:cs typeface="微软雅黑"/>
            </a:endParaRPr>
          </a:p>
          <a:p>
            <a:pPr marL="12700" marR="216535">
              <a:lnSpc>
                <a:spcPct val="105500"/>
              </a:lnSpc>
              <a:spcBef>
                <a:spcPts val="1070"/>
              </a:spcBef>
            </a:pPr>
            <a:r>
              <a:rPr sz="2000" b="1" spc="-30">
                <a:solidFill>
                  <a:srgbClr val="FFFFFF"/>
                </a:solidFill>
                <a:latin typeface="MS Gothic"/>
                <a:cs typeface="MS Gothic"/>
              </a:rPr>
              <a:t>②</a:t>
            </a: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仲弓问仁。子曰：出门如见大宾，使民如乘大祭。己所不欲，勿施于人。在邦无怨，在家无怨。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70"/>
              </a:spcBef>
            </a:pPr>
            <a:r>
              <a:rPr sz="2000" b="1" spc="-30">
                <a:solidFill>
                  <a:srgbClr val="FFFFFF"/>
                </a:solidFill>
                <a:latin typeface="MS Gothic"/>
                <a:cs typeface="MS Gothic"/>
              </a:rPr>
              <a:t>③</a:t>
            </a: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司马牛问仁。子曰：仁者其言也仞。</a:t>
            </a:r>
            <a:endParaRPr sz="2000">
              <a:latin typeface="微软雅黑"/>
              <a:cs typeface="微软雅黑"/>
            </a:endParaRPr>
          </a:p>
          <a:p>
            <a:pPr marL="12700" marR="597535">
              <a:lnSpc>
                <a:spcPct val="100000"/>
              </a:lnSpc>
              <a:spcBef>
                <a:spcPts val="1200"/>
              </a:spcBef>
            </a:pPr>
            <a:r>
              <a:rPr sz="2000" b="1" spc="-30">
                <a:solidFill>
                  <a:srgbClr val="FFFFFF"/>
                </a:solidFill>
                <a:latin typeface="MS Gothic"/>
                <a:cs typeface="MS Gothic"/>
              </a:rPr>
              <a:t>④</a:t>
            </a: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子张问仁，子曰：</a:t>
            </a: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能行五者于天下，为仁矣。</a:t>
            </a: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”“</a:t>
            </a: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曰恭、宽、信、</a:t>
            </a: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敏、惠。</a:t>
            </a: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000" b="1" spc="-30">
                <a:solidFill>
                  <a:srgbClr val="FFFFFF"/>
                </a:solidFill>
                <a:latin typeface="MS Gothic"/>
                <a:cs typeface="MS Gothic"/>
              </a:rPr>
              <a:t>⑤</a:t>
            </a: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樊迟问仁。子曰：爱人。</a:t>
            </a: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”“</a:t>
            </a: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孝悌也者，其为仁之本与！</a:t>
            </a: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〈学而〉</a:t>
            </a:r>
            <a:endParaRPr sz="20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476243"/>
            <a:ext cx="4902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㈢、以</a:t>
            </a:r>
            <a:r>
              <a:rPr>
                <a:latin typeface="Times New Roman"/>
                <a:cs typeface="Times New Roman"/>
              </a:rPr>
              <a:t>“</a:t>
            </a:r>
            <a:r>
              <a:rPr/>
              <a:t>仁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0"/>
              <a:t>为核心的社会观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041650" y="0"/>
            <a:ext cx="6102350" cy="3359150"/>
            <a:chOff x="3041650" y="0"/>
            <a:chExt cx="6102350" cy="33591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010400" y="0"/>
              <a:ext cx="2133600" cy="24384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048000" y="3200400"/>
              <a:ext cx="838200" cy="152400"/>
            </a:xfrm>
            <a:custGeom>
              <a:rect l="l" t="t" r="r" b="b"/>
              <a:pathLst>
                <a:path w="838200" h="152400">
                  <a:moveTo>
                    <a:pt x="628650" y="152400"/>
                  </a:moveTo>
                  <a:lnTo>
                    <a:pt x="628650" y="114300"/>
                  </a:lnTo>
                  <a:lnTo>
                    <a:pt x="0" y="114300"/>
                  </a:lnTo>
                  <a:lnTo>
                    <a:pt x="0" y="38100"/>
                  </a:lnTo>
                  <a:lnTo>
                    <a:pt x="628650" y="38100"/>
                  </a:lnTo>
                  <a:lnTo>
                    <a:pt x="628650" y="0"/>
                  </a:lnTo>
                  <a:lnTo>
                    <a:pt x="838200" y="76200"/>
                  </a:lnTo>
                  <a:lnTo>
                    <a:pt x="628650" y="152400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048000" y="3200400"/>
              <a:ext cx="838200" cy="152400"/>
            </a:xfrm>
            <a:custGeom>
              <a:rect l="l" t="t" r="r" b="b"/>
              <a:pathLst>
                <a:path w="838200" h="152400">
                  <a:moveTo>
                    <a:pt x="0" y="38100"/>
                  </a:moveTo>
                  <a:lnTo>
                    <a:pt x="628650" y="38100"/>
                  </a:lnTo>
                  <a:lnTo>
                    <a:pt x="628650" y="0"/>
                  </a:lnTo>
                  <a:lnTo>
                    <a:pt x="838200" y="76200"/>
                  </a:lnTo>
                  <a:lnTo>
                    <a:pt x="628650" y="152400"/>
                  </a:lnTo>
                  <a:lnTo>
                    <a:pt x="628650" y="114300"/>
                  </a:lnTo>
                  <a:lnTo>
                    <a:pt x="0" y="114300"/>
                  </a:lnTo>
                  <a:lnTo>
                    <a:pt x="0" y="3810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684187" y="1162043"/>
            <a:ext cx="8480425" cy="5264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Ⅰ为人（为人处世之道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君子观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13335">
              <a:lnSpc>
                <a:spcPct val="100000"/>
              </a:lnSpc>
            </a:pPr>
            <a:r>
              <a:rPr sz="3200" b="1" spc="-25">
                <a:solidFill>
                  <a:srgbClr val="FFFFFF"/>
                </a:solidFill>
                <a:latin typeface="Times New Roman"/>
                <a:cs typeface="Times New Roman"/>
              </a:rPr>
              <a:t>107</a:t>
            </a:r>
            <a:endParaRPr sz="3200">
              <a:latin typeface="Times New Roman"/>
              <a:cs typeface="Times New Roman"/>
            </a:endParaRPr>
          </a:p>
          <a:p>
            <a:pPr marL="89535">
              <a:lnSpc>
                <a:spcPct val="100000"/>
              </a:lnSpc>
              <a:spcBef>
                <a:spcPts val="72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1.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仁者人也，亲亲为大</a:t>
            </a:r>
            <a:endParaRPr sz="3200">
              <a:latin typeface="微软雅黑"/>
              <a:cs typeface="微软雅黑"/>
            </a:endParaRPr>
          </a:p>
          <a:p>
            <a:pPr marL="91440">
              <a:lnSpc>
                <a:spcPct val="100000"/>
              </a:lnSpc>
              <a:spcBef>
                <a:spcPts val="1770"/>
              </a:spcBef>
              <a:tabLst>
                <a:tab pos="3521710"/>
              </a:tabLst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仁的实质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爱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人</a:t>
            </a:r>
            <a:endParaRPr sz="3200">
              <a:latin typeface="微软雅黑"/>
              <a:cs typeface="微软雅黑"/>
            </a:endParaRPr>
          </a:p>
          <a:p>
            <a:pPr marL="245110" indent="-233045">
              <a:lnSpc>
                <a:spcPct val="100000"/>
              </a:lnSpc>
              <a:spcBef>
                <a:spcPts val="2039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爱人的根本之道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忠恕之道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，亦称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体仁之方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）：</a:t>
            </a:r>
            <a:endParaRPr sz="2800">
              <a:latin typeface="宋体"/>
              <a:cs typeface="宋体"/>
            </a:endParaRPr>
          </a:p>
          <a:p>
            <a:pPr marL="245110" marR="403225">
              <a:lnSpc>
                <a:spcPct val="105500"/>
              </a:lnSpc>
              <a:spcBef>
                <a:spcPts val="1295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己欲立而立人，己欲达而达人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——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推己及人的肯定</a:t>
            </a:r>
            <a:r>
              <a:rPr sz="2800" b="1" spc="-20">
                <a:solidFill>
                  <a:srgbClr val="FFFFFF"/>
                </a:solidFill>
                <a:latin typeface="微软雅黑"/>
                <a:cs typeface="微软雅黑"/>
              </a:rPr>
              <a:t>方面；</a:t>
            </a:r>
            <a:endParaRPr sz="2800">
              <a:latin typeface="微软雅黑"/>
              <a:cs typeface="微软雅黑"/>
            </a:endParaRPr>
          </a:p>
          <a:p>
            <a:pPr marL="245110">
              <a:lnSpc>
                <a:spcPct val="100000"/>
              </a:lnSpc>
              <a:spcBef>
                <a:spcPts val="1500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己所不欲，勿施于人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——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推己及人的否定方面。</a:t>
            </a:r>
            <a:endParaRPr sz="2800">
              <a:latin typeface="微软雅黑"/>
              <a:cs typeface="微软雅黑"/>
            </a:endParaRPr>
          </a:p>
          <a:p>
            <a:pPr marL="397510">
              <a:lnSpc>
                <a:spcPct val="100000"/>
              </a:lnSpc>
              <a:spcBef>
                <a:spcPts val="434"/>
              </a:spcBef>
              <a:tabLst>
                <a:tab pos="3293110"/>
              </a:tabLst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爱人的始要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亲亲为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大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476243"/>
            <a:ext cx="4902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㈢、以</a:t>
            </a:r>
            <a:r>
              <a:rPr>
                <a:latin typeface="Times New Roman"/>
                <a:cs typeface="Times New Roman"/>
              </a:rPr>
              <a:t>“</a:t>
            </a:r>
            <a:r>
              <a:rPr/>
              <a:t>仁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0"/>
              <a:t>为核心的社会观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041650" y="0"/>
            <a:ext cx="6102350" cy="3359150"/>
            <a:chOff x="3041650" y="0"/>
            <a:chExt cx="6102350" cy="33591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010400" y="0"/>
              <a:ext cx="2133600" cy="24384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048000" y="3200400"/>
              <a:ext cx="838200" cy="152400"/>
            </a:xfrm>
            <a:custGeom>
              <a:rect l="l" t="t" r="r" b="b"/>
              <a:pathLst>
                <a:path w="838200" h="152400">
                  <a:moveTo>
                    <a:pt x="628650" y="152400"/>
                  </a:moveTo>
                  <a:lnTo>
                    <a:pt x="628650" y="114300"/>
                  </a:lnTo>
                  <a:lnTo>
                    <a:pt x="0" y="114300"/>
                  </a:lnTo>
                  <a:lnTo>
                    <a:pt x="0" y="38100"/>
                  </a:lnTo>
                  <a:lnTo>
                    <a:pt x="628650" y="38100"/>
                  </a:lnTo>
                  <a:lnTo>
                    <a:pt x="628650" y="0"/>
                  </a:lnTo>
                  <a:lnTo>
                    <a:pt x="838200" y="76200"/>
                  </a:lnTo>
                  <a:lnTo>
                    <a:pt x="628650" y="152400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048000" y="3200400"/>
              <a:ext cx="838200" cy="152400"/>
            </a:xfrm>
            <a:custGeom>
              <a:rect l="l" t="t" r="r" b="b"/>
              <a:pathLst>
                <a:path w="838200" h="152400">
                  <a:moveTo>
                    <a:pt x="0" y="38100"/>
                  </a:moveTo>
                  <a:lnTo>
                    <a:pt x="628650" y="38100"/>
                  </a:lnTo>
                  <a:lnTo>
                    <a:pt x="628650" y="0"/>
                  </a:lnTo>
                  <a:lnTo>
                    <a:pt x="838200" y="76200"/>
                  </a:lnTo>
                  <a:lnTo>
                    <a:pt x="628650" y="152400"/>
                  </a:lnTo>
                  <a:lnTo>
                    <a:pt x="628650" y="114300"/>
                  </a:lnTo>
                  <a:lnTo>
                    <a:pt x="0" y="114300"/>
                  </a:lnTo>
                  <a:lnTo>
                    <a:pt x="0" y="3810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5940" y="1162043"/>
            <a:ext cx="8204200" cy="5781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1925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Ⅰ为人（为人处世之道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君子观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161925">
              <a:lnSpc>
                <a:spcPct val="100000"/>
              </a:lnSpc>
            </a:pPr>
            <a:r>
              <a:rPr sz="3200" b="1" spc="-25">
                <a:solidFill>
                  <a:srgbClr val="FFFFFF"/>
                </a:solidFill>
                <a:latin typeface="Times New Roman"/>
                <a:cs typeface="Times New Roman"/>
              </a:rPr>
              <a:t>107</a:t>
            </a:r>
            <a:endParaRPr sz="3200">
              <a:latin typeface="Times New Roman"/>
              <a:cs typeface="Times New Roman"/>
            </a:endParaRPr>
          </a:p>
          <a:p>
            <a:pPr marL="238125">
              <a:lnSpc>
                <a:spcPct val="100000"/>
              </a:lnSpc>
              <a:spcBef>
                <a:spcPts val="72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2.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义者宜也，尊贤为大</a:t>
            </a:r>
            <a:endParaRPr sz="3200">
              <a:latin typeface="微软雅黑"/>
              <a:cs typeface="微软雅黑"/>
            </a:endParaRPr>
          </a:p>
          <a:p>
            <a:pPr marL="239395">
              <a:lnSpc>
                <a:spcPct val="100000"/>
              </a:lnSpc>
              <a:spcBef>
                <a:spcPts val="1770"/>
              </a:spcBef>
              <a:tabLst>
                <a:tab pos="3745865"/>
              </a:tabLst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义的实质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适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宜</a:t>
            </a:r>
            <a:endParaRPr sz="3200">
              <a:latin typeface="微软雅黑"/>
              <a:cs typeface="微软雅黑"/>
            </a:endParaRPr>
          </a:p>
          <a:p>
            <a:pPr marL="313690">
              <a:lnSpc>
                <a:spcPct val="100000"/>
              </a:lnSpc>
              <a:spcBef>
                <a:spcPts val="2345"/>
              </a:spcBef>
            </a:pPr>
            <a:r>
              <a:rPr sz="4800" b="1" baseline="3472">
                <a:solidFill>
                  <a:srgbClr val="FFFFFF"/>
                </a:solidFill>
                <a:latin typeface="微软雅黑"/>
                <a:cs typeface="微软雅黑"/>
              </a:rPr>
              <a:t>适宜的根本之道</a:t>
            </a:r>
            <a:r>
              <a:rPr sz="4200" spc="-862" baseline="3968">
                <a:solidFill>
                  <a:srgbClr val="FFFFFF"/>
                </a:solidFill>
                <a:latin typeface="宋体"/>
                <a:cs typeface="宋体"/>
              </a:rPr>
              <a:t>：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符合事物的本质和规律。</a:t>
            </a:r>
            <a:endParaRPr sz="2800">
              <a:latin typeface="微软雅黑"/>
              <a:cs typeface="微软雅黑"/>
            </a:endParaRPr>
          </a:p>
          <a:p>
            <a:pPr marL="313690" marR="414655">
              <a:lnSpc>
                <a:spcPct val="100000"/>
              </a:lnSpc>
              <a:spcBef>
                <a:spcPts val="196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义作为一种道德规范，主要是就人与人的社会关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关系而言的。</a:t>
            </a:r>
            <a:endParaRPr sz="2800">
              <a:latin typeface="微软雅黑"/>
              <a:cs typeface="微软雅黑"/>
            </a:endParaRPr>
          </a:p>
          <a:p>
            <a:pPr marL="393065">
              <a:lnSpc>
                <a:spcPct val="100000"/>
              </a:lnSpc>
              <a:spcBef>
                <a:spcPts val="1095"/>
              </a:spcBef>
              <a:tabLst>
                <a:tab pos="3441065"/>
              </a:tabLst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义的始要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尊贤为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大</a:t>
            </a:r>
            <a:endParaRPr sz="32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  <a:spcBef>
                <a:spcPts val="944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《礼记》说：“门内之治恩掩义，门外之治义断恩。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”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476243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35"/>
              <a:t>㈢、以</a:t>
            </a:r>
            <a:r>
              <a:rPr spc="-800">
                <a:latin typeface="Times New Roman"/>
                <a:cs typeface="Times New Roman"/>
              </a:rPr>
              <a:t>““</a:t>
            </a:r>
            <a:r>
              <a:rPr spc="-1600"/>
              <a:t>仁</a:t>
            </a:r>
            <a:r>
              <a:rPr spc="-800">
                <a:latin typeface="Times New Roman"/>
                <a:cs typeface="Times New Roman"/>
              </a:rPr>
              <a:t>””</a:t>
            </a:r>
            <a:r>
              <a:rPr spc="-10"/>
              <a:t>为核心的社会观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041650" y="0"/>
            <a:ext cx="6102350" cy="3359150"/>
            <a:chOff x="3041650" y="0"/>
            <a:chExt cx="6102350" cy="33591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010400" y="0"/>
              <a:ext cx="2133600" cy="24384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048000" y="3200400"/>
              <a:ext cx="838200" cy="152400"/>
            </a:xfrm>
            <a:custGeom>
              <a:rect l="l" t="t" r="r" b="b"/>
              <a:pathLst>
                <a:path w="838200" h="152400">
                  <a:moveTo>
                    <a:pt x="628650" y="152400"/>
                  </a:moveTo>
                  <a:lnTo>
                    <a:pt x="628650" y="114300"/>
                  </a:lnTo>
                  <a:lnTo>
                    <a:pt x="0" y="114300"/>
                  </a:lnTo>
                  <a:lnTo>
                    <a:pt x="0" y="38100"/>
                  </a:lnTo>
                  <a:lnTo>
                    <a:pt x="628650" y="38100"/>
                  </a:lnTo>
                  <a:lnTo>
                    <a:pt x="628650" y="0"/>
                  </a:lnTo>
                  <a:lnTo>
                    <a:pt x="838200" y="76200"/>
                  </a:lnTo>
                  <a:lnTo>
                    <a:pt x="628650" y="152400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048000" y="3200400"/>
              <a:ext cx="838200" cy="152400"/>
            </a:xfrm>
            <a:custGeom>
              <a:rect l="l" t="t" r="r" b="b"/>
              <a:pathLst>
                <a:path w="838200" h="152400">
                  <a:moveTo>
                    <a:pt x="0" y="38100"/>
                  </a:moveTo>
                  <a:lnTo>
                    <a:pt x="628650" y="38100"/>
                  </a:lnTo>
                  <a:lnTo>
                    <a:pt x="628650" y="0"/>
                  </a:lnTo>
                  <a:lnTo>
                    <a:pt x="838200" y="76200"/>
                  </a:lnTo>
                  <a:lnTo>
                    <a:pt x="628650" y="152400"/>
                  </a:lnTo>
                  <a:lnTo>
                    <a:pt x="628650" y="114300"/>
                  </a:lnTo>
                  <a:lnTo>
                    <a:pt x="0" y="114300"/>
                  </a:lnTo>
                  <a:lnTo>
                    <a:pt x="0" y="3810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672477" y="1162043"/>
            <a:ext cx="7949565" cy="5826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Ⅰ为人（为人处世之道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君子观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25400">
              <a:lnSpc>
                <a:spcPct val="100000"/>
              </a:lnSpc>
            </a:pPr>
            <a:r>
              <a:rPr sz="3200" b="1" spc="-25">
                <a:solidFill>
                  <a:srgbClr val="FFFFFF"/>
                </a:solidFill>
                <a:latin typeface="Times New Roman"/>
                <a:cs typeface="Times New Roman"/>
              </a:rPr>
              <a:t>107</a:t>
            </a:r>
            <a:endParaRPr sz="3200">
              <a:latin typeface="Times New Roman"/>
              <a:cs typeface="Times New Roman"/>
            </a:endParaRPr>
          </a:p>
          <a:p>
            <a:pPr marL="101600">
              <a:lnSpc>
                <a:spcPct val="100000"/>
              </a:lnSpc>
              <a:spcBef>
                <a:spcPts val="72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3.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礼是仁义的表现形式</a:t>
            </a:r>
            <a:endParaRPr sz="3200">
              <a:latin typeface="微软雅黑"/>
              <a:cs typeface="微软雅黑"/>
            </a:endParaRPr>
          </a:p>
          <a:p>
            <a:pPr marL="102870">
              <a:lnSpc>
                <a:spcPct val="100000"/>
              </a:lnSpc>
              <a:spcBef>
                <a:spcPts val="1770"/>
              </a:spcBef>
              <a:tabLst>
                <a:tab pos="3609340"/>
              </a:tabLst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礼的实质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体仁行义的行为规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范</a:t>
            </a:r>
            <a:endParaRPr sz="3200">
              <a:latin typeface="微软雅黑"/>
              <a:cs typeface="微软雅黑"/>
            </a:endParaRPr>
          </a:p>
          <a:p>
            <a:pPr marL="176530">
              <a:lnSpc>
                <a:spcPct val="100000"/>
              </a:lnSpc>
              <a:spcBef>
                <a:spcPts val="214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仁的亲亲之杀和义的尊贤之等自然产生礼。</a:t>
            </a:r>
            <a:endParaRPr sz="2800">
              <a:latin typeface="微软雅黑"/>
              <a:cs typeface="微软雅黑"/>
            </a:endParaRPr>
          </a:p>
          <a:p>
            <a:pPr marL="100330" marR="17780">
              <a:lnSpc>
                <a:spcPct val="100000"/>
              </a:lnSpc>
              <a:spcBef>
                <a:spcPts val="84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《礼记》说：“所恶于上，毋以使下。所恶于下，勿以事上。所恶于前，勿以先后。所恶于后，勿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勿以从前。所恶于右，勿以交于左，所恶于左，</a:t>
            </a:r>
            <a:endParaRPr sz="2800">
              <a:latin typeface="微软雅黑"/>
              <a:cs typeface="微软雅黑"/>
            </a:endParaRPr>
          </a:p>
          <a:p>
            <a:pPr marL="27940" marR="89535">
              <a:lnSpc>
                <a:spcPct val="100000"/>
              </a:lnSpc>
              <a:spcBef>
                <a:spcPts val="1320"/>
              </a:spcBef>
            </a:pP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《</a:t>
            </a:r>
            <a:r>
              <a:rPr sz="4200" b="1" spc="-855" baseline="25793">
                <a:solidFill>
                  <a:srgbClr val="FFFFFF"/>
                </a:solidFill>
                <a:latin typeface="微软雅黑"/>
                <a:cs typeface="微软雅黑"/>
              </a:rPr>
              <a:t>勿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礼</a:t>
            </a:r>
            <a:r>
              <a:rPr sz="4200" b="1" spc="-855" baseline="25793">
                <a:solidFill>
                  <a:srgbClr val="FFFFFF"/>
                </a:solidFill>
                <a:latin typeface="微软雅黑"/>
                <a:cs typeface="微软雅黑"/>
              </a:rPr>
              <a:t>以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记</a:t>
            </a:r>
            <a:r>
              <a:rPr sz="4200" b="1" spc="-855" baseline="25793">
                <a:solidFill>
                  <a:srgbClr val="FFFFFF"/>
                </a:solidFill>
                <a:latin typeface="微软雅黑"/>
                <a:cs typeface="微软雅黑"/>
              </a:rPr>
              <a:t>交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》</a:t>
            </a:r>
            <a:r>
              <a:rPr sz="4200" b="1" spc="-855" baseline="25793">
                <a:solidFill>
                  <a:srgbClr val="FFFFFF"/>
                </a:solidFill>
                <a:latin typeface="微软雅黑"/>
                <a:cs typeface="微软雅黑"/>
              </a:rPr>
              <a:t>于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说</a:t>
            </a:r>
            <a:r>
              <a:rPr sz="4200" b="1" spc="-855" baseline="25793">
                <a:solidFill>
                  <a:srgbClr val="FFFFFF"/>
                </a:solidFill>
                <a:latin typeface="微软雅黑"/>
                <a:cs typeface="微软雅黑"/>
              </a:rPr>
              <a:t>右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r>
              <a:rPr sz="4200" b="1" spc="-855" baseline="25793">
                <a:solidFill>
                  <a:srgbClr val="FFFFFF"/>
                </a:solidFill>
                <a:latin typeface="微软雅黑"/>
                <a:cs typeface="微软雅黑"/>
              </a:rPr>
              <a:t>”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“</a:t>
            </a:r>
            <a:r>
              <a:rPr sz="4200" b="1" spc="-855" baseline="25793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r>
              <a:rPr sz="2800" b="1" spc="5">
                <a:solidFill>
                  <a:srgbClr val="FFFFFF"/>
                </a:solidFill>
                <a:latin typeface="微软雅黑"/>
                <a:cs typeface="微软雅黑"/>
              </a:rPr>
              <a:t>所求乎父，以事子。…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所求乎臣，</a:t>
            </a:r>
            <a:r>
              <a:rPr sz="2800" b="1" spc="15">
                <a:solidFill>
                  <a:srgbClr val="FFFFFF"/>
                </a:solidFill>
                <a:latin typeface="微软雅黑"/>
                <a:cs typeface="微软雅黑"/>
              </a:rPr>
              <a:t>以事君。…</a:t>
            </a:r>
            <a:r>
              <a:rPr sz="2800" b="1" spc="5">
                <a:solidFill>
                  <a:srgbClr val="FFFFFF"/>
                </a:solidFill>
                <a:latin typeface="微软雅黑"/>
                <a:cs typeface="微软雅黑"/>
              </a:rPr>
              <a:t>所求乎弟，以事兄。…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所求乎朋友，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先施之。…”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476243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35"/>
              <a:t>㈢、以</a:t>
            </a:r>
            <a:r>
              <a:rPr spc="-800">
                <a:latin typeface="Times New Roman"/>
                <a:cs typeface="Times New Roman"/>
              </a:rPr>
              <a:t>““</a:t>
            </a:r>
            <a:r>
              <a:rPr spc="-1600"/>
              <a:t>仁</a:t>
            </a:r>
            <a:r>
              <a:rPr spc="-800">
                <a:latin typeface="Times New Roman"/>
                <a:cs typeface="Times New Roman"/>
              </a:rPr>
              <a:t>””</a:t>
            </a:r>
            <a:r>
              <a:rPr spc="-10"/>
              <a:t>为核心的社会观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19011" y="1162043"/>
            <a:ext cx="8234045" cy="5095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8435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Ⅰ为人（为人处世之道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君子观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178435">
              <a:lnSpc>
                <a:spcPct val="100000"/>
              </a:lnSpc>
            </a:pPr>
            <a:r>
              <a:rPr sz="3200" b="1" spc="-25">
                <a:solidFill>
                  <a:srgbClr val="FFFFFF"/>
                </a:solidFill>
                <a:latin typeface="Times New Roman"/>
                <a:cs typeface="Times New Roman"/>
              </a:rPr>
              <a:t>107</a:t>
            </a:r>
            <a:endParaRPr sz="3200">
              <a:latin typeface="Times New Roman"/>
              <a:cs typeface="Times New Roman"/>
            </a:endParaRPr>
          </a:p>
          <a:p>
            <a:pPr marL="254635">
              <a:lnSpc>
                <a:spcPct val="100000"/>
              </a:lnSpc>
              <a:spcBef>
                <a:spcPts val="72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4.</a:t>
            </a:r>
            <a:r>
              <a:rPr sz="3200" b="1" spc="-25">
                <a:solidFill>
                  <a:srgbClr val="FFFFFF"/>
                </a:solidFill>
                <a:latin typeface="微软雅黑"/>
                <a:cs typeface="微软雅黑"/>
              </a:rPr>
              <a:t>时中</a:t>
            </a:r>
            <a:endParaRPr sz="3200">
              <a:latin typeface="微软雅黑"/>
              <a:cs typeface="微软雅黑"/>
            </a:endParaRPr>
          </a:p>
          <a:p>
            <a:pPr marL="330200">
              <a:lnSpc>
                <a:spcPct val="100000"/>
              </a:lnSpc>
              <a:spcBef>
                <a:spcPts val="1570"/>
              </a:spcBef>
            </a:pPr>
            <a:r>
              <a:rPr sz="2800" b="1" spc="-140">
                <a:solidFill>
                  <a:srgbClr val="FFFFFF"/>
                </a:solidFill>
                <a:latin typeface="微软雅黑"/>
                <a:cs typeface="微软雅黑"/>
              </a:rPr>
              <a:t>中庸之道：执两用中，</a:t>
            </a:r>
            <a:r>
              <a:rPr sz="2800" b="1" spc="-700">
                <a:solidFill>
                  <a:srgbClr val="FFFFFF"/>
                </a:solidFill>
                <a:latin typeface="Times New Roman"/>
                <a:cs typeface="Times New Roman"/>
              </a:rPr>
              <a:t>““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执其两端，用其中于民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《</a:t>
            </a:r>
            <a:endParaRPr sz="2800">
              <a:latin typeface="微软雅黑"/>
              <a:cs typeface="微软雅黑"/>
            </a:endParaRPr>
          </a:p>
          <a:p>
            <a:pPr marL="25400" marR="21590">
              <a:lnSpc>
                <a:spcPct val="100000"/>
              </a:lnSpc>
              <a:spcBef>
                <a:spcPts val="1025"/>
              </a:spcBef>
            </a:pPr>
            <a:r>
              <a:rPr sz="2800" b="1" spc="-400">
                <a:solidFill>
                  <a:srgbClr val="FFFFFF"/>
                </a:solidFill>
                <a:latin typeface="微软雅黑"/>
                <a:cs typeface="微软雅黑"/>
              </a:rPr>
              <a:t>“</a:t>
            </a:r>
            <a:r>
              <a:rPr sz="4200" b="1" spc="-3607" baseline="16865">
                <a:solidFill>
                  <a:srgbClr val="FFFFFF"/>
                </a:solidFill>
                <a:latin typeface="微软雅黑"/>
                <a:cs typeface="微软雅黑"/>
              </a:rPr>
              <a:t>中</a:t>
            </a:r>
            <a:r>
              <a:rPr sz="2800" b="1" spc="-400">
                <a:solidFill>
                  <a:srgbClr val="FFFFFF"/>
                </a:solidFill>
                <a:latin typeface="微软雅黑"/>
                <a:cs typeface="微软雅黑"/>
              </a:rPr>
              <a:t>师</a:t>
            </a:r>
            <a:r>
              <a:rPr sz="4200" b="1" spc="-3607" baseline="16865">
                <a:solidFill>
                  <a:srgbClr val="FFFFFF"/>
                </a:solidFill>
                <a:latin typeface="微软雅黑"/>
                <a:cs typeface="微软雅黑"/>
              </a:rPr>
              <a:t>庸</a:t>
            </a:r>
            <a:r>
              <a:rPr sz="2800" b="1" spc="-400">
                <a:solidFill>
                  <a:srgbClr val="FFFFFF"/>
                </a:solidFill>
                <a:latin typeface="微软雅黑"/>
                <a:cs typeface="微软雅黑"/>
              </a:rPr>
              <a:t>（</a:t>
            </a:r>
            <a:r>
              <a:rPr sz="4200" b="1" spc="-3607" baseline="16865">
                <a:solidFill>
                  <a:srgbClr val="FFFFFF"/>
                </a:solidFill>
                <a:latin typeface="微软雅黑"/>
                <a:cs typeface="微软雅黑"/>
              </a:rPr>
              <a:t>》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子张）也过，商（子夏）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也不及”，“过犹不及”《先进》</a:t>
            </a:r>
            <a:endParaRPr sz="2800">
              <a:latin typeface="微软雅黑"/>
              <a:cs typeface="微软雅黑"/>
            </a:endParaRPr>
          </a:p>
          <a:p>
            <a:pPr marL="29209">
              <a:lnSpc>
                <a:spcPts val="3055"/>
              </a:lnSpc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君子中庸，小人反中庸。君子之中庸也，君子而时</a:t>
            </a:r>
            <a:endParaRPr sz="2800">
              <a:latin typeface="微软雅黑"/>
              <a:cs typeface="微软雅黑"/>
            </a:endParaRPr>
          </a:p>
          <a:p>
            <a:pPr marL="29209">
              <a:lnSpc>
                <a:spcPct val="100000"/>
              </a:lnSpc>
            </a:pPr>
            <a:r>
              <a:rPr sz="2800" b="1" spc="-85">
                <a:solidFill>
                  <a:srgbClr val="FFFFFF"/>
                </a:solidFill>
                <a:latin typeface="微软雅黑"/>
                <a:cs typeface="微软雅黑"/>
              </a:rPr>
              <a:t>中；小人之中庸也，小人而无忌惮也。</a:t>
            </a:r>
            <a:r>
              <a:rPr sz="2800" b="1" spc="-700">
                <a:solidFill>
                  <a:srgbClr val="FFFFFF"/>
                </a:solidFill>
                <a:latin typeface="Times New Roman"/>
                <a:cs typeface="Times New Roman"/>
              </a:rPr>
              <a:t>””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《中庸》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29209" marR="17780">
              <a:lnSpc>
                <a:spcPct val="100000"/>
              </a:lnSpc>
              <a:spcBef>
                <a:spcPts val="1864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孟子曰：“伯夷圣之清者也，伊尹圣之任者也，柳下下惠圣之和者也，孔子圣之时者也。”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476243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35"/>
              <a:t>㈢、以</a:t>
            </a:r>
            <a:r>
              <a:rPr spc="-800">
                <a:latin typeface="Times New Roman"/>
                <a:cs typeface="Times New Roman"/>
              </a:rPr>
              <a:t>““</a:t>
            </a:r>
            <a:r>
              <a:rPr spc="-1600"/>
              <a:t>仁</a:t>
            </a:r>
            <a:r>
              <a:rPr spc="-800">
                <a:latin typeface="Times New Roman"/>
                <a:cs typeface="Times New Roman"/>
              </a:rPr>
              <a:t>””</a:t>
            </a:r>
            <a:r>
              <a:rPr spc="-10"/>
              <a:t>为核心的社会观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177" y="1162043"/>
            <a:ext cx="61214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Ⅰ为人（为人处世之道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君子观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200" b="1" spc="-25">
                <a:solidFill>
                  <a:srgbClr val="FFFFFF"/>
                </a:solidFill>
                <a:latin typeface="Times New Roman"/>
                <a:cs typeface="Times New Roman"/>
              </a:rPr>
              <a:t>107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1415" y="2228843"/>
            <a:ext cx="195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5.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“知命”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813050" y="0"/>
            <a:ext cx="6330950" cy="2597150"/>
            <a:chOff x="2813050" y="0"/>
            <a:chExt cx="6330950" cy="2597150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010400" y="0"/>
              <a:ext cx="2133600" cy="243840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2819400" y="2362200"/>
              <a:ext cx="838200" cy="228600"/>
            </a:xfrm>
            <a:custGeom>
              <a:rect l="l" t="t" r="r" b="b"/>
              <a:pathLst>
                <a:path w="838200" h="228600">
                  <a:moveTo>
                    <a:pt x="628649" y="228600"/>
                  </a:moveTo>
                  <a:lnTo>
                    <a:pt x="628649" y="171450"/>
                  </a:lnTo>
                  <a:lnTo>
                    <a:pt x="0" y="171450"/>
                  </a:lnTo>
                  <a:lnTo>
                    <a:pt x="0" y="57150"/>
                  </a:lnTo>
                  <a:lnTo>
                    <a:pt x="628649" y="57150"/>
                  </a:lnTo>
                  <a:lnTo>
                    <a:pt x="628649" y="0"/>
                  </a:lnTo>
                  <a:lnTo>
                    <a:pt x="838200" y="114300"/>
                  </a:lnTo>
                  <a:lnTo>
                    <a:pt x="628649" y="228600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819400" y="2362200"/>
              <a:ext cx="838200" cy="228600"/>
            </a:xfrm>
            <a:custGeom>
              <a:rect l="l" t="t" r="r" b="b"/>
              <a:pathLst>
                <a:path w="838200" h="228600">
                  <a:moveTo>
                    <a:pt x="0" y="57150"/>
                  </a:moveTo>
                  <a:lnTo>
                    <a:pt x="628649" y="57150"/>
                  </a:lnTo>
                  <a:lnTo>
                    <a:pt x="628649" y="0"/>
                  </a:lnTo>
                  <a:lnTo>
                    <a:pt x="838200" y="114300"/>
                  </a:lnTo>
                  <a:lnTo>
                    <a:pt x="628649" y="228600"/>
                  </a:lnTo>
                  <a:lnTo>
                    <a:pt x="628649" y="171450"/>
                  </a:lnTo>
                  <a:lnTo>
                    <a:pt x="0" y="171450"/>
                  </a:lnTo>
                  <a:lnTo>
                    <a:pt x="0" y="5715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21640" y="2939733"/>
            <a:ext cx="8809990" cy="3873500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427355" marR="17780">
              <a:lnSpc>
                <a:spcPts val="3180"/>
              </a:lnSpc>
              <a:spcBef>
                <a:spcPts val="35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孔子被隐者嘲讽为“知其不可而为之者”。孔子回复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说：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君子之仕也，行其义也。道之不行，已知之矣。</a:t>
            </a:r>
            <a:endParaRPr sz="2800">
              <a:latin typeface="微软雅黑"/>
              <a:cs typeface="微软雅黑"/>
            </a:endParaRPr>
          </a:p>
          <a:p>
            <a:pPr marL="122555" marR="347980" indent="127000">
              <a:lnSpc>
                <a:spcPct val="107100"/>
              </a:lnSpc>
              <a:spcBef>
                <a:spcPts val="345"/>
              </a:spcBef>
            </a:pPr>
            <a:r>
              <a:rPr sz="4200" b="1" spc="-1807" baseline="12896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600">
                <a:solidFill>
                  <a:srgbClr val="FFFFFF"/>
                </a:solidFill>
                <a:latin typeface="微软雅黑"/>
                <a:cs typeface="微软雅黑"/>
              </a:rPr>
              <a:t>儒</a:t>
            </a:r>
            <a:r>
              <a:rPr sz="4200" b="1" spc="292" baseline="12896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家讲“无所为而为”，因为为的价值全在于做的本</a:t>
            </a:r>
            <a:r>
              <a:rPr sz="2800" b="1" spc="-1600">
                <a:solidFill>
                  <a:srgbClr val="FFFFFF"/>
                </a:solidFill>
                <a:latin typeface="微软雅黑"/>
                <a:cs typeface="微软雅黑"/>
              </a:rPr>
              <a:t>孔</a:t>
            </a:r>
            <a:r>
              <a:rPr sz="4200" b="1" spc="-1807" baseline="4960">
                <a:solidFill>
                  <a:srgbClr val="FFFFFF"/>
                </a:solidFill>
                <a:latin typeface="微软雅黑"/>
                <a:cs typeface="微软雅黑"/>
              </a:rPr>
              <a:t>本</a:t>
            </a:r>
            <a:r>
              <a:rPr sz="2800" b="1" spc="-1600">
                <a:solidFill>
                  <a:srgbClr val="FFFFFF"/>
                </a:solidFill>
                <a:latin typeface="微软雅黑"/>
                <a:cs typeface="微软雅黑"/>
              </a:rPr>
              <a:t>子</a:t>
            </a:r>
            <a:r>
              <a:rPr sz="4200" b="1" spc="-1807" baseline="4960">
                <a:solidFill>
                  <a:srgbClr val="FFFFFF"/>
                </a:solidFill>
                <a:latin typeface="微软雅黑"/>
                <a:cs typeface="微软雅黑"/>
              </a:rPr>
              <a:t>身</a:t>
            </a:r>
            <a:r>
              <a:rPr sz="2800" b="1" spc="-1600">
                <a:solidFill>
                  <a:srgbClr val="FFFFFF"/>
                </a:solidFill>
                <a:latin typeface="微软雅黑"/>
                <a:cs typeface="微软雅黑"/>
              </a:rPr>
              <a:t>认</a:t>
            </a:r>
            <a:r>
              <a:rPr sz="4200" b="1" spc="-1807" baseline="4960">
                <a:solidFill>
                  <a:srgbClr val="FFFFFF"/>
                </a:solidFill>
                <a:latin typeface="微软雅黑"/>
                <a:cs typeface="微软雅黑"/>
              </a:rPr>
              <a:t>之</a:t>
            </a:r>
            <a:r>
              <a:rPr sz="2800" b="1" spc="-1600">
                <a:solidFill>
                  <a:srgbClr val="FFFFFF"/>
                </a:solidFill>
                <a:latin typeface="微软雅黑"/>
                <a:cs typeface="微软雅黑"/>
              </a:rPr>
              <a:t>为</a:t>
            </a:r>
            <a:r>
              <a:rPr sz="4200" b="1" spc="-1807" baseline="4960">
                <a:solidFill>
                  <a:srgbClr val="FFFFFF"/>
                </a:solidFill>
                <a:latin typeface="微软雅黑"/>
                <a:cs typeface="微软雅黑"/>
              </a:rPr>
              <a:t>内</a:t>
            </a:r>
            <a:r>
              <a:rPr sz="2800" b="1" spc="-1405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r>
              <a:rPr sz="4200" b="1" spc="-2107" baseline="4960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他的仁、义、礼、中等是治国平</a:t>
            </a:r>
            <a:endParaRPr sz="2800">
              <a:latin typeface="微软雅黑"/>
              <a:cs typeface="微软雅黑"/>
            </a:endParaRPr>
          </a:p>
          <a:p>
            <a:pPr marL="50800" marR="500380" indent="71755">
              <a:lnSpc>
                <a:spcPct val="95100"/>
              </a:lnSpc>
              <a:spcBef>
                <a:spcPts val="16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天下的至善良方。因此，他一道以贯之，死守善道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道，矢志不移，他周游列国，明知不会成功，仍然继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我</a:t>
            </a:r>
            <a:r>
              <a:rPr sz="4200" b="1" spc="-855" baseline="-9920">
                <a:solidFill>
                  <a:srgbClr val="FFFFFF"/>
                </a:solidFill>
                <a:latin typeface="微软雅黑"/>
                <a:cs typeface="微软雅黑"/>
              </a:rPr>
              <a:t>继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们</a:t>
            </a:r>
            <a:r>
              <a:rPr sz="4200" b="1" spc="-855" baseline="-9920">
                <a:solidFill>
                  <a:srgbClr val="FFFFFF"/>
                </a:solidFill>
                <a:latin typeface="微软雅黑"/>
                <a:cs typeface="微软雅黑"/>
              </a:rPr>
              <a:t>续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能</a:t>
            </a:r>
            <a:r>
              <a:rPr sz="4200" b="1" spc="-855" baseline="-9920">
                <a:solidFill>
                  <a:srgbClr val="FFFFFF"/>
                </a:solidFill>
                <a:latin typeface="微软雅黑"/>
                <a:cs typeface="微软雅黑"/>
              </a:rPr>
              <a:t>努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够</a:t>
            </a:r>
            <a:r>
              <a:rPr sz="4200" b="1" spc="-855" baseline="-9920">
                <a:solidFill>
                  <a:srgbClr val="FFFFFF"/>
                </a:solidFill>
                <a:latin typeface="微软雅黑"/>
                <a:cs typeface="微软雅黑"/>
              </a:rPr>
              <a:t>力</a:t>
            </a:r>
            <a:r>
              <a:rPr sz="2800" b="1" spc="-2235">
                <a:solidFill>
                  <a:srgbClr val="FFFFFF"/>
                </a:solidFill>
                <a:latin typeface="微软雅黑"/>
                <a:cs typeface="微软雅黑"/>
              </a:rPr>
              <a:t>做</a:t>
            </a:r>
            <a:r>
              <a:rPr sz="4200" b="1" spc="-855" baseline="-992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的，莫过于一心一意地尽力去做我们知道是我们应该做的事，而不记成败。这样做就是“知命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”。子曰：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不知命，无以为君子也。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《尧曰》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12540" y="2179320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尽人事而待天命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251446"/>
            <a:ext cx="4699000" cy="1450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5080" indent="-153035">
              <a:lnSpc>
                <a:spcPct val="146100"/>
              </a:lnSpc>
              <a:spcBef>
                <a:spcPts val="100"/>
              </a:spcBef>
              <a:tabLst>
                <a:tab pos="774700"/>
              </a:tabLst>
            </a:pPr>
            <a:r>
              <a:rPr/>
              <a:t>㈢、以</a:t>
            </a:r>
            <a:r>
              <a:rPr>
                <a:latin typeface="Times New Roman"/>
                <a:cs typeface="Times New Roman"/>
              </a:rPr>
              <a:t>“</a:t>
            </a:r>
            <a:r>
              <a:rPr spc="-1600"/>
              <a:t>仁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600">
                <a:latin typeface="Times New Roman"/>
                <a:cs typeface="Times New Roman"/>
              </a:rPr>
              <a:t>”</a:t>
            </a:r>
            <a:r>
              <a:rPr/>
              <a:t>为核心的社会</a:t>
            </a:r>
            <a:r>
              <a:rPr spc="-50"/>
              <a:t>观 Ⅱ</a:t>
            </a:r>
            <a:r>
              <a:rPr/>
              <a:t>	为</a:t>
            </a:r>
            <a:r>
              <a:rPr spc="-50"/>
              <a:t>政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31787" y="1813197"/>
            <a:ext cx="8179434" cy="4215765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66370">
              <a:lnSpc>
                <a:spcPct val="100000"/>
              </a:lnSpc>
              <a:spcBef>
                <a:spcPts val="1180"/>
              </a:spcBef>
            </a:pPr>
            <a:r>
              <a:rPr sz="3200" b="1" spc="140">
                <a:solidFill>
                  <a:srgbClr val="FFFFFF"/>
                </a:solidFill>
                <a:latin typeface="微软雅黑"/>
                <a:cs typeface="微软雅黑"/>
              </a:rPr>
              <a:t>1.</a:t>
            </a:r>
            <a:r>
              <a:rPr sz="3200" b="1" spc="-25">
                <a:solidFill>
                  <a:srgbClr val="FFFFFF"/>
                </a:solidFill>
                <a:latin typeface="微软雅黑"/>
                <a:cs typeface="微软雅黑"/>
              </a:rPr>
              <a:t>德治</a:t>
            </a:r>
            <a:endParaRPr sz="3200">
              <a:latin typeface="微软雅黑"/>
              <a:cs typeface="微软雅黑"/>
            </a:endParaRPr>
          </a:p>
          <a:p>
            <a:pPr marL="241300" marR="461645">
              <a:lnSpc>
                <a:spcPct val="100000"/>
              </a:lnSpc>
              <a:spcBef>
                <a:spcPts val="95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季康子问政于孔子。孔子对曰：“政者，正也。子帅以正，孰敢不正？”</a:t>
            </a:r>
            <a:endParaRPr sz="2800">
              <a:latin typeface="微软雅黑"/>
              <a:cs typeface="微软雅黑"/>
            </a:endParaRPr>
          </a:p>
          <a:p>
            <a:pPr marL="165100">
              <a:lnSpc>
                <a:spcPct val="100000"/>
              </a:lnSpc>
              <a:spcBef>
                <a:spcPts val="295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子曰：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为政以德，譬如北辰，居其所而众星共之。</a:t>
            </a:r>
            <a:endParaRPr sz="2800">
              <a:latin typeface="微软雅黑"/>
              <a:cs typeface="微软雅黑"/>
            </a:endParaRPr>
          </a:p>
          <a:p>
            <a:pPr marL="165100">
              <a:lnSpc>
                <a:spcPts val="3300"/>
              </a:lnSpc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《为政》</a:t>
            </a:r>
            <a:endParaRPr sz="2800">
              <a:latin typeface="微软雅黑"/>
              <a:cs typeface="微软雅黑"/>
            </a:endParaRPr>
          </a:p>
          <a:p>
            <a:pPr marL="12700" marR="157480">
              <a:lnSpc>
                <a:spcPts val="3360"/>
              </a:lnSpc>
              <a:spcBef>
                <a:spcPts val="50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子曰：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道之以政，齐之以刑，民免而无耻。道之以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德，齐之以礼，有耻且格。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《为政》</a:t>
            </a:r>
            <a:endParaRPr sz="2800">
              <a:latin typeface="微软雅黑"/>
              <a:cs typeface="微软雅黑"/>
            </a:endParaRPr>
          </a:p>
          <a:p>
            <a:pPr marL="168910" marR="178435">
              <a:lnSpc>
                <a:spcPts val="3360"/>
              </a:lnSpc>
              <a:spcBef>
                <a:spcPts val="5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子路问政。子曰：“先之，劳之。”请益，曰：“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无倦”。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0739" y="5728653"/>
            <a:ext cx="74930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7100"/>
              </a:lnSpc>
              <a:spcBef>
                <a:spcPts val="10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子曰：“其身正，不令而行，其身不正，虽令不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2800">
                <a:solidFill>
                  <a:srgbClr val="FFFFFF"/>
                </a:solidFill>
                <a:latin typeface="微软雅黑"/>
                <a:cs typeface="微软雅黑"/>
              </a:rPr>
              <a:t>叶</a:t>
            </a:r>
            <a:r>
              <a:rPr sz="4200" b="1" baseline="4960">
                <a:solidFill>
                  <a:srgbClr val="FFFFFF"/>
                </a:solidFill>
                <a:latin typeface="微软雅黑"/>
                <a:cs typeface="微软雅黑"/>
              </a:rPr>
              <a:t>不</a:t>
            </a:r>
            <a:r>
              <a:rPr sz="2800" b="1" spc="-2800">
                <a:solidFill>
                  <a:srgbClr val="FFFFFF"/>
                </a:solidFill>
                <a:latin typeface="微软雅黑"/>
                <a:cs typeface="微软雅黑"/>
              </a:rPr>
              <a:t>公</a:t>
            </a:r>
            <a:r>
              <a:rPr sz="4200" b="1" baseline="4960">
                <a:solidFill>
                  <a:srgbClr val="FFFFFF"/>
                </a:solidFill>
                <a:latin typeface="微软雅黑"/>
                <a:cs typeface="微软雅黑"/>
              </a:rPr>
              <a:t>从</a:t>
            </a:r>
            <a:r>
              <a:rPr sz="2800" b="1" spc="-2800">
                <a:solidFill>
                  <a:srgbClr val="FFFFFF"/>
                </a:solidFill>
                <a:latin typeface="微软雅黑"/>
                <a:cs typeface="微软雅黑"/>
              </a:rPr>
              <a:t>问</a:t>
            </a:r>
            <a:r>
              <a:rPr sz="4200" b="1" baseline="496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r>
              <a:rPr sz="2800" b="1" spc="-2800">
                <a:solidFill>
                  <a:srgbClr val="FFFFFF"/>
                </a:solidFill>
                <a:latin typeface="微软雅黑"/>
                <a:cs typeface="微软雅黑"/>
              </a:rPr>
              <a:t>政</a:t>
            </a:r>
            <a:r>
              <a:rPr sz="4200" b="1" baseline="4960">
                <a:solidFill>
                  <a:srgbClr val="FFFFFF"/>
                </a:solidFill>
                <a:latin typeface="微软雅黑"/>
                <a:cs typeface="微软雅黑"/>
              </a:rPr>
              <a:t>”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。子曰：“近者说，远者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251446"/>
            <a:ext cx="4699000" cy="1450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5080" indent="-153035">
              <a:lnSpc>
                <a:spcPct val="146100"/>
              </a:lnSpc>
              <a:spcBef>
                <a:spcPts val="100"/>
              </a:spcBef>
              <a:tabLst>
                <a:tab pos="774700"/>
              </a:tabLst>
            </a:pPr>
            <a:r>
              <a:rPr/>
              <a:t>㈢、以</a:t>
            </a:r>
            <a:r>
              <a:rPr>
                <a:latin typeface="Times New Roman"/>
                <a:cs typeface="Times New Roman"/>
              </a:rPr>
              <a:t>“</a:t>
            </a:r>
            <a:r>
              <a:rPr spc="-1600"/>
              <a:t>仁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600">
                <a:latin typeface="Times New Roman"/>
                <a:cs typeface="Times New Roman"/>
              </a:rPr>
              <a:t>”</a:t>
            </a:r>
            <a:r>
              <a:rPr/>
              <a:t>为核心的社会</a:t>
            </a:r>
            <a:r>
              <a:rPr spc="-50"/>
              <a:t>观 Ⅱ</a:t>
            </a:r>
            <a:r>
              <a:rPr/>
              <a:t>	为</a:t>
            </a:r>
            <a:r>
              <a:rPr spc="-50"/>
              <a:t>政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31939" y="1813197"/>
            <a:ext cx="8204200" cy="4627245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66370">
              <a:lnSpc>
                <a:spcPct val="100000"/>
              </a:lnSpc>
              <a:spcBef>
                <a:spcPts val="1180"/>
              </a:spcBef>
            </a:pPr>
            <a:r>
              <a:rPr sz="3200" b="1" spc="140">
                <a:solidFill>
                  <a:srgbClr val="FFFFFF"/>
                </a:solidFill>
                <a:latin typeface="微软雅黑"/>
                <a:cs typeface="微软雅黑"/>
              </a:rPr>
              <a:t>2.</a:t>
            </a:r>
            <a:r>
              <a:rPr sz="3200" b="1" spc="-25">
                <a:solidFill>
                  <a:srgbClr val="FFFFFF"/>
                </a:solidFill>
                <a:latin typeface="微软雅黑"/>
                <a:cs typeface="微软雅黑"/>
              </a:rPr>
              <a:t>足食</a:t>
            </a:r>
            <a:endParaRPr sz="3200">
              <a:latin typeface="微软雅黑"/>
              <a:cs typeface="微软雅黑"/>
            </a:endParaRPr>
          </a:p>
          <a:p>
            <a:pPr marL="241300" marR="487045">
              <a:lnSpc>
                <a:spcPct val="100000"/>
              </a:lnSpc>
              <a:spcBef>
                <a:spcPts val="95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子贡问政。子曰：“足食。足兵，民信之矣。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”子贡曰：“必不得已而去，于斯三者何先？”曰：“去兵。”再去？“去食。自古皆有死，民无信不立。”《颜渊》</a:t>
            </a:r>
            <a:endParaRPr sz="2800">
              <a:latin typeface="微软雅黑"/>
              <a:cs typeface="微软雅黑"/>
            </a:endParaRPr>
          </a:p>
          <a:p>
            <a:pPr marL="12700" marR="5080" algn="just">
              <a:lnSpc>
                <a:spcPct val="100000"/>
              </a:lnSpc>
              <a:spcBef>
                <a:spcPts val="1375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子适卫，冉有仆。子曰：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350">
                <a:solidFill>
                  <a:srgbClr val="FFFFFF"/>
                </a:solidFill>
                <a:latin typeface="微软雅黑"/>
                <a:cs typeface="微软雅黑"/>
              </a:rPr>
              <a:t>庶矣哉！</a:t>
            </a:r>
            <a:r>
              <a:rPr sz="2800" b="1" spc="-700">
                <a:solidFill>
                  <a:srgbClr val="FFFFFF"/>
                </a:solidFill>
                <a:latin typeface="Times New Roman"/>
                <a:cs typeface="Times New Roman"/>
              </a:rPr>
              <a:t>””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冉有曰：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20">
                <a:solidFill>
                  <a:srgbClr val="FFFFFF"/>
                </a:solidFill>
                <a:latin typeface="微软雅黑"/>
                <a:cs typeface="微软雅黑"/>
              </a:rPr>
              <a:t>既庶矣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矣，又何加焉？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富之。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既富矣，又何加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加焉？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教之。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《子路》。</a:t>
            </a:r>
            <a:endParaRPr sz="2800">
              <a:latin typeface="微软雅黑"/>
              <a:cs typeface="微软雅黑"/>
            </a:endParaRPr>
          </a:p>
          <a:p>
            <a:pPr marL="245110">
              <a:lnSpc>
                <a:spcPct val="100000"/>
              </a:lnSpc>
              <a:spcBef>
                <a:spcPts val="210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孔子“所重：民、食、丧、祭。”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251446"/>
            <a:ext cx="4699000" cy="1450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5080" indent="-153035">
              <a:lnSpc>
                <a:spcPct val="146100"/>
              </a:lnSpc>
              <a:spcBef>
                <a:spcPts val="100"/>
              </a:spcBef>
              <a:tabLst>
                <a:tab pos="774700"/>
              </a:tabLst>
            </a:pPr>
            <a:r>
              <a:rPr/>
              <a:t>㈢、以</a:t>
            </a:r>
            <a:r>
              <a:rPr>
                <a:latin typeface="Times New Roman"/>
                <a:cs typeface="Times New Roman"/>
              </a:rPr>
              <a:t>“</a:t>
            </a:r>
            <a:r>
              <a:rPr spc="-1600"/>
              <a:t>仁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600">
                <a:latin typeface="Times New Roman"/>
                <a:cs typeface="Times New Roman"/>
              </a:rPr>
              <a:t>”</a:t>
            </a:r>
            <a:r>
              <a:rPr/>
              <a:t>为核心的社会</a:t>
            </a:r>
            <a:r>
              <a:rPr spc="-50"/>
              <a:t>观 Ⅱ</a:t>
            </a:r>
            <a:r>
              <a:rPr/>
              <a:t>	为</a:t>
            </a:r>
            <a:r>
              <a:rPr spc="-50"/>
              <a:t>政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32206" y="1726111"/>
            <a:ext cx="7924800" cy="4203065"/>
          </a:xfrm>
          <a:prstGeom prst="rect">
            <a:avLst/>
          </a:prstGeom>
        </p:spPr>
        <p:txBody>
          <a:bodyPr vert="horz" wrap="square" lIns="0" tIns="236854" rIns="0" bIns="0" rtlCol="0">
            <a:spAutoFit/>
          </a:bodyPr>
          <a:lstStyle/>
          <a:p>
            <a:pPr marL="165735">
              <a:lnSpc>
                <a:spcPct val="100000"/>
              </a:lnSpc>
              <a:spcBef>
                <a:spcPts val="1864"/>
              </a:spcBef>
            </a:pPr>
            <a:r>
              <a:rPr sz="3200" b="1" spc="140">
                <a:solidFill>
                  <a:srgbClr val="FFFFFF"/>
                </a:solidFill>
                <a:latin typeface="微软雅黑"/>
                <a:cs typeface="微软雅黑"/>
              </a:rPr>
              <a:t>3.</a:t>
            </a:r>
            <a:r>
              <a:rPr sz="3200" b="1" spc="-25">
                <a:solidFill>
                  <a:srgbClr val="FFFFFF"/>
                </a:solidFill>
                <a:latin typeface="微软雅黑"/>
                <a:cs typeface="微软雅黑"/>
              </a:rPr>
              <a:t>正名</a:t>
            </a:r>
            <a:endParaRPr sz="3200">
              <a:latin typeface="微软雅黑"/>
              <a:cs typeface="微软雅黑"/>
            </a:endParaRPr>
          </a:p>
          <a:p>
            <a:pPr marL="12700" marR="436245" algn="just">
              <a:lnSpc>
                <a:spcPct val="100000"/>
              </a:lnSpc>
              <a:spcBef>
                <a:spcPts val="155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子路曰：“卫君待子而为政，子将奚先？”子曰</a:t>
            </a:r>
            <a:r>
              <a:rPr sz="2800" b="1" spc="10">
                <a:solidFill>
                  <a:srgbClr val="FFFFFF"/>
                </a:solidFill>
                <a:latin typeface="微软雅黑"/>
                <a:cs typeface="微软雅黑"/>
              </a:rPr>
              <a:t>曰：“必也正名乎！……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名不正，则言不顺，言言不顺，则事不成；事不成，则礼乐不兴；礼乐乐不兴，则刑罚不中；刑罚不中，则民无所措手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手足。”《子路》</a:t>
            </a:r>
            <a:endParaRPr sz="2800">
              <a:latin typeface="微软雅黑"/>
              <a:cs typeface="微软雅黑"/>
            </a:endParaRPr>
          </a:p>
          <a:p>
            <a:pPr marL="88265">
              <a:lnSpc>
                <a:spcPct val="100000"/>
              </a:lnSpc>
              <a:spcBef>
                <a:spcPts val="2215"/>
              </a:spcBef>
            </a:pPr>
            <a:r>
              <a:rPr sz="2800" b="1" spc="-140">
                <a:solidFill>
                  <a:srgbClr val="FFFFFF"/>
                </a:solidFill>
                <a:latin typeface="微软雅黑"/>
                <a:cs typeface="微软雅黑"/>
              </a:rPr>
              <a:t>齐景公问政，孔子说：</a:t>
            </a:r>
            <a:r>
              <a:rPr sz="2800" b="1" spc="-700">
                <a:solidFill>
                  <a:srgbClr val="FFFFFF"/>
                </a:solidFill>
                <a:latin typeface="Times New Roman"/>
                <a:cs typeface="Times New Roman"/>
              </a:rPr>
              <a:t>““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君君，臣臣，父父，子子。</a:t>
            </a:r>
            <a:endParaRPr sz="2800">
              <a:latin typeface="微软雅黑"/>
              <a:cs typeface="微软雅黑"/>
            </a:endParaRPr>
          </a:p>
          <a:p>
            <a:pPr marL="88265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〈颜渊〉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251446"/>
            <a:ext cx="4902200" cy="1450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5080" indent="-153035">
              <a:lnSpc>
                <a:spcPct val="146100"/>
              </a:lnSpc>
              <a:spcBef>
                <a:spcPts val="100"/>
              </a:spcBef>
            </a:pPr>
            <a:r>
              <a:rPr/>
              <a:t>㈢、以</a:t>
            </a:r>
            <a:r>
              <a:rPr>
                <a:latin typeface="Times New Roman"/>
                <a:cs typeface="Times New Roman"/>
              </a:rPr>
              <a:t>“</a:t>
            </a:r>
            <a:r>
              <a:rPr/>
              <a:t>仁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0"/>
              <a:t>为核心的社会观</a:t>
            </a:r>
            <a:r>
              <a:rPr spc="-50"/>
              <a:t> </a:t>
            </a:r>
            <a:r>
              <a:rPr spc="-20"/>
              <a:t>Ⅲ为学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20344" y="1826248"/>
            <a:ext cx="7822565" cy="5116830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25400" marR="1588135" indent="154940" algn="just">
              <a:lnSpc>
                <a:spcPct val="107000"/>
              </a:lnSpc>
              <a:spcBef>
                <a:spcPts val="45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孔子：伟大的教育家，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35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岁左右开始兴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办私学，聚徒授艺，在中国历史上，首先打破“学在官府”‘的局面。“弟子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3200" b="1" spc="-75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r>
              <a:rPr sz="4200" b="1" spc="-3637" baseline="17857">
                <a:solidFill>
                  <a:srgbClr val="FFFFFF"/>
                </a:solidFill>
                <a:latin typeface="微软雅黑"/>
                <a:cs typeface="微软雅黑"/>
              </a:rPr>
              <a:t>三</a:t>
            </a:r>
            <a:r>
              <a:rPr sz="3200" b="1" spc="335">
                <a:solidFill>
                  <a:srgbClr val="FFFFFF"/>
                </a:solidFill>
                <a:latin typeface="微软雅黑"/>
                <a:cs typeface="微软雅黑"/>
              </a:rPr>
              <a:t>.</a:t>
            </a:r>
            <a:r>
              <a:rPr sz="3200" b="1" spc="-445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4200" b="1" spc="-3037" baseline="17857">
                <a:solidFill>
                  <a:srgbClr val="FFFFFF"/>
                </a:solidFill>
                <a:latin typeface="微软雅黑"/>
                <a:cs typeface="微软雅黑"/>
              </a:rPr>
              <a:t>千</a:t>
            </a:r>
            <a:r>
              <a:rPr sz="3200" b="1" spc="-1180">
                <a:solidFill>
                  <a:srgbClr val="FFFFFF"/>
                </a:solidFill>
                <a:latin typeface="微软雅黑"/>
                <a:cs typeface="微软雅黑"/>
              </a:rPr>
              <a:t>有</a:t>
            </a:r>
            <a:r>
              <a:rPr sz="4200" b="1" spc="-2437" baseline="17857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r>
              <a:rPr sz="3200" b="1" spc="-1580">
                <a:solidFill>
                  <a:srgbClr val="FFFFFF"/>
                </a:solidFill>
                <a:latin typeface="微软雅黑"/>
                <a:cs typeface="微软雅黑"/>
              </a:rPr>
              <a:t>教</a:t>
            </a:r>
            <a:r>
              <a:rPr sz="4200" b="1" spc="-1837" baseline="17857">
                <a:solidFill>
                  <a:srgbClr val="FFFFFF"/>
                </a:solidFill>
                <a:latin typeface="微软雅黑"/>
                <a:cs typeface="微软雅黑"/>
              </a:rPr>
              <a:t>贤</a:t>
            </a:r>
            <a:r>
              <a:rPr sz="3200" b="1" spc="-1980">
                <a:solidFill>
                  <a:srgbClr val="FFFFFF"/>
                </a:solidFill>
                <a:latin typeface="微软雅黑"/>
                <a:cs typeface="微软雅黑"/>
              </a:rPr>
              <a:t>无</a:t>
            </a:r>
            <a:r>
              <a:rPr sz="4200" b="1" spc="-1237" baseline="17857">
                <a:solidFill>
                  <a:srgbClr val="FFFFFF"/>
                </a:solidFill>
                <a:latin typeface="微软雅黑"/>
                <a:cs typeface="微软雅黑"/>
              </a:rPr>
              <a:t>人</a:t>
            </a:r>
            <a:r>
              <a:rPr sz="3200" b="1" spc="-2380">
                <a:solidFill>
                  <a:srgbClr val="FFFFFF"/>
                </a:solidFill>
                <a:latin typeface="微软雅黑"/>
                <a:cs typeface="微软雅黑"/>
              </a:rPr>
              <a:t>类</a:t>
            </a:r>
            <a:r>
              <a:rPr sz="4200" b="1" spc="-3037" baseline="17857">
                <a:solidFill>
                  <a:srgbClr val="FFFFFF"/>
                </a:solidFill>
                <a:latin typeface="微软雅黑"/>
                <a:cs typeface="微软雅黑"/>
              </a:rPr>
              <a:t>七</a:t>
            </a:r>
            <a:r>
              <a:rPr sz="3200" b="1" spc="-800">
                <a:solidFill>
                  <a:srgbClr val="FFFFFF"/>
                </a:solidFill>
                <a:latin typeface="Times New Roman"/>
                <a:cs typeface="Times New Roman"/>
              </a:rPr>
              <a:t>””</a:t>
            </a:r>
            <a:r>
              <a:rPr sz="3200" b="1" spc="-2780">
                <a:solidFill>
                  <a:srgbClr val="FFFFFF"/>
                </a:solidFill>
                <a:latin typeface="微软雅黑"/>
                <a:cs typeface="微软雅黑"/>
              </a:rPr>
              <a:t>的</a:t>
            </a:r>
            <a:r>
              <a:rPr sz="4200" b="1" spc="-37" baseline="17857">
                <a:solidFill>
                  <a:srgbClr val="FFFFFF"/>
                </a:solidFill>
                <a:latin typeface="微软雅黑"/>
                <a:cs typeface="微软雅黑"/>
              </a:rPr>
              <a:t>十</a:t>
            </a:r>
            <a:r>
              <a:rPr sz="3200" b="1" spc="-3180">
                <a:solidFill>
                  <a:srgbClr val="FFFFFF"/>
                </a:solidFill>
                <a:latin typeface="微软雅黑"/>
                <a:cs typeface="微软雅黑"/>
              </a:rPr>
              <a:t>教</a:t>
            </a:r>
            <a:r>
              <a:rPr sz="4200" b="1" spc="-1822" baseline="17857">
                <a:solidFill>
                  <a:srgbClr val="FFFFFF"/>
                </a:solidFill>
                <a:latin typeface="微软雅黑"/>
                <a:cs typeface="微软雅黑"/>
              </a:rPr>
              <a:t>有二</a:t>
            </a:r>
            <a:r>
              <a:rPr sz="3200" b="1" spc="-780">
                <a:solidFill>
                  <a:srgbClr val="FFFFFF"/>
                </a:solidFill>
                <a:latin typeface="微软雅黑"/>
                <a:cs typeface="微软雅黑"/>
              </a:rPr>
              <a:t>育</a:t>
            </a:r>
            <a:r>
              <a:rPr sz="4200" b="1" spc="-3037" baseline="17857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r>
              <a:rPr sz="3200" b="1" spc="-1180">
                <a:solidFill>
                  <a:srgbClr val="FFFFFF"/>
                </a:solidFill>
                <a:latin typeface="微软雅黑"/>
                <a:cs typeface="微软雅黑"/>
              </a:rPr>
              <a:t>方</a:t>
            </a:r>
            <a:r>
              <a:rPr sz="4200" b="1" spc="-2437" baseline="17857">
                <a:solidFill>
                  <a:srgbClr val="FFFFFF"/>
                </a:solidFill>
                <a:latin typeface="微软雅黑"/>
                <a:cs typeface="微软雅黑"/>
              </a:rPr>
              <a:t>”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针</a:t>
            </a:r>
            <a:endParaRPr sz="3200">
              <a:latin typeface="微软雅黑"/>
              <a:cs typeface="微软雅黑"/>
            </a:endParaRPr>
          </a:p>
          <a:p>
            <a:pPr marL="328930" marR="1085215">
              <a:lnSpc>
                <a:spcPct val="150000"/>
              </a:lnSpc>
              <a:spcBef>
                <a:spcPts val="8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颜回、颜渊父子出身贫苦，“在陋巷”。子张出身于“鲁之鄙家”。</a:t>
            </a:r>
            <a:endParaRPr sz="2800">
              <a:latin typeface="微软雅黑"/>
              <a:cs typeface="微软雅黑"/>
            </a:endParaRPr>
          </a:p>
          <a:p>
            <a:pPr marL="328930" marR="17780">
              <a:lnSpc>
                <a:spcPct val="150000"/>
              </a:lnSpc>
              <a:tabLst>
                <a:tab pos="6907530"/>
              </a:tabLst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子路是“卞之野人”。子贡也被称为“鄙人”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仲弓其父为“贱人”，家“无立锥之地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  <a:p>
            <a:pPr marL="328930">
              <a:lnSpc>
                <a:spcPct val="100000"/>
              </a:lnSpc>
              <a:spcBef>
                <a:spcPts val="168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公冶长曾是身陷囹圄的罪犯。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251446"/>
            <a:ext cx="4902200" cy="1450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5080" indent="-153035">
              <a:lnSpc>
                <a:spcPct val="146100"/>
              </a:lnSpc>
              <a:spcBef>
                <a:spcPts val="100"/>
              </a:spcBef>
            </a:pPr>
            <a:r>
              <a:rPr/>
              <a:t>㈢、以</a:t>
            </a:r>
            <a:r>
              <a:rPr>
                <a:latin typeface="Times New Roman"/>
                <a:cs typeface="Times New Roman"/>
              </a:rPr>
              <a:t>“</a:t>
            </a:r>
            <a:r>
              <a:rPr/>
              <a:t>仁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0"/>
              <a:t>为核心的社会观</a:t>
            </a:r>
            <a:r>
              <a:rPr spc="-50"/>
              <a:t> </a:t>
            </a:r>
            <a:r>
              <a:rPr spc="-20"/>
              <a:t>Ⅲ为学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2.“</a:t>
            </a:r>
            <a:r>
              <a:rPr/>
              <a:t>因材施教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0"/>
              <a:t>的教学原则</a:t>
            </a:r>
          </a:p>
          <a:p>
            <a:pPr marL="87630" marR="360680" algn="just">
              <a:lnSpc>
                <a:spcPct val="100000"/>
              </a:lnSpc>
              <a:spcBef>
                <a:spcPts val="2955"/>
              </a:spcBef>
            </a:pPr>
            <a:r>
              <a:rPr sz="2800" spc="-5"/>
              <a:t>“德行：颜渊、闵子骞、冉伯牛、仲弓。言语：宰我、子贡。政事：冉有、季路。文学：子游、</a:t>
            </a:r>
            <a:r>
              <a:rPr sz="2800" spc="-15"/>
              <a:t>子夏。”</a:t>
            </a:r>
            <a:endParaRPr sz="2800"/>
          </a:p>
          <a:p>
            <a:pPr marL="87630" marR="5080">
              <a:lnSpc>
                <a:spcPct val="100000"/>
              </a:lnSpc>
              <a:spcBef>
                <a:spcPts val="535"/>
              </a:spcBef>
            </a:pPr>
            <a:r>
              <a:rPr sz="2800"/>
              <a:t>子路问：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 spc="-280"/>
              <a:t>闻斯行诸？</a:t>
            </a:r>
            <a:r>
              <a:rPr sz="2800" spc="-700">
                <a:latin typeface="Times New Roman"/>
                <a:cs typeface="Times New Roman"/>
              </a:rPr>
              <a:t>””</a:t>
            </a:r>
            <a:r>
              <a:rPr sz="2800"/>
              <a:t>孔子答曰：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 spc="-10"/>
              <a:t>有父兄在，如</a:t>
            </a:r>
            <a:r>
              <a:rPr sz="2800" spc="-50"/>
              <a:t> </a:t>
            </a:r>
            <a:r>
              <a:rPr sz="2800"/>
              <a:t>之何其闻斯行之！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/>
              <a:t>冉有问：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/>
              <a:t>闻斯行诸？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20"/>
              <a:t>子曰：</a:t>
            </a:r>
            <a:r>
              <a:rPr sz="2800" spc="-50"/>
              <a:t> 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/>
              <a:t>闻斯行之。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5"/>
              <a:t>同一个问题，孔子作不同的回答。</a:t>
            </a:r>
            <a:r>
              <a:rPr sz="2800" spc="-50"/>
              <a:t> </a:t>
            </a:r>
            <a:r>
              <a:rPr sz="2800" spc="-120"/>
              <a:t>公西华问为什么，孔子答：</a:t>
            </a:r>
            <a:r>
              <a:rPr sz="2800" spc="-700">
                <a:latin typeface="Times New Roman"/>
                <a:cs typeface="Times New Roman"/>
              </a:rPr>
              <a:t>““</a:t>
            </a:r>
            <a:r>
              <a:rPr sz="2800" spc="-5"/>
              <a:t>求也退，故进之。由也</a:t>
            </a:r>
            <a:r>
              <a:rPr sz="2800"/>
              <a:t>也兼人，故退之。</a:t>
            </a:r>
            <a:r>
              <a:rPr sz="2800" spc="-50">
                <a:latin typeface="Times New Roman"/>
                <a:cs typeface="Times New Roman"/>
              </a:rPr>
              <a:t>”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251446"/>
            <a:ext cx="4902200" cy="1450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5080" indent="-153035">
              <a:lnSpc>
                <a:spcPct val="146100"/>
              </a:lnSpc>
              <a:spcBef>
                <a:spcPts val="100"/>
              </a:spcBef>
            </a:pPr>
            <a:r>
              <a:rPr/>
              <a:t>㈢、以</a:t>
            </a:r>
            <a:r>
              <a:rPr>
                <a:latin typeface="Times New Roman"/>
                <a:cs typeface="Times New Roman"/>
              </a:rPr>
              <a:t>“</a:t>
            </a:r>
            <a:r>
              <a:rPr/>
              <a:t>仁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0"/>
              <a:t>为核心的社会观</a:t>
            </a:r>
            <a:r>
              <a:rPr spc="-50"/>
              <a:t> </a:t>
            </a:r>
            <a:r>
              <a:rPr spc="-20"/>
              <a:t>Ⅲ为学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3.</a:t>
            </a:r>
            <a:r>
              <a:rPr spc="-10"/>
              <a:t>启发式教学方法</a:t>
            </a:r>
          </a:p>
          <a:p>
            <a:pPr marL="87630" marR="5080">
              <a:lnSpc>
                <a:spcPct val="100000"/>
              </a:lnSpc>
              <a:spcBef>
                <a:spcPts val="2955"/>
              </a:spcBef>
            </a:pPr>
            <a:r>
              <a:rPr sz="2800" spc="-5"/>
              <a:t>《述而》说：“子曰：‘不愤不启，不悱不发，举一隅不以三隅反，则不复也。”</a:t>
            </a:r>
            <a:endParaRPr sz="2800"/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200"/>
          </a:p>
          <a:p>
            <a:pPr marL="87630" marR="5080">
              <a:lnSpc>
                <a:spcPct val="100000"/>
              </a:lnSpc>
            </a:pPr>
            <a:r>
              <a:rPr sz="2800" spc="-5"/>
              <a:t>朱熹释“愤者，心求通而未得之意。悱者，口欲</a:t>
            </a:r>
            <a:r>
              <a:rPr sz="2800" spc="-50"/>
              <a:t> </a:t>
            </a:r>
            <a:r>
              <a:rPr sz="2800" spc="-5"/>
              <a:t>欲言而未能之貌。启，谓开其意；发，谓达其辞。物之有四隅者，举一可知其三。反者，还以相</a:t>
            </a:r>
            <a:endParaRPr sz="2800"/>
          </a:p>
          <a:p>
            <a:pPr marL="87630">
              <a:lnSpc>
                <a:spcPct val="100000"/>
              </a:lnSpc>
            </a:pPr>
            <a:r>
              <a:rPr sz="2800" spc="-10"/>
              <a:t>证之义。”</a:t>
            </a:r>
            <a:endParaRPr sz="28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2701" y="251446"/>
            <a:ext cx="8457565" cy="59772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3559810" indent="-153035">
              <a:lnSpc>
                <a:spcPct val="1461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㈢、以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仁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为核心的社会观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3200" b="1" spc="-20">
                <a:solidFill>
                  <a:srgbClr val="FFFFFF"/>
                </a:solidFill>
                <a:latin typeface="微软雅黑"/>
                <a:cs typeface="微软雅黑"/>
              </a:rPr>
              <a:t>Ⅲ为学</a:t>
            </a:r>
            <a:endParaRPr sz="3200">
              <a:latin typeface="微软雅黑"/>
              <a:cs typeface="微软雅黑"/>
            </a:endParaRPr>
          </a:p>
          <a:p>
            <a:pPr marL="241300">
              <a:lnSpc>
                <a:spcPct val="100000"/>
              </a:lnSpc>
              <a:spcBef>
                <a:spcPts val="195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3.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启发式教学方法</a:t>
            </a:r>
            <a:endParaRPr sz="3200">
              <a:latin typeface="微软雅黑"/>
              <a:cs typeface="微软雅黑"/>
            </a:endParaRPr>
          </a:p>
          <a:p>
            <a:pPr marL="316230" marR="411480">
              <a:lnSpc>
                <a:spcPct val="100000"/>
              </a:lnSpc>
              <a:spcBef>
                <a:spcPts val="2970"/>
              </a:spcBef>
            </a:pP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最典型的实例是《八佾》中的一例。子夏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问曰：“‘巧笑倩兮，美目盼兮，素以为绚</a:t>
            </a:r>
            <a:endParaRPr sz="3200">
              <a:latin typeface="微软雅黑"/>
              <a:cs typeface="微软雅黑"/>
            </a:endParaRPr>
          </a:p>
          <a:p>
            <a:pPr marL="316230" marR="5080">
              <a:lnSpc>
                <a:spcPct val="100000"/>
              </a:lnSpc>
            </a:pP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兮’，何谓也？”子曰：“绘事后素。”曰：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“礼后乎？”子曰：“启予者商也，始可与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言《诗》已矣”。一个人有忠信之质然后可以以学礼，就如同美女，有巧笑美目这些天然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素质，然后再粉黛衣饰，才是真正的美女。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251446"/>
            <a:ext cx="4902200" cy="1450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5080" indent="-153035">
              <a:lnSpc>
                <a:spcPct val="146100"/>
              </a:lnSpc>
              <a:spcBef>
                <a:spcPts val="100"/>
              </a:spcBef>
            </a:pPr>
            <a:r>
              <a:rPr/>
              <a:t>㈢、以</a:t>
            </a:r>
            <a:r>
              <a:rPr>
                <a:latin typeface="Times New Roman"/>
                <a:cs typeface="Times New Roman"/>
              </a:rPr>
              <a:t>“</a:t>
            </a:r>
            <a:r>
              <a:rPr/>
              <a:t>仁</a:t>
            </a:r>
            <a:r>
              <a:rPr>
                <a:latin typeface="Times New Roman"/>
                <a:cs typeface="Times New Roman"/>
              </a:rPr>
              <a:t>”</a:t>
            </a:r>
            <a:r>
              <a:rPr spc="-10"/>
              <a:t>为核心的社会观</a:t>
            </a:r>
            <a:r>
              <a:rPr spc="-50"/>
              <a:t> </a:t>
            </a:r>
            <a:r>
              <a:rPr spc="-20"/>
              <a:t>Ⅲ为学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61644" y="1924043"/>
            <a:ext cx="8279765" cy="4385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4.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实事求是的学风</a:t>
            </a:r>
            <a:endParaRPr sz="3200">
              <a:latin typeface="微软雅黑"/>
              <a:cs typeface="微软雅黑"/>
            </a:endParaRPr>
          </a:p>
          <a:p>
            <a:pPr marL="87630">
              <a:lnSpc>
                <a:spcPct val="100000"/>
              </a:lnSpc>
              <a:spcBef>
                <a:spcPts val="2770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《季氏》说：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625">
                <a:solidFill>
                  <a:srgbClr val="FFFFFF"/>
                </a:solidFill>
                <a:latin typeface="微软雅黑"/>
                <a:cs typeface="微软雅黑"/>
              </a:rPr>
              <a:t>子曰：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‘</a:t>
            </a:r>
            <a:r>
              <a:rPr sz="2800" b="1" spc="-1864">
                <a:solidFill>
                  <a:srgbClr val="FFFFFF"/>
                </a:solidFill>
                <a:latin typeface="微软雅黑"/>
                <a:cs typeface="微软雅黑"/>
              </a:rPr>
              <a:t>生</a:t>
            </a:r>
            <a:r>
              <a:rPr sz="2800" b="1" spc="114">
                <a:solidFill>
                  <a:srgbClr val="FFFFFF"/>
                </a:solidFill>
                <a:latin typeface="Times New Roman"/>
                <a:cs typeface="Times New Roman"/>
              </a:rPr>
              <a:t>‘ 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而知之者，上也。学而知</a:t>
            </a:r>
            <a:endParaRPr sz="2800">
              <a:latin typeface="微软雅黑"/>
              <a:cs typeface="微软雅黑"/>
            </a:endParaRPr>
          </a:p>
          <a:p>
            <a:pPr marL="87630" marR="5080">
              <a:lnSpc>
                <a:spcPts val="3180"/>
              </a:lnSpc>
              <a:spcBef>
                <a:spcPts val="44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之者，次也。困而学之者，又其次也。困而不学，民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民斯为下矣。</a:t>
            </a:r>
            <a:r>
              <a:rPr sz="2800" b="1" spc="-25">
                <a:solidFill>
                  <a:srgbClr val="FFFFFF"/>
                </a:solidFill>
                <a:latin typeface="Times New Roman"/>
                <a:cs typeface="Times New Roman"/>
              </a:rPr>
              <a:t>’”</a:t>
            </a:r>
            <a:endParaRPr sz="2800">
              <a:latin typeface="Times New Roman"/>
              <a:cs typeface="Times New Roman"/>
            </a:endParaRPr>
          </a:p>
          <a:p>
            <a:pPr marL="87630" marR="537845">
              <a:lnSpc>
                <a:spcPct val="100000"/>
              </a:lnSpc>
              <a:spcBef>
                <a:spcPts val="640"/>
              </a:spcBef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三人行，必有我师焉；择其善者而从之，其不善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者而改之。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《述而》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850">
              <a:latin typeface="微软雅黑"/>
              <a:cs typeface="微软雅黑"/>
            </a:endParaRPr>
          </a:p>
          <a:p>
            <a:pPr marL="240029" marR="85979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《为政》说：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625">
                <a:solidFill>
                  <a:srgbClr val="FFFFFF"/>
                </a:solidFill>
                <a:latin typeface="微软雅黑"/>
                <a:cs typeface="微软雅黑"/>
              </a:rPr>
              <a:t>子曰：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‘</a:t>
            </a:r>
            <a:r>
              <a:rPr sz="2800" b="1" spc="-1864">
                <a:solidFill>
                  <a:srgbClr val="FFFFFF"/>
                </a:solidFill>
                <a:latin typeface="微软雅黑"/>
                <a:cs typeface="微软雅黑"/>
              </a:rPr>
              <a:t>由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‘ 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，诲女知之乎！知之为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知之，不知为不知，是知也</a:t>
            </a:r>
            <a:r>
              <a:rPr sz="2800" b="1" spc="-187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r>
              <a:rPr sz="2800" b="1" spc="-25">
                <a:solidFill>
                  <a:srgbClr val="FFFFFF"/>
                </a:solidFill>
                <a:latin typeface="Times New Roman"/>
                <a:cs typeface="Times New Roman"/>
              </a:rPr>
              <a:t>’”’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2701" y="502920"/>
            <a:ext cx="408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（四）．</a:t>
            </a:r>
            <a:r>
              <a:rPr spc="-10"/>
              <a:t>对孔子的评价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10400" y="0"/>
            <a:ext cx="2133600" cy="2438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30389" y="1146803"/>
            <a:ext cx="7848600" cy="475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85" marR="3553460">
              <a:lnSpc>
                <a:spcPct val="15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朱熹说：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天不生仲尼，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万古长如夜。</a:t>
            </a:r>
            <a:r>
              <a:rPr sz="3200" b="1" spc="-50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90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  <a:tabLst>
                <a:tab pos="5168265"/>
              </a:tabLst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孔子的称号：圣人、至圣先师，康熙皇帝题写孔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庙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大成殿的匾额是“万世师表</a:t>
            </a:r>
            <a:r>
              <a:rPr sz="2800" b="1" spc="-25">
                <a:solidFill>
                  <a:srgbClr val="FFFFFF"/>
                </a:solidFill>
                <a:latin typeface="微软雅黑"/>
                <a:cs typeface="微软雅黑"/>
              </a:rPr>
              <a:t>”，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	第一位教师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微软雅黑"/>
              <a:cs typeface="微软雅黑"/>
            </a:endParaRPr>
          </a:p>
          <a:p>
            <a:pPr marL="84455">
              <a:lnSpc>
                <a:spcPct val="100000"/>
              </a:lnSpc>
              <a:spcBef>
                <a:spcPts val="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治世都尊孔，乱世都反孔。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700">
              <a:latin typeface="微软雅黑"/>
              <a:cs typeface="微软雅黑"/>
            </a:endParaRPr>
          </a:p>
          <a:p>
            <a:pPr marL="171450">
              <a:lnSpc>
                <a:spcPct val="100000"/>
              </a:lnSpc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“以佛修心，以道养身，以儒治国”。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先秦子学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4187" y="1066800"/>
            <a:ext cx="8204200" cy="5608955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060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二、孟子：亚圣</a:t>
            </a:r>
            <a:endParaRPr sz="3200">
              <a:latin typeface="微软雅黑"/>
              <a:cs typeface="微软雅黑"/>
            </a:endParaRPr>
          </a:p>
          <a:p>
            <a:pPr marL="167640">
              <a:lnSpc>
                <a:spcPct val="100000"/>
              </a:lnSpc>
              <a:spcBef>
                <a:spcPts val="960"/>
              </a:spcBef>
              <a:tabLst>
                <a:tab pos="777240"/>
              </a:tabLst>
            </a:pP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㈠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生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平</a:t>
            </a:r>
            <a:endParaRPr sz="3200">
              <a:latin typeface="微软雅黑"/>
              <a:cs typeface="微软雅黑"/>
            </a:endParaRPr>
          </a:p>
          <a:p>
            <a:pPr marL="12700" marR="5080">
              <a:lnSpc>
                <a:spcPct val="105500"/>
              </a:lnSpc>
              <a:spcBef>
                <a:spcPts val="575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孟轲（前</a:t>
            </a:r>
            <a:r>
              <a:rPr sz="2800" b="1" spc="-254">
                <a:solidFill>
                  <a:srgbClr val="FFFFFF"/>
                </a:solidFill>
                <a:latin typeface="微软雅黑"/>
                <a:cs typeface="微软雅黑"/>
              </a:rPr>
              <a:t>372</a:t>
            </a:r>
            <a:r>
              <a:rPr sz="2800" b="1" spc="-254">
                <a:solidFill>
                  <a:srgbClr val="FFFFFF"/>
                </a:solidFill>
                <a:latin typeface="Times New Roman"/>
                <a:cs typeface="Times New Roman"/>
              </a:rPr>
              <a:t>—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前</a:t>
            </a:r>
            <a:r>
              <a:rPr sz="2800" b="1" spc="-330">
                <a:solidFill>
                  <a:srgbClr val="FFFFFF"/>
                </a:solidFill>
                <a:latin typeface="微软雅黑"/>
                <a:cs typeface="微软雅黑"/>
              </a:rPr>
              <a:t>289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年）战国中期邹（今山东邹县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人。我国著名的政治思想家、哲学家。他是鲁</a:t>
            </a:r>
            <a:endParaRPr sz="2800">
              <a:latin typeface="微软雅黑"/>
              <a:cs typeface="微软雅黑"/>
            </a:endParaRPr>
          </a:p>
          <a:p>
            <a:pPr marL="12700" marR="182880">
              <a:lnSpc>
                <a:spcPct val="98600"/>
              </a:lnSpc>
              <a:spcBef>
                <a:spcPts val="50"/>
              </a:spcBef>
              <a:tabLst>
                <a:tab pos="723265"/>
              </a:tabLst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国孟孙氏的后裔。父名激，早死，母仉</a:t>
            </a:r>
            <a:r>
              <a:rPr sz="2800" b="1" spc="-265">
                <a:solidFill>
                  <a:srgbClr val="FFFFFF"/>
                </a:solidFill>
                <a:latin typeface="微软雅黑"/>
                <a:cs typeface="微软雅黑"/>
              </a:rPr>
              <a:t>（zhong）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氏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三迁择邻，断杼</a:t>
            </a:r>
            <a:r>
              <a:rPr sz="2800" b="1" spc="-290">
                <a:solidFill>
                  <a:srgbClr val="FFFFFF"/>
                </a:solidFill>
                <a:latin typeface="微软雅黑"/>
                <a:cs typeface="微软雅黑"/>
              </a:rPr>
              <a:t>zhu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教子。他是孔子的孙子孔及（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子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思作《中庸》）的再传弟子，而孔及是孔子的学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生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曾参（作《大学》）的弟子。因此他自称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得圣人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之</a:t>
            </a:r>
            <a:r>
              <a:rPr sz="2800" b="1" spc="-1400">
                <a:solidFill>
                  <a:srgbClr val="FFFFFF"/>
                </a:solidFill>
                <a:latin typeface="微软雅黑"/>
                <a:cs typeface="微软雅黑"/>
              </a:rPr>
              <a:t>传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280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r>
              <a:rPr sz="2800" b="1" spc="-50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他一生以王道、仁政游说诸侯。孟子反对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暴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力，耻言功利，幻想以仁义平治天下，被视为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25">
                <a:solidFill>
                  <a:srgbClr val="FFFFFF"/>
                </a:solidFill>
                <a:latin typeface="微软雅黑"/>
                <a:cs typeface="微软雅黑"/>
              </a:rPr>
              <a:t>迂阔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而不见用于世。晚年他和学生一起，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序《诗》、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800" b="1" spc="-80">
                <a:solidFill>
                  <a:srgbClr val="FFFFFF"/>
                </a:solidFill>
                <a:latin typeface="微软雅黑"/>
                <a:cs typeface="微软雅黑"/>
              </a:rPr>
              <a:t>《书》，述仲尼之意，作《孟子》七篇。</a:t>
            </a:r>
            <a:r>
              <a:rPr sz="2800" b="1" spc="-25">
                <a:solidFill>
                  <a:srgbClr val="FFFFFF"/>
                </a:solidFill>
                <a:latin typeface="Times New Roman"/>
                <a:cs typeface="Times New Roman"/>
              </a:rPr>
              <a:t>””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先秦子学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84187" y="1066800"/>
            <a:ext cx="7929245" cy="528193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060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二、孟子：亚圣</a:t>
            </a:r>
            <a:endParaRPr sz="3200">
              <a:latin typeface="微软雅黑"/>
              <a:cs typeface="微软雅黑"/>
            </a:endParaRPr>
          </a:p>
          <a:p>
            <a:pPr marL="167005">
              <a:lnSpc>
                <a:spcPct val="100000"/>
              </a:lnSpc>
              <a:spcBef>
                <a:spcPts val="960"/>
              </a:spcBef>
            </a:pP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㈡人性善</a:t>
            </a:r>
            <a:endParaRPr sz="3200">
              <a:latin typeface="微软雅黑"/>
              <a:cs typeface="微软雅黑"/>
            </a:endParaRPr>
          </a:p>
          <a:p>
            <a:pPr marL="368935" indent="-356235">
              <a:lnSpc>
                <a:spcPct val="100000"/>
              </a:lnSpc>
              <a:spcBef>
                <a:spcPts val="944"/>
              </a:spcBef>
              <a:buSzPct val="96428"/>
              <a:buAutoNum type="arabicPeriod"/>
              <a:tabLst>
                <a:tab pos="368935"/>
              </a:tabLst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人性之善也，犹水之就下</a:t>
            </a:r>
            <a:endParaRPr sz="2800">
              <a:latin typeface="微软雅黑"/>
              <a:cs typeface="微软雅黑"/>
            </a:endParaRPr>
          </a:p>
          <a:p>
            <a:pPr marL="241300" marR="389255">
              <a:lnSpc>
                <a:spcPct val="100000"/>
              </a:lnSpc>
              <a:spcBef>
                <a:spcPts val="1255"/>
              </a:spcBef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人性之善也，犹水之就下也。人无有不善，水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无有不下。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《告子上》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280035" indent="-267970">
              <a:lnSpc>
                <a:spcPct val="100000"/>
              </a:lnSpc>
              <a:spcBef>
                <a:spcPts val="1680"/>
              </a:spcBef>
              <a:buSzPct val="96428"/>
              <a:buFont typeface="Times New Roman"/>
              <a:buAutoNum type="arabicPeriod" startAt="2"/>
              <a:tabLst>
                <a:tab pos="280670"/>
              </a:tabLst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原因：人皆有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四端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（四心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92710" marR="5080">
              <a:lnSpc>
                <a:spcPct val="100000"/>
              </a:lnSpc>
              <a:spcBef>
                <a:spcPts val="102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“恻隐之心，仁之端也；羞恶之心，义之端也；辞让之心，礼之端也；是非之心，智之端也。人之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有是四端也，犹其有四体也。”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《孟子．公孙丑</a:t>
            </a:r>
            <a:endParaRPr sz="2800">
              <a:latin typeface="宋体"/>
              <a:cs typeface="宋体"/>
            </a:endParaRPr>
          </a:p>
          <a:p>
            <a:pPr marL="92710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》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先秦子学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84187" y="1066800"/>
            <a:ext cx="8077834" cy="478282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060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二、孟子：亚圣</a:t>
            </a:r>
            <a:endParaRPr sz="3200">
              <a:latin typeface="微软雅黑"/>
              <a:cs typeface="微软雅黑"/>
            </a:endParaRPr>
          </a:p>
          <a:p>
            <a:pPr marL="167005">
              <a:lnSpc>
                <a:spcPct val="100000"/>
              </a:lnSpc>
              <a:spcBef>
                <a:spcPts val="960"/>
              </a:spcBef>
            </a:pP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㈡人性善</a:t>
            </a:r>
            <a:endParaRPr sz="3200">
              <a:latin typeface="微软雅黑"/>
              <a:cs typeface="微软雅黑"/>
            </a:endParaRPr>
          </a:p>
          <a:p>
            <a:pPr marL="280035" indent="-267335">
              <a:lnSpc>
                <a:spcPct val="100000"/>
              </a:lnSpc>
              <a:spcBef>
                <a:spcPts val="760"/>
              </a:spcBef>
              <a:buSzPct val="96428"/>
              <a:buFont typeface="Times New Roman"/>
              <a:buAutoNum type="arabicPeriod" startAt="3"/>
              <a:tabLst>
                <a:tab pos="280035"/>
              </a:tabLst>
            </a:pP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养心莫善于寡欲</a:t>
            </a:r>
            <a:endParaRPr sz="2800">
              <a:latin typeface="微软雅黑"/>
              <a:cs typeface="微软雅黑"/>
            </a:endParaRPr>
          </a:p>
          <a:p>
            <a:pPr marL="241300" marR="5080">
              <a:lnSpc>
                <a:spcPct val="100000"/>
              </a:lnSpc>
              <a:spcBef>
                <a:spcPts val="162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孟子说：“人之所以异于禽兽者几希，庶民去之，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君子存之。”《离娄下》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280035" indent="-267970">
              <a:lnSpc>
                <a:spcPct val="100000"/>
              </a:lnSpc>
              <a:spcBef>
                <a:spcPts val="1495"/>
              </a:spcBef>
              <a:buSzPct val="96428"/>
              <a:buFont typeface="Times New Roman"/>
              <a:buAutoNum type="arabicPeriod" startAt="4"/>
              <a:tabLst>
                <a:tab pos="280670"/>
              </a:tabLst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求其放心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350">
              <a:latin typeface="微软雅黑"/>
              <a:cs typeface="微软雅黑"/>
            </a:endParaRPr>
          </a:p>
          <a:p>
            <a:pPr marL="778510">
              <a:lnSpc>
                <a:spcPct val="100000"/>
              </a:lnSpc>
            </a:pPr>
            <a:r>
              <a:rPr sz="36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3600" b="1">
                <a:solidFill>
                  <a:srgbClr val="FFFFFF"/>
                </a:solidFill>
                <a:latin typeface="微软雅黑"/>
                <a:cs typeface="微软雅黑"/>
              </a:rPr>
              <a:t>人皆可以为尧舜</a:t>
            </a:r>
            <a:r>
              <a:rPr sz="3600" b="1" spc="-50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endParaRPr sz="36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6168" y="655320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二、孟子：亚圣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10501" y="1306473"/>
            <a:ext cx="7795895" cy="4600575"/>
          </a:xfrm>
          <a:prstGeom prst="rect">
            <a:avLst/>
          </a:prstGeom>
        </p:spPr>
        <p:txBody>
          <a:bodyPr vert="horz" wrap="square" lIns="0" tIns="12318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㈢天命观</a:t>
            </a:r>
            <a:endParaRPr sz="3200">
              <a:latin typeface="微软雅黑"/>
              <a:cs typeface="微软雅黑"/>
            </a:endParaRPr>
          </a:p>
          <a:p>
            <a:pPr marL="239395" marR="1591945">
              <a:lnSpc>
                <a:spcPct val="105500"/>
              </a:lnSpc>
              <a:spcBef>
                <a:spcPts val="580"/>
              </a:spcBef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1.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天命：“莫之为而为者，天也；莫之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致而至者，命也。”</a:t>
            </a:r>
            <a:endParaRPr sz="2800">
              <a:latin typeface="微软雅黑"/>
              <a:cs typeface="微软雅黑"/>
            </a:endParaRPr>
          </a:p>
          <a:p>
            <a:pPr marL="314960" marR="361315">
              <a:lnSpc>
                <a:spcPct val="100000"/>
              </a:lnSpc>
              <a:spcBef>
                <a:spcPts val="228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“莫之为而为者，天也；莫之致而至者，命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也。”《万章上》）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。就是说，非人力有所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作为而出现的事情，是“天”的力量；非人们</a:t>
            </a:r>
            <a:endParaRPr sz="2800">
              <a:latin typeface="微软雅黑"/>
              <a:cs typeface="微软雅黑"/>
            </a:endParaRPr>
          </a:p>
          <a:p>
            <a:pPr marL="314960">
              <a:lnSpc>
                <a:spcPct val="100000"/>
              </a:lnSpc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努力想要得到而得到的遭遇，是“命”的安排。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微软雅黑"/>
              <a:cs typeface="微软雅黑"/>
            </a:endParaRPr>
          </a:p>
          <a:p>
            <a:pPr marL="77597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“顺天者昌，逆天者亡”《离娄上》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984338" y="2064696"/>
            <a:ext cx="355600" cy="355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800"/>
              </a:lnSpc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86168" y="655320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二、孟子：亚圣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10501" y="1306473"/>
            <a:ext cx="7948295" cy="4951095"/>
          </a:xfrm>
          <a:prstGeom prst="rect">
            <a:avLst/>
          </a:prstGeom>
        </p:spPr>
        <p:txBody>
          <a:bodyPr vert="horz" wrap="square" lIns="0" tIns="12318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㈢天命观</a:t>
            </a:r>
            <a:endParaRPr sz="3200">
              <a:latin typeface="微软雅黑"/>
              <a:cs typeface="微软雅黑"/>
            </a:endParaRPr>
          </a:p>
          <a:p>
            <a:pPr marL="61594" marR="1566545" indent="445770">
              <a:lnSpc>
                <a:spcPct val="100000"/>
              </a:lnSpc>
              <a:spcBef>
                <a:spcPts val="765"/>
              </a:spcBef>
              <a:buSzPct val="96428"/>
              <a:buAutoNum type="arabicPeriod" startAt="2"/>
              <a:tabLst>
                <a:tab pos="507365"/>
              </a:tabLst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诚者，天之道也，思诚者，人之道也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25">
                <a:solidFill>
                  <a:srgbClr val="FFFFFF"/>
                </a:solidFill>
                <a:latin typeface="Times New Roman"/>
                <a:cs typeface="Times New Roman"/>
              </a:rPr>
              <a:t>””</a:t>
            </a:r>
            <a:endParaRPr sz="2800">
              <a:latin typeface="Times New Roman"/>
              <a:cs typeface="Times New Roman"/>
            </a:endParaRPr>
          </a:p>
          <a:p>
            <a:pPr marL="695960" indent="-534035">
              <a:lnSpc>
                <a:spcPct val="100000"/>
              </a:lnSpc>
              <a:spcBef>
                <a:spcPts val="2465"/>
              </a:spcBef>
              <a:buAutoNum type="arabicPeriod" startAt="2"/>
              <a:tabLst>
                <a:tab pos="695960"/>
                <a:tab pos="696595"/>
              </a:tabLst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天人合一：人生的最高境界</a:t>
            </a:r>
            <a:endParaRPr sz="2800">
              <a:latin typeface="微软雅黑"/>
              <a:cs typeface="微软雅黑"/>
            </a:endParaRPr>
          </a:p>
          <a:p>
            <a:pPr marL="467359">
              <a:lnSpc>
                <a:spcPct val="100000"/>
              </a:lnSpc>
              <a:spcBef>
                <a:spcPts val="2039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“尽其心者，知其性也；知其性，则知天矣。”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750">
              <a:latin typeface="微软雅黑"/>
              <a:cs typeface="微软雅黑"/>
            </a:endParaRPr>
          </a:p>
          <a:p>
            <a:pPr marL="775970">
              <a:lnSpc>
                <a:spcPct val="100000"/>
              </a:lnSpc>
              <a:spcBef>
                <a:spcPts val="5"/>
              </a:spcBef>
            </a:pP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“养浩然之气”。</a:t>
            </a:r>
            <a:endParaRPr sz="2800">
              <a:latin typeface="微软雅黑"/>
              <a:cs typeface="微软雅黑"/>
            </a:endParaRPr>
          </a:p>
          <a:p>
            <a:pPr marL="699770" marR="483870">
              <a:lnSpc>
                <a:spcPct val="100000"/>
              </a:lnSpc>
              <a:spcBef>
                <a:spcPts val="204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“万物皆备于我矣，反身而诚，乐莫大焉，强恕而行，求仁莫近焉”。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6168" y="655320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二、孟子：亚圣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09739" y="1249309"/>
            <a:ext cx="8028940" cy="4703445"/>
          </a:xfrm>
          <a:prstGeom prst="rect">
            <a:avLst/>
          </a:prstGeom>
        </p:spPr>
        <p:txBody>
          <a:bodyPr vert="horz" wrap="square" lIns="0" tIns="1536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1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（四）、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距杨墨</a:t>
            </a:r>
            <a:r>
              <a:rPr sz="3200" b="1" spc="-50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endParaRPr sz="3200">
              <a:latin typeface="Times New Roman"/>
              <a:cs typeface="Times New Roman"/>
            </a:endParaRPr>
          </a:p>
          <a:p>
            <a:pPr marL="507365" indent="-267970">
              <a:lnSpc>
                <a:spcPct val="100000"/>
              </a:lnSpc>
              <a:spcBef>
                <a:spcPts val="975"/>
              </a:spcBef>
              <a:buSzPct val="96428"/>
              <a:buFont typeface="Times New Roman"/>
              <a:buAutoNum type="arabicPeriod"/>
              <a:tabLst>
                <a:tab pos="508000"/>
              </a:tabLst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爱人利他</a:t>
            </a:r>
            <a:endParaRPr sz="2800">
              <a:latin typeface="微软雅黑"/>
              <a:cs typeface="微软雅黑"/>
            </a:endParaRPr>
          </a:p>
          <a:p>
            <a:pPr marL="548005" marR="5080">
              <a:lnSpc>
                <a:spcPct val="100000"/>
              </a:lnSpc>
              <a:spcBef>
                <a:spcPts val="276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孟子以“距杨墨”为己任，他说：“杨氏为我，是无君也。墨氏兼爱，是无父也。无父无</a:t>
            </a:r>
            <a:endParaRPr sz="2800">
              <a:latin typeface="微软雅黑"/>
              <a:cs typeface="微软雅黑"/>
            </a:endParaRPr>
          </a:p>
          <a:p>
            <a:pPr marL="548005">
              <a:lnSpc>
                <a:spcPct val="100000"/>
              </a:lnSpc>
            </a:pP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君，是禽兽也。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400">
              <a:latin typeface="微软雅黑"/>
              <a:cs typeface="微软雅黑"/>
            </a:endParaRPr>
          </a:p>
          <a:p>
            <a:pPr marL="443230" indent="-356870">
              <a:lnSpc>
                <a:spcPct val="100000"/>
              </a:lnSpc>
              <a:spcBef>
                <a:spcPts val="5"/>
              </a:spcBef>
              <a:buSzPct val="96428"/>
              <a:buAutoNum type="arabicPeriod" startAt="2"/>
              <a:tabLst>
                <a:tab pos="443865"/>
              </a:tabLst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爱有差等</a:t>
            </a:r>
            <a:endParaRPr sz="2800">
              <a:latin typeface="微软雅黑"/>
              <a:cs typeface="微软雅黑"/>
            </a:endParaRPr>
          </a:p>
          <a:p>
            <a:pPr marL="548005" marR="716915">
              <a:lnSpc>
                <a:spcPct val="100000"/>
              </a:lnSpc>
              <a:spcBef>
                <a:spcPts val="204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“老吾老，以及人之老；幼吾幼，以及人之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幼”。《梁惠王上》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6168" y="655320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二、孟子：亚圣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08825" y="1268723"/>
            <a:ext cx="7954009" cy="5254625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6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（五）、政治哲学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——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仁政学说</a:t>
            </a:r>
            <a:endParaRPr sz="3200">
              <a:latin typeface="微软雅黑"/>
              <a:cs typeface="微软雅黑"/>
            </a:endParaRPr>
          </a:p>
          <a:p>
            <a:pPr marL="241300">
              <a:lnSpc>
                <a:spcPct val="100000"/>
              </a:lnSpc>
              <a:spcBef>
                <a:spcPts val="96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1.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制民之产</a:t>
            </a:r>
            <a:endParaRPr sz="3200">
              <a:latin typeface="微软雅黑"/>
              <a:cs typeface="微软雅黑"/>
            </a:endParaRPr>
          </a:p>
          <a:p>
            <a:pPr marL="473075" marR="5080" algn="just">
              <a:lnSpc>
                <a:spcPct val="100000"/>
              </a:lnSpc>
              <a:spcBef>
                <a:spcPts val="55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他主张，“仁政必自经界始。”即井田制是仁政的开始。“方里而井，井九百亩，其中为公田。八家皆私百亩，同养公田；公事毕，然后敢治私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事，所以别野人也。”《腾文公上》）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  <a:p>
            <a:pPr marL="473075" marR="5080">
              <a:lnSpc>
                <a:spcPct val="100000"/>
              </a:lnSpc>
              <a:spcBef>
                <a:spcPts val="775"/>
              </a:spcBef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民之为道也，有恒产者有恒心，无恒产者无恒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心。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《腾文公上》）。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是故明君制民之产，必使仰足以事父母，俯足以畜妻子，乐岁终身饱，凶年免于死亡。然后驱而之善，则民之从之也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轻。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《梁惠王上》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6168" y="655320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二、孟子：亚圣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08825" y="1268723"/>
            <a:ext cx="7954009" cy="538480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6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（五）、政治哲学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——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仁政学说</a:t>
            </a:r>
            <a:endParaRPr sz="3200">
              <a:latin typeface="微软雅黑"/>
              <a:cs typeface="微软雅黑"/>
            </a:endParaRPr>
          </a:p>
          <a:p>
            <a:pPr marL="546735" indent="-306070">
              <a:lnSpc>
                <a:spcPct val="100000"/>
              </a:lnSpc>
              <a:spcBef>
                <a:spcPts val="960"/>
              </a:spcBef>
              <a:buSzPct val="96875"/>
              <a:buFont typeface="Times New Roman"/>
              <a:buAutoNum type="arabicPeriod" startAt="2"/>
              <a:tabLst>
                <a:tab pos="547370"/>
              </a:tabLst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不违农时、发展生产</a:t>
            </a:r>
            <a:endParaRPr sz="3200">
              <a:latin typeface="微软雅黑"/>
              <a:cs typeface="微软雅黑"/>
            </a:endParaRPr>
          </a:p>
          <a:p>
            <a:pPr marL="880110" indent="-407670">
              <a:lnSpc>
                <a:spcPct val="100000"/>
              </a:lnSpc>
              <a:spcBef>
                <a:spcPts val="1770"/>
              </a:spcBef>
              <a:buSzPct val="96875"/>
              <a:buAutoNum type="arabicPeriod" startAt="2"/>
              <a:tabLst>
                <a:tab pos="880744"/>
                <a:tab pos="4740275"/>
              </a:tabLst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提倡“王道”，反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对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“霸道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”</a:t>
            </a:r>
            <a:endParaRPr sz="3200">
              <a:latin typeface="微软雅黑"/>
              <a:cs typeface="微软雅黑"/>
            </a:endParaRPr>
          </a:p>
          <a:p>
            <a:pPr marL="473075" marR="5080">
              <a:lnSpc>
                <a:spcPct val="100000"/>
              </a:lnSpc>
              <a:spcBef>
                <a:spcPts val="154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提倡“以德服人”的“王道”，反对“以力服人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”的“霸道”。</a:t>
            </a:r>
            <a:endParaRPr sz="2800">
              <a:latin typeface="微软雅黑"/>
              <a:cs typeface="微软雅黑"/>
            </a:endParaRPr>
          </a:p>
          <a:p>
            <a:pPr marL="854075">
              <a:lnSpc>
                <a:spcPct val="100000"/>
              </a:lnSpc>
              <a:spcBef>
                <a:spcPts val="1080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王道就是圣王发挥其不忍人之心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396875" marR="81915" algn="just">
              <a:lnSpc>
                <a:spcPct val="100000"/>
              </a:lnSpc>
              <a:spcBef>
                <a:spcPts val="84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《孟子．梁惠王上》记载，有一次，齐宣王看见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一头牛被人牵去作牺牲，他“不忍其觳觫</a:t>
            </a:r>
            <a:r>
              <a:rPr sz="2800" b="1" spc="-25">
                <a:solidFill>
                  <a:srgbClr val="FFFFFF"/>
                </a:solidFill>
                <a:latin typeface="微软雅黑"/>
                <a:cs typeface="微软雅黑"/>
              </a:rPr>
              <a:t>（ＨＵ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ＳＵ）），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若无罪而就死地”，因而命令用羊替</a:t>
            </a:r>
            <a:r>
              <a:rPr sz="2800" b="1" spc="-20">
                <a:solidFill>
                  <a:srgbClr val="FFFFFF"/>
                </a:solidFill>
                <a:latin typeface="微软雅黑"/>
                <a:cs typeface="微软雅黑"/>
              </a:rPr>
              <a:t>换它。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6168" y="655320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二、孟子：亚圣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08825" y="1268723"/>
            <a:ext cx="7877809" cy="517144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6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（五）、政治哲学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——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仁政学说</a:t>
            </a:r>
            <a:endParaRPr sz="3200">
              <a:latin typeface="微软雅黑"/>
              <a:cs typeface="微软雅黑"/>
            </a:endParaRPr>
          </a:p>
          <a:p>
            <a:pPr marL="241300">
              <a:lnSpc>
                <a:spcPct val="100000"/>
              </a:lnSpc>
              <a:spcBef>
                <a:spcPts val="96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4. “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贵民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3200" b="1" spc="-25">
                <a:solidFill>
                  <a:srgbClr val="FFFFFF"/>
                </a:solidFill>
                <a:latin typeface="微软雅黑"/>
                <a:cs typeface="微软雅黑"/>
              </a:rPr>
              <a:t>思想</a:t>
            </a:r>
            <a:endParaRPr sz="3200">
              <a:latin typeface="微软雅黑"/>
              <a:cs typeface="微软雅黑"/>
            </a:endParaRPr>
          </a:p>
          <a:p>
            <a:pPr marL="396875" marR="5080">
              <a:lnSpc>
                <a:spcPct val="100000"/>
              </a:lnSpc>
              <a:spcBef>
                <a:spcPts val="235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“民为贵，社稷次之，君为轻，是故得乎丘民而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而为天子”《尽心上》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393065" marR="363855">
              <a:lnSpc>
                <a:spcPct val="101800"/>
              </a:lnSpc>
              <a:spcBef>
                <a:spcPts val="1435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孟子的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贵民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保民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思想在一定程度上突破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了孔子关于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君君、臣臣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的等级名分关系的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绝对性。他说：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君之视臣如手足，则臣视君如心腹；君之视臣如犬马，则臣视君如国人；</a:t>
            </a:r>
            <a:endParaRPr sz="2800">
              <a:latin typeface="微软雅黑"/>
              <a:cs typeface="微软雅黑"/>
            </a:endParaRPr>
          </a:p>
          <a:p>
            <a:pPr marL="393065">
              <a:lnSpc>
                <a:spcPts val="3175"/>
              </a:lnSpc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君之视臣如土芥，则臣视君如寇仇。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《离娄上</a:t>
            </a:r>
            <a:endParaRPr sz="2800">
              <a:latin typeface="微软雅黑"/>
              <a:cs typeface="微软雅黑"/>
            </a:endParaRPr>
          </a:p>
          <a:p>
            <a:pPr marL="393065">
              <a:lnSpc>
                <a:spcPct val="100000"/>
              </a:lnSpc>
              <a:spcBef>
                <a:spcPts val="185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6168" y="655320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二、孟子：亚圣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96125" y="1268723"/>
            <a:ext cx="7979409" cy="529336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6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（五）、政治哲学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——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仁政学说</a:t>
            </a:r>
            <a:endParaRPr sz="3200">
              <a:latin typeface="微软雅黑"/>
              <a:cs typeface="微软雅黑"/>
            </a:endParaRPr>
          </a:p>
          <a:p>
            <a:pPr marL="254000">
              <a:lnSpc>
                <a:spcPct val="100000"/>
              </a:lnSpc>
              <a:spcBef>
                <a:spcPts val="96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5.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英雄史观</a:t>
            </a:r>
            <a:endParaRPr sz="3200">
              <a:latin typeface="微软雅黑"/>
              <a:cs typeface="微软雅黑"/>
            </a:endParaRPr>
          </a:p>
          <a:p>
            <a:pPr marL="329565" marR="17780" indent="155575">
              <a:lnSpc>
                <a:spcPct val="104800"/>
              </a:lnSpc>
              <a:spcBef>
                <a:spcPts val="39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劳心者治人，劳力者治于人，治于人者食人，治治人者食于人。天下之通义也。”《腾文公上》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 spc="-1575">
                <a:solidFill>
                  <a:srgbClr val="FFFFFF"/>
                </a:solidFill>
                <a:latin typeface="微软雅黑"/>
                <a:cs typeface="微软雅黑"/>
              </a:rPr>
              <a:t>“</a:t>
            </a:r>
            <a:r>
              <a:rPr sz="4200" b="1" spc="-1845" baseline="9920">
                <a:solidFill>
                  <a:srgbClr val="FFFFFF"/>
                </a:solidFill>
                <a:latin typeface="微软雅黑"/>
                <a:cs typeface="微软雅黑"/>
              </a:rPr>
              <a:t>》</a:t>
            </a:r>
            <a:r>
              <a:rPr sz="2800" b="1" spc="-1575">
                <a:solidFill>
                  <a:srgbClr val="FFFFFF"/>
                </a:solidFill>
                <a:latin typeface="微软雅黑"/>
                <a:cs typeface="微软雅黑"/>
              </a:rPr>
              <a:t>五</a:t>
            </a:r>
            <a:r>
              <a:rPr sz="4200" b="1" spc="-1845" baseline="992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百年必有王者兴，其间必有名世者。”《公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公孙丑下》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485775" marR="17780" algn="just">
              <a:lnSpc>
                <a:spcPct val="100000"/>
              </a:lnSpc>
              <a:spcBef>
                <a:spcPts val="480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“天之生此民也，使先知觉后知，使先觉觉后觉觉。予，天民之先觉者也，予将以斯道觉斯民也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也，非予觉之，而谁也！”《万章上》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485775" marR="374015">
              <a:lnSpc>
                <a:spcPct val="100000"/>
              </a:lnSpc>
              <a:spcBef>
                <a:spcPts val="120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夫天未欲平治天下也，如欲平治天下，当今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之世，舍我其谁也？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”《公孙丑下》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6168" y="655320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二、孟子：亚圣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2362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08825" y="1268723"/>
            <a:ext cx="7874000" cy="439420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60"/>
              </a:spcBef>
            </a:pP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（五）、政治哲学</a:t>
            </a: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——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仁政学说</a:t>
            </a:r>
            <a:endParaRPr sz="3200">
              <a:latin typeface="微软雅黑"/>
              <a:cs typeface="微软雅黑"/>
            </a:endParaRPr>
          </a:p>
          <a:p>
            <a:pPr marL="241300">
              <a:lnSpc>
                <a:spcPct val="100000"/>
              </a:lnSpc>
              <a:spcBef>
                <a:spcPts val="96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6.</a:t>
            </a: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君权天授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250">
              <a:latin typeface="微软雅黑"/>
              <a:cs typeface="微软雅黑"/>
            </a:endParaRPr>
          </a:p>
          <a:p>
            <a:pPr marL="393065" indent="-73025">
              <a:lnSpc>
                <a:spcPct val="100000"/>
              </a:lnSpc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“天不言，以行与事示之而已矣”《万章上》。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050">
              <a:latin typeface="微软雅黑"/>
              <a:cs typeface="微软雅黑"/>
            </a:endParaRPr>
          </a:p>
          <a:p>
            <a:pPr marL="393065" marR="5080">
              <a:lnSpc>
                <a:spcPct val="100000"/>
              </a:lnSpc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“故天将降大任于是人也，必先苦其心志，劳其其筋骨，饿其体肤，空乏其身，行拂乱其所为，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所以动心忍性，曾（增）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益其不能。”《告子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下》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先秦子学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08330" y="1066800"/>
            <a:ext cx="7493000" cy="500761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89535">
              <a:lnSpc>
                <a:spcPct val="100000"/>
              </a:lnSpc>
              <a:spcBef>
                <a:spcPts val="1060"/>
              </a:spcBef>
            </a:pP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三、荀子</a:t>
            </a:r>
            <a:endParaRPr sz="3200">
              <a:latin typeface="微软雅黑"/>
              <a:cs typeface="微软雅黑"/>
            </a:endParaRPr>
          </a:p>
          <a:p>
            <a:pPr marL="243840">
              <a:lnSpc>
                <a:spcPct val="100000"/>
              </a:lnSpc>
              <a:spcBef>
                <a:spcPts val="960"/>
              </a:spcBef>
              <a:tabLst>
                <a:tab pos="853440"/>
              </a:tabLst>
            </a:pP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㈠</a:t>
            </a:r>
            <a:r>
              <a:rPr sz="3200" b="1">
                <a:solidFill>
                  <a:srgbClr val="FFFFFF"/>
                </a:solidFill>
                <a:latin typeface="微软雅黑"/>
                <a:cs typeface="微软雅黑"/>
              </a:rPr>
              <a:t>	生</a:t>
            </a:r>
            <a:r>
              <a:rPr sz="3200" b="1" spc="-50">
                <a:solidFill>
                  <a:srgbClr val="FFFFFF"/>
                </a:solidFill>
                <a:latin typeface="微软雅黑"/>
                <a:cs typeface="微软雅黑"/>
              </a:rPr>
              <a:t>平</a:t>
            </a:r>
            <a:endParaRPr sz="3200">
              <a:latin typeface="微软雅黑"/>
              <a:cs typeface="微软雅黑"/>
            </a:endParaRPr>
          </a:p>
          <a:p>
            <a:pPr marL="12700" marR="5080" algn="just">
              <a:lnSpc>
                <a:spcPct val="100800"/>
              </a:lnSpc>
              <a:spcBef>
                <a:spcPts val="2535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荀子（约前</a:t>
            </a:r>
            <a:r>
              <a:rPr sz="2800" b="1" spc="-254">
                <a:solidFill>
                  <a:srgbClr val="FFFFFF"/>
                </a:solidFill>
                <a:latin typeface="微软雅黑"/>
                <a:cs typeface="微软雅黑"/>
              </a:rPr>
              <a:t>280</a:t>
            </a:r>
            <a:r>
              <a:rPr sz="2800" b="1" spc="-254">
                <a:solidFill>
                  <a:srgbClr val="FFFFFF"/>
                </a:solidFill>
                <a:latin typeface="Times New Roman"/>
                <a:cs typeface="Times New Roman"/>
              </a:rPr>
              <a:t>—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前</a:t>
            </a:r>
            <a:r>
              <a:rPr sz="2800" b="1" spc="-254">
                <a:solidFill>
                  <a:srgbClr val="FFFFFF"/>
                </a:solidFill>
                <a:latin typeface="微软雅黑"/>
                <a:cs typeface="微软雅黑"/>
              </a:rPr>
              <a:t>233）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名况。战国末年赵国人人，《史记》说他五十岁来到齐国讲学，三次担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担任过稷下学宫的祭酒（学宫之长），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他可能是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是稷下最后一位大思想家。后到楚国，两度作过过兰陵地方官，曾西游入秦，议兵于赵。晚年在在兰陵家中著书。《荀子》共３２篇，其中很多多是内容详细而逻辑严密的论文，可能是荀子亲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亲自所写。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934200" y="0"/>
            <a:ext cx="2209800" cy="2514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521" y="731520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三、荀子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934200" y="0"/>
            <a:ext cx="2209800" cy="25146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10235" y="1143000"/>
            <a:ext cx="7795895" cy="5243195"/>
          </a:xfrm>
          <a:prstGeom prst="rect">
            <a:avLst/>
          </a:prstGeom>
        </p:spPr>
        <p:txBody>
          <a:bodyPr vert="horz" wrap="square" lIns="0" tIns="2870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60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㈡、天道观</a:t>
            </a:r>
            <a:endParaRPr sz="3200">
              <a:latin typeface="微软雅黑"/>
              <a:cs typeface="微软雅黑"/>
            </a:endParaRPr>
          </a:p>
          <a:p>
            <a:pPr marL="495300" indent="-407670">
              <a:lnSpc>
                <a:spcPct val="100000"/>
              </a:lnSpc>
              <a:spcBef>
                <a:spcPts val="2160"/>
              </a:spcBef>
              <a:buSzPct val="96875"/>
              <a:buAutoNum type="arabicPeriod"/>
              <a:tabLst>
                <a:tab pos="495934"/>
              </a:tabLst>
            </a:pP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天道自然</a:t>
            </a:r>
            <a:endParaRPr sz="3200">
              <a:latin typeface="微软雅黑"/>
              <a:cs typeface="微软雅黑"/>
            </a:endParaRPr>
          </a:p>
          <a:p>
            <a:pPr marL="315595" marR="5080">
              <a:lnSpc>
                <a:spcPct val="100000"/>
              </a:lnSpc>
              <a:spcBef>
                <a:spcPts val="1960"/>
              </a:spcBef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列星随旋，日月递昭，四时代御，阴阳大化，风雨博施，万物各得其和以生，各得其养而成，不见其事而见其功，夫是之谓神；皆知其所以</a:t>
            </a:r>
            <a:r>
              <a:rPr sz="28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成，莫知其无形，夫是之谓天。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”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《天论》</a:t>
            </a:r>
            <a:endParaRPr sz="2800">
              <a:latin typeface="微软雅黑"/>
              <a:cs typeface="微软雅黑"/>
            </a:endParaRPr>
          </a:p>
          <a:p>
            <a:pPr marL="802640" indent="-407670">
              <a:lnSpc>
                <a:spcPct val="100000"/>
              </a:lnSpc>
              <a:spcBef>
                <a:spcPts val="1760"/>
              </a:spcBef>
              <a:buSzPct val="96875"/>
              <a:buAutoNum type="arabicPeriod" startAt="2"/>
              <a:tabLst>
                <a:tab pos="802640"/>
              </a:tabLst>
            </a:pP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天行有常</a:t>
            </a:r>
            <a:endParaRPr sz="3200">
              <a:latin typeface="微软雅黑"/>
              <a:cs typeface="微软雅黑"/>
            </a:endParaRPr>
          </a:p>
          <a:p>
            <a:pPr marL="163195" marR="334645">
              <a:lnSpc>
                <a:spcPct val="100000"/>
              </a:lnSpc>
              <a:spcBef>
                <a:spcPts val="1360"/>
              </a:spcBef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天行有常，不为尧存，不为桀亡。应之以治则</a:t>
            </a:r>
            <a:r>
              <a:rPr sz="2800" b="1" spc="-140">
                <a:solidFill>
                  <a:srgbClr val="FFFFFF"/>
                </a:solidFill>
                <a:latin typeface="微软雅黑"/>
                <a:cs typeface="微软雅黑"/>
              </a:rPr>
              <a:t>则吉，应之以乱则凶。</a:t>
            </a:r>
            <a:r>
              <a:rPr sz="2800" b="1" spc="-700">
                <a:solidFill>
                  <a:srgbClr val="FFFFFF"/>
                </a:solidFill>
                <a:latin typeface="Times New Roman"/>
                <a:cs typeface="Times New Roman"/>
              </a:rPr>
              <a:t>””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《天论》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https://d.book118.com/845020003043011041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251</Paragraphs>
  <Slides>41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baseType="lpstr" size="48">
      <vt:lpstr>Arial</vt:lpstr>
      <vt:lpstr>Calibri</vt:lpstr>
      <vt:lpstr>微软雅黑</vt:lpstr>
      <vt:lpstr>Times New Roman</vt:lpstr>
      <vt:lpstr>宋体</vt:lpstr>
      <vt:lpstr>MS Gothic</vt:lpstr>
      <vt:lpstr>Office Theme</vt:lpstr>
      <vt:lpstr>中国传统文化思想</vt:lpstr>
      <vt:lpstr>儒家思想与中国传统文化</vt:lpstr>
      <vt:lpstr>春秋战国与诸子百家</vt:lpstr>
      <vt:lpstr>春秋战国与诸子百家</vt:lpstr>
      <vt:lpstr>春秋战国与诸子百家</vt:lpstr>
      <vt:lpstr>春秋战国与诸子百家</vt:lpstr>
      <vt:lpstr>儒家思想与中国传统文化</vt:lpstr>
      <vt:lpstr>儒家的四个阶段：</vt:lpstr>
      <vt:lpstr>先秦子学</vt:lpstr>
      <vt:lpstr>PowerPoint Presentation</vt:lpstr>
      <vt:lpstr>PowerPoint Presentation</vt:lpstr>
      <vt:lpstr>o	、孔子的天命观</vt:lpstr>
      <vt:lpstr>㈢、以“仁”为核心的社会观</vt:lpstr>
      <vt:lpstr>㈢、以“仁”为核心的社会观</vt:lpstr>
      <vt:lpstr>㈢、以“仁”为核心的社会观</vt:lpstr>
      <vt:lpstr>㈢、以““仁””为核心的社会观</vt:lpstr>
      <vt:lpstr>㈢、以““仁””为核心的社会观</vt:lpstr>
      <vt:lpstr>㈢、以““仁””为核心的社会观</vt:lpstr>
      <vt:lpstr>㈢、以“仁””为核心的社会观 Ⅱ	为政</vt:lpstr>
      <vt:lpstr>㈢、以“仁””为核心的社会观 Ⅱ	为政</vt:lpstr>
      <vt:lpstr>㈢、以“仁””为核心的社会观 Ⅱ	为政</vt:lpstr>
      <vt:lpstr>㈢、以“仁”为核心的社会观 Ⅲ为学</vt:lpstr>
      <vt:lpstr>㈢、以“仁”为核心的社会观 Ⅲ为学</vt:lpstr>
      <vt:lpstr>㈢、以“仁”为核心的社会观 Ⅲ为学</vt:lpstr>
      <vt:lpstr>PowerPoint Presentation</vt:lpstr>
      <vt:lpstr>㈢、以“仁”为核心的社会观 Ⅲ为学</vt:lpstr>
      <vt:lpstr>（四）．对孔子的评价</vt:lpstr>
      <vt:lpstr>先秦子学</vt:lpstr>
      <vt:lpstr>先秦子学</vt:lpstr>
      <vt:lpstr>先秦子学</vt:lpstr>
      <vt:lpstr>二、孟子：亚圣</vt:lpstr>
      <vt:lpstr>二、孟子：亚圣</vt:lpstr>
      <vt:lpstr>二、孟子：亚圣</vt:lpstr>
      <vt:lpstr>二、孟子：亚圣</vt:lpstr>
      <vt:lpstr>二、孟子：亚圣</vt:lpstr>
      <vt:lpstr>二、孟子：亚圣</vt:lpstr>
      <vt:lpstr>二、孟子：亚圣</vt:lpstr>
      <vt:lpstr>二、孟子：亚圣</vt:lpstr>
      <vt:lpstr>先秦子学</vt:lpstr>
      <vt:lpstr>三、荀子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2024-09-01T17:15:52.816</cp:lastPrinted>
  <dcterms:created xsi:type="dcterms:W3CDTF">2024-09-01T09:15:52Z</dcterms:created>
  <dcterms:modified xsi:type="dcterms:W3CDTF">2024-09-01T09:15:54Z</dcterms:modified>
</cp:coreProperties>
</file>