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09A118-38E7-4013-A326-79881541D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78A245-C2EC-4460-8D06-055953AD8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621BD3-6252-46F6-91D0-CCDCAB7957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CB6409-C032-4902-A6EB-1852D81B0B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231960-6AC4-41BD-8B1B-DFB7138BDF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F931DA-4C66-4C06-BF5A-D6793D763F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786BC6-BF38-4B45-99FD-F18C6C594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1CCD54-562E-4773-B086-1629A81B2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E06DAE-819C-4040-A844-97502B9F19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FC3A78-2EBE-49B0-BD67-4D101D06F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4EC89C-CCF8-4CEB-A9B0-3428953C35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024020201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了解离婚协议书中的退休金与社保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退休金在离婚协议书中体现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社保在离婚协议书中体现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退休金与社保关系探讨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案例分析：退休金和社保在离婚协议中具体运用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离婚协议书是夫妻双方在自愿离婚的基础上，就财产分割、子女抚养、债权债务等问题达成一致意见，并以书面形式表达出来的协议。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离婚协议书在离婚过程中具有重要的作用，它是双方协商一致的产物，也是法院审理离婚案件的重要依据。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协议书内容构成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离婚协议书的内容通常包括以下几个方面：双方自愿离婚的意思表示、财产分割的具体方案、子女抚养及探视权的安排、债权债务的处理等。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在涉及退休金与社保的离婚协议书中，还需要明确双方在退休金、社保等方面的权益分配。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法律效力及约束力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如果一方违反协议书的约定，另一方可以向法院提起诉讼，要求对方履行协议或者承担违约责任。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离婚协议书经双方签字并在民政部门备案后，即具有法律效力，对双方具有约束力。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退休金在离婚协议书中体现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退休金性质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归属权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退休金性质及归属权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退休金是国家或企业按照相关规定，给予退休人员的一种经济补偿，属于夫妻共同财产中的一部分。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在婚姻关系存续期间，夫妻双方共同为家庭付出劳动和贡献，因此退休金应视为夫妻共同财产，归双方共同所有。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03461" y="4918823"/>
            <a:ext cx="1141000" cy="1139476"/>
            <a:chOff x="3803461" y="4918823"/>
            <a:chExt cx="1141000" cy="1139476"/>
          </a:xfrm>
        </p:grpSpPr>
        <p:sp>
          <p:nvSpPr>
            <p:cNvPr id="3" name="AutoShape 3"/>
            <p:cNvSpPr/>
            <p:nvPr/>
          </p:nvSpPr>
          <p:spPr>
            <a:xfrm>
              <a:off x="3803461" y="4918823"/>
              <a:ext cx="1141000" cy="113947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4153981" y="5264961"/>
            <a:ext cx="440054" cy="394907"/>
            <a:chOff x="4153981" y="5264961"/>
            <a:chExt cx="440054" cy="394907"/>
          </a:xfrm>
        </p:grpSpPr>
        <p:sp>
          <p:nvSpPr>
            <p:cNvPr id="5" name="Freeform 5"/>
            <p:cNvSpPr/>
            <p:nvPr/>
          </p:nvSpPr>
          <p:spPr>
            <a:xfrm>
              <a:off x="4433158" y="5264961"/>
              <a:ext cx="160877" cy="394906"/>
            </a:xfrm>
            <a:custGeom>
              <a:rect l="l" t="t" r="r" b="b"/>
              <a:pathLst>
                <a:path w="83" h="204">
                  <a:moveTo>
                    <a:pt x="17" y="57"/>
                  </a:moveTo>
                  <a:lnTo>
                    <a:pt x="0" y="57"/>
                  </a:lnTo>
                  <a:lnTo>
                    <a:pt x="43" y="0"/>
                  </a:lnTo>
                  <a:lnTo>
                    <a:pt x="83" y="57"/>
                  </a:lnTo>
                  <a:lnTo>
                    <a:pt x="67" y="57"/>
                  </a:lnTo>
                  <a:lnTo>
                    <a:pt x="67" y="204"/>
                  </a:lnTo>
                  <a:lnTo>
                    <a:pt x="17" y="204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4291617" y="5369451"/>
              <a:ext cx="160877" cy="290417"/>
            </a:xfrm>
            <a:custGeom>
              <a:rect l="l" t="t" r="r" b="b"/>
              <a:pathLst>
                <a:path w="83" h="150">
                  <a:moveTo>
                    <a:pt x="66" y="150"/>
                  </a:moveTo>
                  <a:lnTo>
                    <a:pt x="19" y="150"/>
                  </a:lnTo>
                  <a:lnTo>
                    <a:pt x="19" y="60"/>
                  </a:lnTo>
                  <a:lnTo>
                    <a:pt x="0" y="60"/>
                  </a:lnTo>
                  <a:lnTo>
                    <a:pt x="43" y="0"/>
                  </a:lnTo>
                  <a:lnTo>
                    <a:pt x="83" y="60"/>
                  </a:lnTo>
                  <a:lnTo>
                    <a:pt x="66" y="60"/>
                  </a:lnTo>
                  <a:lnTo>
                    <a:pt x="66" y="1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4153981" y="5479845"/>
              <a:ext cx="160877" cy="180022"/>
            </a:xfrm>
            <a:custGeom>
              <a:rect l="l" t="t" r="r" b="b"/>
              <a:pathLst>
                <a:path w="83" h="93">
                  <a:moveTo>
                    <a:pt x="17" y="57"/>
                  </a:moveTo>
                  <a:lnTo>
                    <a:pt x="0" y="57"/>
                  </a:lnTo>
                  <a:lnTo>
                    <a:pt x="43" y="0"/>
                  </a:lnTo>
                  <a:lnTo>
                    <a:pt x="83" y="57"/>
                  </a:lnTo>
                  <a:lnTo>
                    <a:pt x="66" y="57"/>
                  </a:lnTo>
                  <a:lnTo>
                    <a:pt x="66" y="93"/>
                  </a:lnTo>
                  <a:lnTo>
                    <a:pt x="17" y="93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Freeform 8"/>
          <p:cNvSpPr/>
          <p:nvPr/>
        </p:nvSpPr>
        <p:spPr>
          <a:xfrm>
            <a:off x="5356942" y="4118045"/>
            <a:ext cx="1535373" cy="1828901"/>
          </a:xfrm>
          <a:custGeom>
            <a:rect l="l" t="t" r="r" b="b"/>
            <a:pathLst>
              <a:path w="633" h="730">
                <a:moveTo>
                  <a:pt x="453" y="534"/>
                </a:moveTo>
                <a:cubicBezTo>
                  <a:pt x="420" y="520"/>
                  <a:pt x="408" y="498"/>
                  <a:pt x="405" y="470"/>
                </a:cubicBezTo>
                <a:cubicBezTo>
                  <a:pt x="427" y="452"/>
                  <a:pt x="445" y="427"/>
                  <a:pt x="458" y="399"/>
                </a:cubicBezTo>
                <a:cubicBezTo>
                  <a:pt x="468" y="395"/>
                  <a:pt x="476" y="389"/>
                  <a:pt x="483" y="380"/>
                </a:cubicBezTo>
                <a:cubicBezTo>
                  <a:pt x="491" y="369"/>
                  <a:pt x="497" y="355"/>
                  <a:pt x="500" y="339"/>
                </a:cubicBezTo>
                <a:cubicBezTo>
                  <a:pt x="503" y="324"/>
                  <a:pt x="504" y="308"/>
                  <a:pt x="501" y="293"/>
                </a:cubicBezTo>
                <a:cubicBezTo>
                  <a:pt x="500" y="282"/>
                  <a:pt x="497" y="272"/>
                  <a:pt x="492" y="263"/>
                </a:cubicBezTo>
                <a:cubicBezTo>
                  <a:pt x="486" y="212"/>
                  <a:pt x="466" y="165"/>
                  <a:pt x="437" y="133"/>
                </a:cubicBezTo>
                <a:cubicBezTo>
                  <a:pt x="431" y="125"/>
                  <a:pt x="424" y="118"/>
                  <a:pt x="417" y="112"/>
                </a:cubicBezTo>
                <a:cubicBezTo>
                  <a:pt x="439" y="56"/>
                  <a:pt x="386" y="0"/>
                  <a:pt x="316" y="8"/>
                </a:cubicBezTo>
                <a:cubicBezTo>
                  <a:pt x="307" y="9"/>
                  <a:pt x="297" y="11"/>
                  <a:pt x="288" y="14"/>
                </a:cubicBezTo>
                <a:cubicBezTo>
                  <a:pt x="300" y="20"/>
                  <a:pt x="310" y="30"/>
                  <a:pt x="316" y="40"/>
                </a:cubicBezTo>
                <a:cubicBezTo>
                  <a:pt x="320" y="49"/>
                  <a:pt x="321" y="58"/>
                  <a:pt x="316" y="68"/>
                </a:cubicBezTo>
                <a:cubicBezTo>
                  <a:pt x="316" y="67"/>
                  <a:pt x="316" y="67"/>
                  <a:pt x="316" y="66"/>
                </a:cubicBezTo>
                <a:cubicBezTo>
                  <a:pt x="291" y="0"/>
                  <a:pt x="212" y="20"/>
                  <a:pt x="211" y="42"/>
                </a:cubicBezTo>
                <a:cubicBezTo>
                  <a:pt x="231" y="57"/>
                  <a:pt x="237" y="71"/>
                  <a:pt x="237" y="95"/>
                </a:cubicBezTo>
                <a:cubicBezTo>
                  <a:pt x="214" y="95"/>
                  <a:pt x="206" y="79"/>
                  <a:pt x="197" y="56"/>
                </a:cubicBezTo>
                <a:cubicBezTo>
                  <a:pt x="185" y="82"/>
                  <a:pt x="184" y="110"/>
                  <a:pt x="192" y="135"/>
                </a:cubicBezTo>
                <a:cubicBezTo>
                  <a:pt x="164" y="167"/>
                  <a:pt x="144" y="210"/>
                  <a:pt x="141" y="254"/>
                </a:cubicBezTo>
                <a:cubicBezTo>
                  <a:pt x="141" y="258"/>
                  <a:pt x="141" y="261"/>
                  <a:pt x="141" y="264"/>
                </a:cubicBezTo>
                <a:cubicBezTo>
                  <a:pt x="137" y="273"/>
                  <a:pt x="134" y="283"/>
                  <a:pt x="132" y="293"/>
                </a:cubicBezTo>
                <a:cubicBezTo>
                  <a:pt x="130" y="308"/>
                  <a:pt x="130" y="324"/>
                  <a:pt x="133" y="339"/>
                </a:cubicBezTo>
                <a:cubicBezTo>
                  <a:pt x="136" y="355"/>
                  <a:pt x="142" y="369"/>
                  <a:pt x="151" y="380"/>
                </a:cubicBezTo>
                <a:cubicBezTo>
                  <a:pt x="157" y="389"/>
                  <a:pt x="166" y="395"/>
                  <a:pt x="175" y="399"/>
                </a:cubicBezTo>
                <a:cubicBezTo>
                  <a:pt x="188" y="427"/>
                  <a:pt x="206" y="452"/>
                  <a:pt x="228" y="470"/>
                </a:cubicBezTo>
                <a:cubicBezTo>
                  <a:pt x="225" y="498"/>
                  <a:pt x="214" y="520"/>
                  <a:pt x="181" y="534"/>
                </a:cubicBezTo>
                <a:cubicBezTo>
                  <a:pt x="106" y="565"/>
                  <a:pt x="0" y="574"/>
                  <a:pt x="3" y="668"/>
                </a:cubicBezTo>
                <a:cubicBezTo>
                  <a:pt x="3" y="688"/>
                  <a:pt x="11" y="709"/>
                  <a:pt x="24" y="730"/>
                </a:cubicBezTo>
                <a:cubicBezTo>
                  <a:pt x="316" y="730"/>
                  <a:pt x="316" y="730"/>
                  <a:pt x="316" y="730"/>
                </a:cubicBezTo>
                <a:cubicBezTo>
                  <a:pt x="610" y="730"/>
                  <a:pt x="610" y="730"/>
                  <a:pt x="610" y="730"/>
                </a:cubicBezTo>
                <a:cubicBezTo>
                  <a:pt x="622" y="709"/>
                  <a:pt x="630" y="688"/>
                  <a:pt x="631" y="668"/>
                </a:cubicBezTo>
                <a:cubicBezTo>
                  <a:pt x="633" y="574"/>
                  <a:pt x="528" y="565"/>
                  <a:pt x="453" y="534"/>
                </a:cubicBezTo>
                <a:close/>
                <a:moveTo>
                  <a:pt x="189" y="384"/>
                </a:moveTo>
                <a:cubicBezTo>
                  <a:pt x="154" y="378"/>
                  <a:pt x="140" y="313"/>
                  <a:pt x="156" y="275"/>
                </a:cubicBezTo>
                <a:cubicBezTo>
                  <a:pt x="157" y="275"/>
                  <a:pt x="158" y="274"/>
                  <a:pt x="158" y="274"/>
                </a:cubicBezTo>
                <a:cubicBezTo>
                  <a:pt x="182" y="259"/>
                  <a:pt x="189" y="329"/>
                  <a:pt x="189" y="335"/>
                </a:cubicBezTo>
                <a:cubicBezTo>
                  <a:pt x="189" y="360"/>
                  <a:pt x="216" y="369"/>
                  <a:pt x="210" y="352"/>
                </a:cubicBezTo>
                <a:cubicBezTo>
                  <a:pt x="204" y="334"/>
                  <a:pt x="196" y="307"/>
                  <a:pt x="195" y="273"/>
                </a:cubicBezTo>
                <a:cubicBezTo>
                  <a:pt x="195" y="272"/>
                  <a:pt x="195" y="272"/>
                  <a:pt x="195" y="271"/>
                </a:cubicBezTo>
                <a:cubicBezTo>
                  <a:pt x="194" y="245"/>
                  <a:pt x="200" y="216"/>
                  <a:pt x="211" y="190"/>
                </a:cubicBezTo>
                <a:cubicBezTo>
                  <a:pt x="215" y="185"/>
                  <a:pt x="218" y="180"/>
                  <a:pt x="223" y="177"/>
                </a:cubicBezTo>
                <a:cubicBezTo>
                  <a:pt x="244" y="194"/>
                  <a:pt x="275" y="202"/>
                  <a:pt x="316" y="195"/>
                </a:cubicBezTo>
                <a:cubicBezTo>
                  <a:pt x="335" y="191"/>
                  <a:pt x="356" y="185"/>
                  <a:pt x="379" y="174"/>
                </a:cubicBezTo>
                <a:cubicBezTo>
                  <a:pt x="380" y="174"/>
                  <a:pt x="380" y="173"/>
                  <a:pt x="380" y="173"/>
                </a:cubicBezTo>
                <a:cubicBezTo>
                  <a:pt x="405" y="167"/>
                  <a:pt x="412" y="175"/>
                  <a:pt x="423" y="191"/>
                </a:cubicBezTo>
                <a:cubicBezTo>
                  <a:pt x="423" y="191"/>
                  <a:pt x="423" y="191"/>
                  <a:pt x="424" y="192"/>
                </a:cubicBezTo>
                <a:cubicBezTo>
                  <a:pt x="434" y="216"/>
                  <a:pt x="440" y="243"/>
                  <a:pt x="440" y="269"/>
                </a:cubicBezTo>
                <a:cubicBezTo>
                  <a:pt x="439" y="270"/>
                  <a:pt x="439" y="272"/>
                  <a:pt x="439" y="273"/>
                </a:cubicBezTo>
                <a:cubicBezTo>
                  <a:pt x="438" y="307"/>
                  <a:pt x="430" y="334"/>
                  <a:pt x="424" y="352"/>
                </a:cubicBezTo>
                <a:cubicBezTo>
                  <a:pt x="418" y="369"/>
                  <a:pt x="445" y="360"/>
                  <a:pt x="445" y="335"/>
                </a:cubicBezTo>
                <a:cubicBezTo>
                  <a:pt x="445" y="329"/>
                  <a:pt x="452" y="259"/>
                  <a:pt x="476" y="274"/>
                </a:cubicBezTo>
                <a:cubicBezTo>
                  <a:pt x="476" y="274"/>
                  <a:pt x="477" y="274"/>
                  <a:pt x="477" y="275"/>
                </a:cubicBezTo>
                <a:cubicBezTo>
                  <a:pt x="494" y="313"/>
                  <a:pt x="480" y="378"/>
                  <a:pt x="445" y="384"/>
                </a:cubicBezTo>
                <a:cubicBezTo>
                  <a:pt x="421" y="440"/>
                  <a:pt x="377" y="482"/>
                  <a:pt x="317" y="482"/>
                </a:cubicBezTo>
                <a:cubicBezTo>
                  <a:pt x="316" y="482"/>
                  <a:pt x="316" y="482"/>
                  <a:pt x="316" y="482"/>
                </a:cubicBezTo>
                <a:cubicBezTo>
                  <a:pt x="256" y="482"/>
                  <a:pt x="213" y="440"/>
                  <a:pt x="189" y="384"/>
                </a:cubicBezTo>
                <a:close/>
                <a:moveTo>
                  <a:pt x="249" y="484"/>
                </a:moveTo>
                <a:cubicBezTo>
                  <a:pt x="268" y="496"/>
                  <a:pt x="291" y="502"/>
                  <a:pt x="316" y="503"/>
                </a:cubicBezTo>
                <a:cubicBezTo>
                  <a:pt x="317" y="503"/>
                  <a:pt x="317" y="503"/>
                  <a:pt x="317" y="503"/>
                </a:cubicBezTo>
                <a:cubicBezTo>
                  <a:pt x="343" y="503"/>
                  <a:pt x="366" y="496"/>
                  <a:pt x="387" y="483"/>
                </a:cubicBezTo>
                <a:cubicBezTo>
                  <a:pt x="391" y="500"/>
                  <a:pt x="401" y="518"/>
                  <a:pt x="414" y="532"/>
                </a:cubicBezTo>
                <a:cubicBezTo>
                  <a:pt x="374" y="581"/>
                  <a:pt x="346" y="601"/>
                  <a:pt x="319" y="630"/>
                </a:cubicBezTo>
                <a:cubicBezTo>
                  <a:pt x="318" y="629"/>
                  <a:pt x="317" y="629"/>
                  <a:pt x="316" y="628"/>
                </a:cubicBezTo>
                <a:cubicBezTo>
                  <a:pt x="292" y="612"/>
                  <a:pt x="262" y="579"/>
                  <a:pt x="224" y="525"/>
                </a:cubicBezTo>
                <a:cubicBezTo>
                  <a:pt x="235" y="513"/>
                  <a:pt x="244" y="498"/>
                  <a:pt x="249" y="484"/>
                </a:cubicBezTo>
                <a:close/>
                <a:moveTo>
                  <a:pt x="403" y="669"/>
                </a:moveTo>
                <a:cubicBezTo>
                  <a:pt x="391" y="655"/>
                  <a:pt x="383" y="631"/>
                  <a:pt x="362" y="619"/>
                </a:cubicBezTo>
                <a:cubicBezTo>
                  <a:pt x="344" y="631"/>
                  <a:pt x="321" y="669"/>
                  <a:pt x="318" y="687"/>
                </a:cubicBezTo>
                <a:cubicBezTo>
                  <a:pt x="318" y="684"/>
                  <a:pt x="317" y="680"/>
                  <a:pt x="316" y="677"/>
                </a:cubicBezTo>
                <a:cubicBezTo>
                  <a:pt x="308" y="654"/>
                  <a:pt x="281" y="635"/>
                  <a:pt x="272" y="626"/>
                </a:cubicBezTo>
                <a:cubicBezTo>
                  <a:pt x="252" y="635"/>
                  <a:pt x="246" y="653"/>
                  <a:pt x="233" y="670"/>
                </a:cubicBezTo>
                <a:cubicBezTo>
                  <a:pt x="220" y="653"/>
                  <a:pt x="183" y="602"/>
                  <a:pt x="172" y="556"/>
                </a:cubicBezTo>
                <a:cubicBezTo>
                  <a:pt x="187" y="553"/>
                  <a:pt x="201" y="545"/>
                  <a:pt x="213" y="535"/>
                </a:cubicBezTo>
                <a:cubicBezTo>
                  <a:pt x="213" y="536"/>
                  <a:pt x="214" y="537"/>
                  <a:pt x="214" y="538"/>
                </a:cubicBezTo>
                <a:cubicBezTo>
                  <a:pt x="240" y="574"/>
                  <a:pt x="285" y="626"/>
                  <a:pt x="316" y="652"/>
                </a:cubicBezTo>
                <a:cubicBezTo>
                  <a:pt x="317" y="653"/>
                  <a:pt x="318" y="654"/>
                  <a:pt x="319" y="655"/>
                </a:cubicBezTo>
                <a:cubicBezTo>
                  <a:pt x="351" y="612"/>
                  <a:pt x="388" y="581"/>
                  <a:pt x="425" y="541"/>
                </a:cubicBezTo>
                <a:cubicBezTo>
                  <a:pt x="435" y="549"/>
                  <a:pt x="446" y="555"/>
                  <a:pt x="459" y="558"/>
                </a:cubicBezTo>
                <a:cubicBezTo>
                  <a:pt x="446" y="592"/>
                  <a:pt x="425" y="648"/>
                  <a:pt x="403" y="6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462335" y="2645872"/>
            <a:ext cx="1139476" cy="1139476"/>
            <a:chOff x="5462335" y="2645872"/>
            <a:chExt cx="1139476" cy="1139476"/>
          </a:xfrm>
        </p:grpSpPr>
        <p:sp>
          <p:nvSpPr>
            <p:cNvPr id="10" name="AutoShape 10"/>
            <p:cNvSpPr/>
            <p:nvPr/>
          </p:nvSpPr>
          <p:spPr>
            <a:xfrm>
              <a:off x="5462335" y="2645872"/>
              <a:ext cx="1139476" cy="113947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5730273" y="3007155"/>
              <a:ext cx="626173" cy="417004"/>
            </a:xfrm>
            <a:custGeom>
              <a:rect l="l" t="t" r="r" b="b"/>
              <a:pathLst>
                <a:path w="21547" h="2160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771927" y="3559605"/>
            <a:ext cx="1141000" cy="1139476"/>
            <a:chOff x="6771927" y="3559605"/>
            <a:chExt cx="1141000" cy="1139476"/>
          </a:xfrm>
        </p:grpSpPr>
        <p:sp>
          <p:nvSpPr>
            <p:cNvPr id="13" name="AutoShape 13"/>
            <p:cNvSpPr/>
            <p:nvPr/>
          </p:nvSpPr>
          <p:spPr>
            <a:xfrm>
              <a:off x="6771927" y="3559605"/>
              <a:ext cx="1141000" cy="113947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7109969" y="3904315"/>
              <a:ext cx="524732" cy="433769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7209887" y="4918823"/>
            <a:ext cx="1141000" cy="1139476"/>
            <a:chOff x="7209887" y="4918823"/>
            <a:chExt cx="1141000" cy="1139476"/>
          </a:xfrm>
        </p:grpSpPr>
        <p:sp>
          <p:nvSpPr>
            <p:cNvPr id="16" name="AutoShape 16"/>
            <p:cNvSpPr/>
            <p:nvPr/>
          </p:nvSpPr>
          <p:spPr>
            <a:xfrm>
              <a:off x="7209887" y="4918823"/>
              <a:ext cx="1141000" cy="1139476"/>
            </a:xfrm>
            <a:prstGeom prst="ellipse">
              <a:avLst/>
            </a:prstGeom>
            <a:solidFill>
              <a:schemeClr val="accent5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7551358" y="5262199"/>
            <a:ext cx="467582" cy="452819"/>
            <a:chOff x="7551358" y="5262199"/>
            <a:chExt cx="467582" cy="452819"/>
          </a:xfrm>
        </p:grpSpPr>
        <p:sp>
          <p:nvSpPr>
            <p:cNvPr id="18" name="Freeform 18"/>
            <p:cNvSpPr/>
            <p:nvPr/>
          </p:nvSpPr>
          <p:spPr>
            <a:xfrm>
              <a:off x="7551358" y="5309253"/>
              <a:ext cx="418814" cy="405765"/>
            </a:xfrm>
            <a:custGeom>
              <a:rect l="l" t="t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851109" y="5262199"/>
              <a:ext cx="167831" cy="162496"/>
            </a:xfrm>
            <a:custGeom>
              <a:rect l="l" t="t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4231038" y="3559605"/>
            <a:ext cx="1139476" cy="1139476"/>
            <a:chOff x="4231038" y="3559605"/>
            <a:chExt cx="1139476" cy="1139476"/>
          </a:xfrm>
        </p:grpSpPr>
        <p:sp>
          <p:nvSpPr>
            <p:cNvPr id="21" name="AutoShape 21"/>
            <p:cNvSpPr/>
            <p:nvPr/>
          </p:nvSpPr>
          <p:spPr>
            <a:xfrm>
              <a:off x="4231038" y="3559605"/>
              <a:ext cx="1139476" cy="113947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" name="Group 22"/>
          <p:cNvGrpSpPr/>
          <p:nvPr/>
        </p:nvGrpSpPr>
        <p:grpSpPr>
          <a:xfrm>
            <a:off x="4544315" y="3838497"/>
            <a:ext cx="536639" cy="596075"/>
            <a:chOff x="4544315" y="3838497"/>
            <a:chExt cx="536639" cy="596075"/>
          </a:xfrm>
        </p:grpSpPr>
        <p:sp>
          <p:nvSpPr>
            <p:cNvPr id="23" name="Freeform 23"/>
            <p:cNvSpPr/>
            <p:nvPr/>
          </p:nvSpPr>
          <p:spPr>
            <a:xfrm>
              <a:off x="4911504" y="3838497"/>
              <a:ext cx="169450" cy="160972"/>
            </a:xfrm>
            <a:custGeom>
              <a:rect l="l" t="t" r="r" b="b"/>
              <a:pathLst>
                <a:path w="25" h="24">
                  <a:moveTo>
                    <a:pt x="19" y="24"/>
                  </a:moveTo>
                  <a:cubicBezTo>
                    <a:pt x="20" y="23"/>
                    <a:pt x="20" y="23"/>
                    <a:pt x="21" y="22"/>
                  </a:cubicBezTo>
                  <a:cubicBezTo>
                    <a:pt x="25" y="17"/>
                    <a:pt x="24" y="8"/>
                    <a:pt x="19" y="4"/>
                  </a:cubicBezTo>
                  <a:cubicBezTo>
                    <a:pt x="13" y="0"/>
                    <a:pt x="5" y="1"/>
                    <a:pt x="0" y="7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8" y="11"/>
                    <a:pt x="15" y="17"/>
                    <a:pt x="19" y="2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572604" y="3897838"/>
              <a:ext cx="488632" cy="536734"/>
            </a:xfrm>
            <a:custGeom>
              <a:rect l="l" t="t" r="r" b="b"/>
              <a:pathLst>
                <a:path w="73" h="80">
                  <a:moveTo>
                    <a:pt x="43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7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4"/>
                    <a:pt x="0" y="19"/>
                    <a:pt x="0" y="37"/>
                  </a:cubicBezTo>
                  <a:cubicBezTo>
                    <a:pt x="0" y="47"/>
                    <a:pt x="4" y="57"/>
                    <a:pt x="12" y="64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4" y="71"/>
                    <a:pt x="5" y="77"/>
                    <a:pt x="7" y="77"/>
                  </a:cubicBezTo>
                  <a:cubicBezTo>
                    <a:pt x="9" y="79"/>
                    <a:pt x="12" y="79"/>
                    <a:pt x="14" y="77"/>
                  </a:cubicBezTo>
                  <a:cubicBezTo>
                    <a:pt x="16" y="75"/>
                    <a:pt x="20" y="72"/>
                    <a:pt x="21" y="70"/>
                  </a:cubicBezTo>
                  <a:cubicBezTo>
                    <a:pt x="25" y="72"/>
                    <a:pt x="31" y="73"/>
                    <a:pt x="36" y="73"/>
                  </a:cubicBezTo>
                  <a:cubicBezTo>
                    <a:pt x="42" y="73"/>
                    <a:pt x="47" y="72"/>
                    <a:pt x="52" y="70"/>
                  </a:cubicBezTo>
                  <a:cubicBezTo>
                    <a:pt x="53" y="72"/>
                    <a:pt x="57" y="75"/>
                    <a:pt x="58" y="77"/>
                  </a:cubicBezTo>
                  <a:cubicBezTo>
                    <a:pt x="62" y="80"/>
                    <a:pt x="65" y="77"/>
                    <a:pt x="66" y="77"/>
                  </a:cubicBezTo>
                  <a:cubicBezTo>
                    <a:pt x="68" y="74"/>
                    <a:pt x="68" y="71"/>
                    <a:pt x="66" y="69"/>
                  </a:cubicBezTo>
                  <a:cubicBezTo>
                    <a:pt x="61" y="64"/>
                    <a:pt x="61" y="64"/>
                    <a:pt x="61" y="64"/>
                  </a:cubicBezTo>
                  <a:cubicBezTo>
                    <a:pt x="68" y="57"/>
                    <a:pt x="73" y="47"/>
                    <a:pt x="73" y="37"/>
                  </a:cubicBezTo>
                  <a:cubicBezTo>
                    <a:pt x="73" y="19"/>
                    <a:pt x="60" y="4"/>
                    <a:pt x="43" y="0"/>
                  </a:cubicBezTo>
                  <a:close/>
                  <a:moveTo>
                    <a:pt x="36" y="65"/>
                  </a:moveTo>
                  <a:cubicBezTo>
                    <a:pt x="21" y="65"/>
                    <a:pt x="8" y="52"/>
                    <a:pt x="8" y="37"/>
                  </a:cubicBezTo>
                  <a:cubicBezTo>
                    <a:pt x="8" y="21"/>
                    <a:pt x="21" y="8"/>
                    <a:pt x="36" y="8"/>
                  </a:cubicBezTo>
                  <a:cubicBezTo>
                    <a:pt x="52" y="8"/>
                    <a:pt x="64" y="21"/>
                    <a:pt x="64" y="37"/>
                  </a:cubicBezTo>
                  <a:cubicBezTo>
                    <a:pt x="64" y="52"/>
                    <a:pt x="52" y="65"/>
                    <a:pt x="36" y="65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544315" y="3838497"/>
              <a:ext cx="175165" cy="160972"/>
            </a:xfrm>
            <a:custGeom>
              <a:rect l="l" t="t" r="r" b="b"/>
              <a:pathLst>
                <a:path w="26" h="24">
                  <a:moveTo>
                    <a:pt x="6" y="24"/>
                  </a:moveTo>
                  <a:cubicBezTo>
                    <a:pt x="11" y="17"/>
                    <a:pt x="18" y="11"/>
                    <a:pt x="26" y="8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1" y="1"/>
                    <a:pt x="13" y="0"/>
                    <a:pt x="7" y="4"/>
                  </a:cubicBezTo>
                  <a:cubicBezTo>
                    <a:pt x="1" y="8"/>
                    <a:pt x="0" y="17"/>
                    <a:pt x="5" y="22"/>
                  </a:cubicBezTo>
                  <a:cubicBezTo>
                    <a:pt x="5" y="23"/>
                    <a:pt x="6" y="23"/>
                    <a:pt x="6" y="2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07015" y="3965656"/>
              <a:ext cx="19812" cy="79058"/>
            </a:xfrm>
            <a:custGeom>
              <a:rect l="l" t="t" r="r" b="b"/>
              <a:pathLst>
                <a:path w="3" h="12">
                  <a:moveTo>
                    <a:pt x="1" y="12"/>
                  </a:moveTo>
                  <a:cubicBezTo>
                    <a:pt x="2" y="12"/>
                    <a:pt x="3" y="11"/>
                    <a:pt x="3" y="1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631945" y="4132248"/>
              <a:ext cx="79058" cy="19812"/>
            </a:xfrm>
            <a:custGeom>
              <a:rect l="l" t="t" r="r" b="b"/>
              <a:pathLst>
                <a:path w="12" h="3">
                  <a:moveTo>
                    <a:pt x="1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2" y="3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911504" y="4132248"/>
              <a:ext cx="81915" cy="19812"/>
            </a:xfrm>
            <a:custGeom>
              <a:rect l="l" t="t" r="r" b="b"/>
              <a:pathLst>
                <a:path w="12" h="3">
                  <a:moveTo>
                    <a:pt x="1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2" y="3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07015" y="4245310"/>
              <a:ext cx="19812" cy="81915"/>
            </a:xfrm>
            <a:custGeom>
              <a:rect l="l" t="t" r="r" b="b"/>
              <a:pathLst>
                <a:path w="3" h="12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05383" y="4019282"/>
              <a:ext cx="228791" cy="152495"/>
            </a:xfrm>
            <a:custGeom>
              <a:rect l="l" t="t" r="r" b="b"/>
              <a:pathLst>
                <a:path w="34" h="23">
                  <a:moveTo>
                    <a:pt x="18" y="18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4" y="2"/>
                    <a:pt x="34" y="2"/>
                  </a:cubicBezTo>
                  <a:cubicBezTo>
                    <a:pt x="34" y="2"/>
                    <a:pt x="33" y="1"/>
                    <a:pt x="33" y="1"/>
                  </a:cubicBezTo>
                  <a:cubicBezTo>
                    <a:pt x="33" y="1"/>
                    <a:pt x="32" y="0"/>
                    <a:pt x="32" y="0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3" y="6"/>
                    <a:pt x="2" y="6"/>
                  </a:cubicBezTo>
                  <a:cubicBezTo>
                    <a:pt x="2" y="6"/>
                    <a:pt x="1" y="7"/>
                    <a:pt x="1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1" y="10"/>
                    <a:pt x="1" y="1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2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9" y="23"/>
                    <a:pt x="20" y="23"/>
                  </a:cubicBezTo>
                  <a:cubicBezTo>
                    <a:pt x="21" y="23"/>
                    <a:pt x="22" y="22"/>
                    <a:pt x="21" y="21"/>
                  </a:cubicBezTo>
                  <a:cubicBezTo>
                    <a:pt x="21" y="20"/>
                    <a:pt x="21" y="20"/>
                    <a:pt x="21" y="19"/>
                  </a:cubicBezTo>
                  <a:lnTo>
                    <a:pt x="18" y="18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1" name="TextBox 31"/>
          <p:cNvSpPr txBox="1"/>
          <p:nvPr/>
        </p:nvSpPr>
        <p:spPr>
          <a:xfrm>
            <a:off x="4668799" y="1094214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平均分配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82762" y="2930310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分配方法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37668" y="4918823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分配原则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194398" y="2930310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按比例分配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791584" y="4918823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一次性支付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7" name="AutoShape 3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TextBox 5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分配原则与方法</a:t>
              </a:r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4668799" y="1396267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将退休金总额平均分配给夫妻双方。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282762" y="3222706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具体分配方法可根据夫妻双方的协商结果确定，一般可采取以下几种方式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37668" y="5259838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在离婚协议书中，退休金的分配应遵循公平、合理、协商一致的原则，同时考虑到夫妻双方的实际情况和贡献大小。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194398" y="3222706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根据夫妻双方的收入、年龄、健康状况等因素，确定一定的比例进行分配。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8791584" y="5259838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一方支付另一方一定数额的退休金作为补偿，此后退休金归各自所有。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协商解决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调解处理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法律途径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夫妻双方应首先通过协商方式解决退休金分配争议，尽量达成共识。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如协商无果，可向当地人民调解委员会申请调解处理，寻求专业帮助。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若调解无果或双方不愿调解，可通过诉讼方式解决争议，由人民法院依法判决。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争议解决途径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社保在离婚协议书中体现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1423988"/>
            <a:ext cx="6085713" cy="1369790"/>
            <a:chOff x="454963" y="1423988"/>
            <a:chExt cx="6085713" cy="1369790"/>
          </a:xfrm>
        </p:grpSpPr>
        <p:sp>
          <p:nvSpPr>
            <p:cNvPr id="3" name="Freeform 3"/>
            <p:cNvSpPr/>
            <p:nvPr/>
          </p:nvSpPr>
          <p:spPr>
            <a:xfrm>
              <a:off x="1412320" y="1423988"/>
              <a:ext cx="737616" cy="1369790"/>
            </a:xfrm>
            <a:custGeom>
              <a:rect l="l" t="t" r="r" b="b"/>
              <a:pathLst>
                <a:path w="325" h="603">
                  <a:moveTo>
                    <a:pt x="0" y="0"/>
                  </a:moveTo>
                  <a:lnTo>
                    <a:pt x="325" y="316"/>
                  </a:lnTo>
                  <a:lnTo>
                    <a:pt x="325" y="603"/>
                  </a:lnTo>
                  <a:lnTo>
                    <a:pt x="0" y="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54963" y="1423988"/>
              <a:ext cx="957358" cy="90163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149841" y="2141982"/>
              <a:ext cx="4390835" cy="651796"/>
            </a:xfrm>
            <a:custGeom>
              <a:rect l="l" t="t" r="r" b="b"/>
              <a:pathLst>
                <a:path w="1931" h="287">
                  <a:moveTo>
                    <a:pt x="0" y="0"/>
                  </a:moveTo>
                  <a:lnTo>
                    <a:pt x="1831" y="0"/>
                  </a:lnTo>
                  <a:lnTo>
                    <a:pt x="1932" y="144"/>
                  </a:lnTo>
                  <a:lnTo>
                    <a:pt x="1831" y="287"/>
                  </a:lnTo>
                  <a:lnTo>
                    <a:pt x="0" y="2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89754" y="1679924"/>
            <a:ext cx="541020" cy="413385"/>
            <a:chOff x="689754" y="1679924"/>
            <a:chExt cx="541020" cy="413385"/>
          </a:xfrm>
        </p:grpSpPr>
        <p:sp>
          <p:nvSpPr>
            <p:cNvPr id="7" name="TextBox 7"/>
            <p:cNvSpPr txBox="1"/>
            <p:nvPr/>
          </p:nvSpPr>
          <p:spPr>
            <a:xfrm>
              <a:off x="689754" y="1679924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54963" y="2325624"/>
            <a:ext cx="6085713" cy="1131951"/>
            <a:chOff x="454963" y="2325624"/>
            <a:chExt cx="6085713" cy="1131951"/>
          </a:xfrm>
        </p:grpSpPr>
        <p:sp>
          <p:nvSpPr>
            <p:cNvPr id="9" name="Freeform 9"/>
            <p:cNvSpPr/>
            <p:nvPr/>
          </p:nvSpPr>
          <p:spPr>
            <a:xfrm>
              <a:off x="1412320" y="2325624"/>
              <a:ext cx="737616" cy="1131951"/>
            </a:xfrm>
            <a:custGeom>
              <a:rect l="l" t="t" r="r" b="b"/>
              <a:pathLst>
                <a:path w="325" h="498">
                  <a:moveTo>
                    <a:pt x="0" y="0"/>
                  </a:moveTo>
                  <a:lnTo>
                    <a:pt x="325" y="206"/>
                  </a:lnTo>
                  <a:lnTo>
                    <a:pt x="325" y="498"/>
                  </a:lnTo>
                  <a:lnTo>
                    <a:pt x="0" y="3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2325624"/>
              <a:ext cx="957358" cy="904685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149841" y="2793778"/>
              <a:ext cx="4390835" cy="663797"/>
            </a:xfrm>
            <a:custGeom>
              <a:rect l="l" t="t" r="r" b="b"/>
              <a:pathLst>
                <a:path w="1931" h="292">
                  <a:moveTo>
                    <a:pt x="0" y="0"/>
                  </a:moveTo>
                  <a:lnTo>
                    <a:pt x="1831" y="0"/>
                  </a:lnTo>
                  <a:lnTo>
                    <a:pt x="1932" y="149"/>
                  </a:lnTo>
                  <a:lnTo>
                    <a:pt x="1831" y="292"/>
                  </a:lnTo>
                  <a:lnTo>
                    <a:pt x="0" y="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646129" y="2549938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54963" y="3230309"/>
            <a:ext cx="6085713" cy="903160"/>
            <a:chOff x="454963" y="3230309"/>
            <a:chExt cx="6085713" cy="903160"/>
          </a:xfrm>
        </p:grpSpPr>
        <p:sp>
          <p:nvSpPr>
            <p:cNvPr id="14" name="Freeform 14"/>
            <p:cNvSpPr/>
            <p:nvPr/>
          </p:nvSpPr>
          <p:spPr>
            <a:xfrm>
              <a:off x="1412320" y="3230309"/>
              <a:ext cx="737616" cy="903160"/>
            </a:xfrm>
            <a:custGeom>
              <a:rect l="l" t="t" r="r" b="b"/>
              <a:pathLst>
                <a:path w="325" h="397">
                  <a:moveTo>
                    <a:pt x="0" y="0"/>
                  </a:moveTo>
                  <a:lnTo>
                    <a:pt x="325" y="100"/>
                  </a:lnTo>
                  <a:lnTo>
                    <a:pt x="325" y="397"/>
                  </a:lnTo>
                  <a:lnTo>
                    <a:pt x="0" y="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3230309"/>
              <a:ext cx="957358" cy="903160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149841" y="3457575"/>
              <a:ext cx="4390835" cy="675894"/>
            </a:xfrm>
            <a:custGeom>
              <a:rect l="l" t="t" r="r" b="b"/>
              <a:pathLst>
                <a:path w="1931" h="293">
                  <a:moveTo>
                    <a:pt x="0" y="0"/>
                  </a:moveTo>
                  <a:lnTo>
                    <a:pt x="1831" y="0"/>
                  </a:lnTo>
                  <a:lnTo>
                    <a:pt x="1932" y="149"/>
                  </a:lnTo>
                  <a:lnTo>
                    <a:pt x="1831" y="293"/>
                  </a:lnTo>
                  <a:lnTo>
                    <a:pt x="0" y="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646129" y="3438049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4133469"/>
            <a:ext cx="6085713" cy="892588"/>
            <a:chOff x="454963" y="4133469"/>
            <a:chExt cx="6085713" cy="892588"/>
          </a:xfrm>
        </p:grpSpPr>
        <p:sp>
          <p:nvSpPr>
            <p:cNvPr id="19" name="Freeform 19"/>
            <p:cNvSpPr/>
            <p:nvPr/>
          </p:nvSpPr>
          <p:spPr>
            <a:xfrm>
              <a:off x="1412320" y="4133469"/>
              <a:ext cx="737616" cy="892588"/>
            </a:xfrm>
            <a:custGeom>
              <a:rect l="l" t="t" r="r" b="b"/>
              <a:pathLst>
                <a:path w="325" h="393">
                  <a:moveTo>
                    <a:pt x="0" y="393"/>
                  </a:moveTo>
                  <a:lnTo>
                    <a:pt x="325" y="293"/>
                  </a:lnTo>
                  <a:lnTo>
                    <a:pt x="325" y="0"/>
                  </a:lnTo>
                  <a:lnTo>
                    <a:pt x="0" y="0"/>
                  </a:lnTo>
                  <a:lnTo>
                    <a:pt x="0" y="39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133469"/>
              <a:ext cx="957358" cy="892588"/>
            </a:xfrm>
            <a:prstGeom prst="rect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149841" y="4133469"/>
              <a:ext cx="4390835" cy="665321"/>
            </a:xfrm>
            <a:custGeom>
              <a:rect l="l" t="t" r="r" b="b"/>
              <a:pathLst>
                <a:path w="1931" h="288">
                  <a:moveTo>
                    <a:pt x="0" y="288"/>
                  </a:moveTo>
                  <a:lnTo>
                    <a:pt x="1831" y="288"/>
                  </a:lnTo>
                  <a:lnTo>
                    <a:pt x="1932" y="144"/>
                  </a:lnTo>
                  <a:lnTo>
                    <a:pt x="1831" y="0"/>
                  </a:lnTo>
                  <a:lnTo>
                    <a:pt x="0" y="0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TextBox 22"/>
            <p:cNvSpPr txBox="1"/>
            <p:nvPr/>
          </p:nvSpPr>
          <p:spPr>
            <a:xfrm>
              <a:off x="661179" y="4335209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4797266"/>
            <a:ext cx="6085713" cy="1133476"/>
            <a:chOff x="454963" y="4797266"/>
            <a:chExt cx="6085713" cy="1133476"/>
          </a:xfrm>
        </p:grpSpPr>
        <p:sp>
          <p:nvSpPr>
            <p:cNvPr id="24" name="Freeform 24"/>
            <p:cNvSpPr/>
            <p:nvPr/>
          </p:nvSpPr>
          <p:spPr>
            <a:xfrm>
              <a:off x="1412320" y="4797266"/>
              <a:ext cx="737616" cy="1133475"/>
            </a:xfrm>
            <a:custGeom>
              <a:rect l="l" t="t" r="r" b="b"/>
              <a:pathLst>
                <a:path w="325" h="498">
                  <a:moveTo>
                    <a:pt x="0" y="498"/>
                  </a:moveTo>
                  <a:lnTo>
                    <a:pt x="325" y="292"/>
                  </a:lnTo>
                  <a:lnTo>
                    <a:pt x="325" y="0"/>
                  </a:lnTo>
                  <a:lnTo>
                    <a:pt x="0" y="100"/>
                  </a:lnTo>
                  <a:lnTo>
                    <a:pt x="0" y="498"/>
                  </a:lnTo>
                  <a:close/>
                </a:path>
              </a:pathLst>
            </a:custGeom>
            <a:solidFill>
              <a:schemeClr val="accent5"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026057"/>
              <a:ext cx="957358" cy="904685"/>
            </a:xfrm>
            <a:prstGeom prst="rect">
              <a:avLst/>
            </a:prstGeom>
            <a:solidFill>
              <a:schemeClr val="accent5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149841" y="4797266"/>
              <a:ext cx="4390835" cy="663797"/>
            </a:xfrm>
            <a:custGeom>
              <a:rect l="l" t="t" r="r" b="b"/>
              <a:pathLst>
                <a:path w="1931" h="292">
                  <a:moveTo>
                    <a:pt x="0" y="292"/>
                  </a:moveTo>
                  <a:lnTo>
                    <a:pt x="1831" y="292"/>
                  </a:lnTo>
                  <a:lnTo>
                    <a:pt x="1932" y="143"/>
                  </a:lnTo>
                  <a:lnTo>
                    <a:pt x="1831" y="0"/>
                  </a:lnTo>
                  <a:lnTo>
                    <a:pt x="0" y="0"/>
                  </a:lnTo>
                  <a:lnTo>
                    <a:pt x="0" y="292"/>
                  </a:lnTo>
                  <a:close/>
                </a:path>
              </a:pathLst>
            </a:custGeom>
            <a:solidFill>
              <a:schemeClr val="accent5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661179" y="5275992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05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398926" y="2234517"/>
            <a:ext cx="3697074" cy="48015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养老保险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398926" y="2891599"/>
            <a:ext cx="369570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医疗保险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398926" y="3562160"/>
            <a:ext cx="369570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失业保险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398926" y="4213114"/>
            <a:ext cx="369570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工伤保险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398926" y="4897279"/>
            <a:ext cx="369570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生育保险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833989" y="2108883"/>
            <a:ext cx="4716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确保离婚后双方老年生活的基本保障。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831121" y="2771823"/>
            <a:ext cx="4719647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应对可能发生的医疗费用，减轻经济压力。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831121" y="3435620"/>
            <a:ext cx="4714875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为失业的一方提供一定期限内的经济支持。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831121" y="4111514"/>
            <a:ext cx="4714875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保障在工作中受伤的一方的权益。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31121" y="4776835"/>
            <a:ext cx="4714875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保障女性在生育过程中的权益。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9" name="AutoShape 3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TextBox 5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社保种类及覆盖范围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协商原则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公平原则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法律原则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具体方法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分配原则与方法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遵守国家相关法律法规，确保协议合法有效。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确保双方在社保方面的权益得到平等对待。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双方应充分协商，根据实际情况合理分配社保权益。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可采用一次性补偿、分期支付、按比例分配等方式进行社保权益的分配。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https://d.book118.com/845024020201011102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2024-09-11T11:46:07.250</cp:lastPrinted>
  <dcterms:created xsi:type="dcterms:W3CDTF">2024-09-11T03:46:07Z</dcterms:created>
  <dcterms:modified xsi:type="dcterms:W3CDTF">2024-09-11T03:46:09Z</dcterms:modified>
</cp:coreProperties>
</file>