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D92AEB-3FBF-42DC-B90E-DAFD3854F1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CAFEF1-0D77-47E8-9A22-0E11203D18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EF2ACE-1D9E-4562-8020-48EE80CC6F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473734-5E83-492F-A667-E7945DBB34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10DFDE-F2A9-4B81-8518-F234D39E70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E20681-E753-4E3A-8343-A25295F0C0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00C8DF-B6A8-4804-B04D-F54E170431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BE3D14-1BCD-4174-B8BA-749FED6BC5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DC1BF5-82A8-4974-8A7A-18DD3152D7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DC4ED6-2A30-4FB3-B7A5-5BD6A32A0F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EC04C2-E2DC-4E53-A3FD-3954943FC1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0DA2CC75-8280-4D50-8556-C2874ADEF926}"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E190E77-D57C-49F8-ADC2-FB99C50EBC2E}" type="slidenum">
              <a:rPr lang="zh-CN" altLang="en-US" smtClean="0"/>
              <a:t/>
            </a:fld>
            <a:endParaRPr lang="zh-CN" altLang="en-US"/>
          </a:p>
        </p:txBody>
      </p:sp>
    </p:spTree>
  </p:cSld>
  <p:clrMapOvr>
    <a:masterClrMapping/>
  </p:clrMapOvr>
  <p:transition spd="slow" advTm="2000">
    <p:push dir="u"/>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hasCustomPrompt="1"/>
          </p:nvPr>
        </p:nvSpPr>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0DA2CC75-8280-4D50-8556-C2874ADEF926}"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E190E77-D57C-49F8-ADC2-FB99C50EBC2E}" type="slidenum">
              <a:rPr lang="zh-CN" altLang="en-US" smtClean="0"/>
              <a:t/>
            </a:fld>
            <a:endParaRPr lang="zh-CN" altLang="en-US"/>
          </a:p>
        </p:txBody>
      </p:sp>
    </p:spTree>
  </p:cSld>
  <p:clrMapOvr>
    <a:masterClrMapping/>
  </p:clrMapOvr>
  <p:transition spd="slow" advTm="2000">
    <p:push dir="u"/>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endParaRPr lang="zh-CN" altLang="en-US"/>
          </a:p>
        </p:txBody>
      </p:sp>
      <p:sp>
        <p:nvSpPr>
          <p:cNvPr id="4" name="日期占位符 3"/>
          <p:cNvSpPr>
            <a:spLocks noGrp="1"/>
          </p:cNvSpPr>
          <p:nvPr>
            <p:ph type="dt" sz="half" idx="10"/>
          </p:nvPr>
        </p:nvSpPr>
        <p:spPr/>
        <p:txBody>
          <a:bodyPr/>
          <a:lstStyle/>
          <a:p>
            <a:fld id="{0DA2CC75-8280-4D50-8556-C2874ADEF926}"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E190E77-D57C-49F8-ADC2-FB99C50EBC2E}" type="slidenum">
              <a:rPr lang="zh-CN" altLang="en-US" smtClean="0"/>
              <a:t/>
            </a:fld>
            <a:endParaRPr lang="zh-CN" altLang="en-US"/>
          </a:p>
        </p:txBody>
      </p:sp>
    </p:spTree>
  </p:cSld>
  <p:clrMapOvr>
    <a:masterClrMapping/>
  </p:clrMapOvr>
  <p:transition spd="slow" advTm="2000">
    <p:push dir="u"/>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0DA2CC75-8280-4D50-8556-C2874ADEF926}"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6E190E77-D57C-49F8-ADC2-FB99C50EBC2E}" type="slidenum">
              <a:rPr lang="zh-CN" altLang="en-US" smtClean="0"/>
              <a:t/>
            </a:fld>
            <a:endParaRPr lang="zh-CN" altLang="en-US"/>
          </a:p>
        </p:txBody>
      </p:sp>
    </p:spTree>
  </p:cSld>
  <p:clrMapOvr>
    <a:masterClrMapping/>
  </p:clrMapOvr>
  <p:transition spd="slow" advTm="2000">
    <p:push dir="u"/>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0DA2CC75-8280-4D50-8556-C2874ADEF926}"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6E190E77-D57C-49F8-ADC2-FB99C50EBC2E}" type="slidenum">
              <a:rPr lang="zh-CN" altLang="en-US" smtClean="0"/>
              <a:t/>
            </a:fld>
            <a:endParaRPr lang="zh-CN" altLang="en-US"/>
          </a:p>
        </p:txBody>
      </p:sp>
    </p:spTree>
  </p:cSld>
  <p:clrMapOvr>
    <a:masterClrMapping/>
  </p:clrMapOvr>
  <p:transition spd="slow" advTm="2000">
    <p:push dir="u"/>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0DA2CC75-8280-4D50-8556-C2874ADEF926}"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6E190E77-D57C-49F8-ADC2-FB99C50EBC2E}" type="slidenum">
              <a:rPr lang="zh-CN" altLang="en-US" smtClean="0"/>
              <a:t/>
            </a:fld>
            <a:endParaRPr lang="zh-CN" altLang="en-US"/>
          </a:p>
        </p:txBody>
      </p:sp>
    </p:spTree>
  </p:cSld>
  <p:clrMapOvr>
    <a:masterClrMapping/>
  </p:clrMapOvr>
  <p:transition spd="slow" advTm="2000">
    <p:push dir="u"/>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0DA2CC75-8280-4D50-8556-C2874ADEF926}"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6E190E77-D57C-49F8-ADC2-FB99C50EBC2E}" type="slidenum">
              <a:rPr lang="zh-CN" altLang="en-US" smtClean="0"/>
              <a:t/>
            </a:fld>
            <a:endParaRPr lang="zh-CN" altLang="en-US"/>
          </a:p>
        </p:txBody>
      </p:sp>
    </p:spTree>
  </p:cSld>
  <p:clrMapOvr>
    <a:masterClrMapping/>
  </p:clrMapOvr>
  <p:transition spd="slow" advTm="2000">
    <p:push dir="u"/>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p:txBody>
          <a:bodyPr/>
          <a:lstStyle/>
          <a:p>
            <a:fld id="{0DA2CC75-8280-4D50-8556-C2874ADEF926}"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6E190E77-D57C-49F8-ADC2-FB99C50EBC2E}" type="slidenum">
              <a:rPr lang="zh-CN" altLang="en-US" smtClean="0"/>
              <a:t/>
            </a:fld>
            <a:endParaRPr lang="zh-CN" altLang="en-US"/>
          </a:p>
        </p:txBody>
      </p:sp>
    </p:spTree>
  </p:cSld>
  <p:clrMapOvr>
    <a:masterClrMapping/>
  </p:clrMapOvr>
  <p:transition spd="slow" advTm="2000">
    <p:push dir="u"/>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p:txBody>
          <a:bodyPr/>
          <a:lstStyle/>
          <a:p>
            <a:fld id="{0DA2CC75-8280-4D50-8556-C2874ADEF926}"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6E190E77-D57C-49F8-ADC2-FB99C50EBC2E}" type="slidenum">
              <a:rPr lang="zh-CN" altLang="en-US" smtClean="0"/>
              <a:t/>
            </a:fld>
            <a:endParaRPr lang="zh-CN" altLang="en-US"/>
          </a:p>
        </p:txBody>
      </p:sp>
    </p:spTree>
  </p:cSld>
  <p:clrMapOvr>
    <a:masterClrMapping/>
  </p:clrMapOvr>
  <p:transition spd="slow" advTm="2000">
    <p:push dir="u"/>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0DA2CC75-8280-4D50-8556-C2874ADEF926}"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E190E77-D57C-49F8-ADC2-FB99C50EBC2E}" type="slidenum">
              <a:rPr lang="zh-CN" altLang="en-US" smtClean="0"/>
              <a:t/>
            </a:fld>
            <a:endParaRPr lang="zh-CN" altLang="en-US"/>
          </a:p>
        </p:txBody>
      </p:sp>
    </p:spTree>
  </p:cSld>
  <p:clrMapOvr>
    <a:masterClrMapping/>
  </p:clrMapOvr>
  <p:transition spd="slow" advTm="2000">
    <p:push dir="u"/>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0DA2CC75-8280-4D50-8556-C2874ADEF926}"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E190E77-D57C-49F8-ADC2-FB99C50EBC2E}" type="slidenum">
              <a:rPr lang="zh-CN" altLang="en-US" smtClean="0"/>
              <a:t/>
            </a:fld>
            <a:endParaRPr lang="zh-CN" altLang="en-US"/>
          </a:p>
        </p:txBody>
      </p:sp>
      <p:sp>
        <p:nvSpPr>
          <p:cNvPr id="7" name="文本框 6"/>
          <p:cNvSpPr txBox="1"/>
          <p:nvPr userDrawn="1"/>
        </p:nvSpPr>
        <p:spPr>
          <a:xfrm>
            <a:off x="4218317" y="2286000"/>
            <a:ext cx="3027872"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solidFill>
                  <a:schemeClr val="bg1"/>
                </a:solidFill>
              </a:rPr>
              <a:t>www.tukuppt.com </a:t>
            </a:r>
            <a:r>
              <a:rPr lang="zh-CN" altLang="en-US">
                <a:solidFill>
                  <a:schemeClr val="bg1"/>
                </a:solidFill>
              </a:rPr>
              <a:t>熊猫办公 高效办公在熊猫</a:t>
            </a:r>
            <a:endParaRPr lang="zh-CN" altLang="en-US">
              <a:solidFill>
                <a:schemeClr val="bg1"/>
              </a:solidFill>
            </a:endParaRPr>
          </a:p>
        </p:txBody>
      </p:sp>
      <p:sp>
        <p:nvSpPr>
          <p:cNvPr id="8" name="文本框 7"/>
          <p:cNvSpPr txBox="1"/>
          <p:nvPr userDrawn="1"/>
        </p:nvSpPr>
        <p:spPr>
          <a:xfrm>
            <a:off x="4218316" y="3678129"/>
            <a:ext cx="5503653"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solidFill>
                  <a:schemeClr val="bg1"/>
                </a:solidFill>
              </a:rPr>
              <a:t>该作品版权为熊猫办公所有，请勿盗版，否则我们将按照</a:t>
            </a:r>
            <a:r>
              <a:rPr lang="en-US" altLang="zh-CN">
                <a:solidFill>
                  <a:schemeClr val="bg1"/>
                </a:solidFill>
                <a:effectLst/>
              </a:rPr>
              <a:t>《</a:t>
            </a:r>
            <a:r>
              <a:rPr lang="zh-CN" altLang="en-US">
                <a:solidFill>
                  <a:schemeClr val="bg1"/>
                </a:solidFill>
                <a:effectLst/>
              </a:rPr>
              <a:t>中华人民共和国著作权法</a:t>
            </a:r>
            <a:r>
              <a:rPr lang="en-US" altLang="zh-CN">
                <a:solidFill>
                  <a:schemeClr val="bg1"/>
                </a:solidFill>
                <a:effectLst/>
              </a:rPr>
              <a:t>》</a:t>
            </a:r>
            <a:r>
              <a:rPr lang="zh-CN" altLang="en-US">
                <a:solidFill>
                  <a:schemeClr val="bg1"/>
                </a:solidFill>
                <a:effectLst/>
              </a:rPr>
              <a:t>进行维权工作。</a:t>
            </a:r>
            <a:endParaRPr lang="zh-CN" altLang="en-US">
              <a:solidFill>
                <a:schemeClr val="bg1"/>
              </a:solidFill>
            </a:endParaRPr>
          </a:p>
        </p:txBody>
      </p:sp>
    </p:spTree>
  </p:cSld>
  <p:clrMapOvr>
    <a:masterClrMapping/>
  </p:clrMapOvr>
  <p:transition spd="slow" advTm="2000">
    <p:push dir="u"/>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DA2CC75-8280-4D50-8556-C2874ADEF926}"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E190E77-D57C-49F8-ADC2-FB99C50EBC2E}" type="slidenum">
              <a:rPr lang="zh-CN" altLang="en-US" smtClean="0"/>
              <a:t/>
            </a:fld>
            <a:endParaRPr lang="zh-CN" altLang="en-US"/>
          </a:p>
        </p:txBody>
      </p:sp>
      <p:pic>
        <p:nvPicPr>
          <p:cNvPr id="7" name="图片 6"/>
          <p:cNvPicPr>
            <a:picLocks noChangeAspect="1"/>
          </p:cNvPicPr>
          <p:nvPr userDrawn="1"/>
        </p:nvPicPr>
        <p:blipFill>
          <a:blip r:embed="rId1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圆角矩形 7"/>
          <p:cNvSpPr/>
          <p:nvPr userDrawn="1"/>
        </p:nvSpPr>
        <p:spPr>
          <a:xfrm>
            <a:off x="558800" y="526596"/>
            <a:ext cx="11074400" cy="5804807"/>
          </a:xfrm>
          <a:prstGeom prst="roundRect">
            <a:avLst>
              <a:gd name="adj" fmla="val 12416"/>
            </a:avLst>
          </a:prstGeom>
          <a:solidFill>
            <a:schemeClr val="bg1"/>
          </a:solidFill>
          <a:ln w="57150">
            <a:solidFill>
              <a:schemeClr val="tx1">
                <a:lumMod val="85000"/>
                <a:lumOff val="1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spd="slow" advTm="2000">
    <p:push dir="u"/>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5024230241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圆角矩形 4"/>
          <p:cNvSpPr/>
          <p:nvPr/>
        </p:nvSpPr>
        <p:spPr>
          <a:xfrm>
            <a:off x="4415517" y="2020084"/>
            <a:ext cx="3051832" cy="709046"/>
          </a:xfrm>
          <a:prstGeom prst="roundRect">
            <a:avLst/>
          </a:prstGeom>
          <a:solidFill>
            <a:srgbClr val="3A5DB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6" name="标题 5"/>
          <p:cNvSpPr>
            <a:spLocks noGrp="1"/>
          </p:cNvSpPr>
          <p:nvPr>
            <p:ph type="ctrTitle" idx="4294967295"/>
          </p:nvPr>
        </p:nvSpPr>
        <p:spPr>
          <a:xfrm>
            <a:off x="2424893" y="2948101"/>
            <a:ext cx="7033079" cy="961798"/>
          </a:xfrm>
        </p:spPr>
        <p:txBody>
          <a:bodyPr>
            <a:normAutofit/>
          </a:bodyPr>
          <a:lstStyle/>
          <a:p>
            <a:pPr algn="ctr"/>
            <a:r>
              <a:rPr lang="zh-CN" altLang="en-US" sz="6000" smtClean="0">
                <a:effectLst/>
                <a:latin typeface="喵字动漫体" panose="00000500000000000000" pitchFamily="2" charset="-122"/>
                <a:ea typeface="喵字动漫体" panose="00000500000000000000" pitchFamily="2" charset="-122"/>
                <a:sym typeface="思源黑体 CN Light" panose="020b0300000000000000" pitchFamily="34" charset="-122"/>
              </a:rPr>
              <a:t>慢性阻塞性肺疾病</a:t>
            </a:r>
            <a:endParaRPr lang="en-US" altLang="zh-CN">
              <a:effectLst/>
              <a:latin typeface="喵字动漫体" panose="00000500000000000000" pitchFamily="2" charset="-122"/>
              <a:ea typeface="喵字动漫体" panose="00000500000000000000" pitchFamily="2" charset="-122"/>
              <a:sym typeface="思源黑体 CN Light" panose="020b0300000000000000" pitchFamily="34" charset="-122"/>
            </a:endParaRPr>
          </a:p>
        </p:txBody>
      </p:sp>
      <p:sp>
        <p:nvSpPr>
          <p:cNvPr id="7" name="标题 5"/>
          <p:cNvSpPr txBox="1"/>
          <p:nvPr/>
        </p:nvSpPr>
        <p:spPr>
          <a:xfrm>
            <a:off x="4672442" y="1899217"/>
            <a:ext cx="2751364" cy="961798"/>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a:solidFill>
                  <a:schemeClr val="bg1"/>
                </a:solidFill>
                <a:latin typeface="思源黑体 CN Bold" panose="020b0800000000000000" pitchFamily="34" charset="-122"/>
                <a:ea typeface="思源黑体 CN Bold" panose="020b0800000000000000" pitchFamily="34" charset="-122"/>
                <a:sym typeface="思源黑体 CN Light" panose="020b0300000000000000" pitchFamily="34" charset="-122"/>
              </a:rPr>
              <a:t>(</a:t>
            </a:r>
            <a:r>
              <a:rPr lang="en-US" altLang="zh-CN" sz="4000" b="1">
                <a:solidFill>
                  <a:schemeClr val="bg1"/>
                </a:solidFill>
                <a:latin typeface="思源黑体 CN Bold" panose="020b0800000000000000" pitchFamily="34" charset="-122"/>
                <a:ea typeface="思源黑体 CN Bold" panose="020b0800000000000000" pitchFamily="34" charset="-122"/>
                <a:sym typeface="思源黑体 CN Light" panose="020b0300000000000000" pitchFamily="34" charset="-122"/>
              </a:rPr>
              <a:t>COPD</a:t>
            </a:r>
            <a:r>
              <a:rPr lang="zh-CN" altLang="en-US" sz="4000" b="1">
                <a:solidFill>
                  <a:schemeClr val="bg1"/>
                </a:solidFill>
                <a:latin typeface="思源黑体 CN Bold" panose="020b0800000000000000" pitchFamily="34" charset="-122"/>
                <a:ea typeface="思源黑体 CN Bold" panose="020b0800000000000000" pitchFamily="34" charset="-122"/>
                <a:sym typeface="思源黑体 CN Light" panose="020b0300000000000000" pitchFamily="34" charset="-122"/>
              </a:rPr>
              <a:t>)</a:t>
            </a:r>
            <a:endParaRPr lang="en-US" altLang="zh-CN" sz="2800">
              <a:solidFill>
                <a:schemeClr val="bg1"/>
              </a:solidFill>
              <a:latin typeface="思源黑体 CN Bold" panose="020b0800000000000000" pitchFamily="34" charset="-122"/>
              <a:ea typeface="思源黑体 CN Bold" panose="020b0800000000000000" pitchFamily="34" charset="-122"/>
              <a:sym typeface="思源黑体 CN Light" panose="020b0300000000000000" pitchFamily="34" charset="-122"/>
            </a:endParaRPr>
          </a:p>
        </p:txBody>
      </p:sp>
      <p:pic>
        <p:nvPicPr>
          <p:cNvPr id="3"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86437" y="2948101"/>
            <a:ext cx="4724651" cy="4281715"/>
          </a:xfrm>
          <a:prstGeom prst="rect">
            <a:avLst/>
          </a:prstGeom>
        </p:spPr>
      </p:pic>
      <p:pic>
        <p:nvPicPr>
          <p:cNvPr id="4" name="图片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7838" y="3807628"/>
            <a:ext cx="3269343" cy="3269343"/>
          </a:xfrm>
          <a:prstGeom prst="rect">
            <a:avLst/>
          </a:prstGeom>
        </p:spPr>
      </p:pic>
      <p:sp>
        <p:nvSpPr>
          <p:cNvPr id="10" name="文本框 9"/>
          <p:cNvSpPr txBox="1">
            <a:spLocks noChangeArrowheads="1"/>
          </p:cNvSpPr>
          <p:nvPr/>
        </p:nvSpPr>
        <p:spPr bwMode="auto">
          <a:xfrm>
            <a:off x="3371074" y="4104233"/>
            <a:ext cx="514071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微软雅黑" panose="020b0503020204020204" pitchFamily="34" charset="-122"/>
                <a:cs typeface="+mn-cs"/>
              </a:defRPr>
            </a:lvl1pPr>
            <a:lvl2pPr marL="742950" indent="-285750" algn="l" defTabSz="914400" rtl="0" eaLnBrk="1" latinLnBrk="0" hangingPunct="1">
              <a:defRPr sz="1800" kern="1200">
                <a:solidFill>
                  <a:schemeClr val="tx1"/>
                </a:solidFill>
                <a:latin typeface="微软雅黑" panose="020b0503020204020204" pitchFamily="34" charset="-122"/>
                <a:ea typeface="微软雅黑" panose="020b0503020204020204" pitchFamily="34" charset="-122"/>
                <a:cs typeface="+mn-cs"/>
              </a:defRPr>
            </a:lvl2pPr>
            <a:lvl3pPr marL="1143000" indent="-228600" algn="l" defTabSz="914400" rtl="0" eaLnBrk="1" latinLnBrk="0" hangingPunct="1">
              <a:defRPr sz="1800" kern="1200">
                <a:solidFill>
                  <a:schemeClr val="tx1"/>
                </a:solidFill>
                <a:latin typeface="微软雅黑" panose="020b0503020204020204" pitchFamily="34" charset="-122"/>
                <a:ea typeface="微软雅黑" panose="020b0503020204020204" pitchFamily="34" charset="-122"/>
                <a:cs typeface="+mn-cs"/>
              </a:defRPr>
            </a:lvl3pPr>
            <a:lvl4pPr marL="1600200" indent="-228600" algn="l" defTabSz="914400" rtl="0" eaLnBrk="1" latinLnBrk="0" hangingPunct="1">
              <a:defRPr sz="1800" kern="1200">
                <a:solidFill>
                  <a:schemeClr val="tx1"/>
                </a:solidFill>
                <a:latin typeface="微软雅黑" panose="020b0503020204020204" pitchFamily="34" charset="-122"/>
                <a:ea typeface="微软雅黑" panose="020b0503020204020204" pitchFamily="34" charset="-122"/>
                <a:cs typeface="+mn-cs"/>
              </a:defRPr>
            </a:lvl4pPr>
            <a:lvl5pPr marL="2057400" indent="-228600" algn="l" defTabSz="914400" rtl="0" eaLnBrk="1" latinLnBrk="0" hangingPunct="1">
              <a:defRPr sz="1800" kern="1200">
                <a:solidFill>
                  <a:schemeClr val="tx1"/>
                </a:solidFill>
                <a:latin typeface="微软雅黑" panose="020b0503020204020204" pitchFamily="34" charset="-122"/>
                <a:ea typeface="微软雅黑" panose="020b0503020204020204" pitchFamily="34"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微软雅黑" panose="020b0503020204020204" pitchFamily="34" charset="-122"/>
                <a:ea typeface="微软雅黑" panose="020b0503020204020204" pitchFamily="34"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微软雅黑" panose="020b0503020204020204" pitchFamily="34" charset="-122"/>
                <a:ea typeface="微软雅黑" panose="020b0503020204020204" pitchFamily="34"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微软雅黑" panose="020b0503020204020204" pitchFamily="34" charset="-122"/>
                <a:ea typeface="微软雅黑" panose="020b0503020204020204" pitchFamily="34"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微软雅黑" panose="020b0503020204020204" pitchFamily="34" charset="-122"/>
                <a:ea typeface="微软雅黑" panose="020b0503020204020204" pitchFamily="34" charset="-122"/>
                <a:cs typeface="+mn-cs"/>
              </a:defRPr>
            </a:lvl9pPr>
          </a:lstStyle>
          <a:p>
            <a:pPr algn="ctr"/>
            <a:r>
              <a:rPr lang="en-US" altLang="zh-CN" sz="1200" b="1">
                <a:solidFill>
                  <a:schemeClr val="tx1">
                    <a:lumMod val="85000"/>
                    <a:lumOff val="15000"/>
                  </a:schemeClr>
                </a:solidFill>
                <a:latin typeface="思源黑体 CN Light" panose="020b0300000000000000" pitchFamily="34" charset="-122"/>
                <a:ea typeface="思源黑体 CN Light" panose="020b0300000000000000" pitchFamily="34" charset="-122"/>
                <a:cs typeface="Arial" pitchFamily="34" charset="0"/>
                <a:sym typeface="思源黑体 CN Light" panose="020b0300000000000000" pitchFamily="34" charset="-122"/>
              </a:rPr>
              <a:t>Art can be a macro concept can also be an individual phenomenon, by capturing and dig, experience and analysis, integration </a:t>
            </a:r>
            <a:r>
              <a:rPr lang="en-US" altLang="zh-CN" sz="1200" b="1" smtClean="0">
                <a:solidFill>
                  <a:schemeClr val="tx1">
                    <a:lumMod val="85000"/>
                    <a:lumOff val="15000"/>
                  </a:schemeClr>
                </a:solidFill>
                <a:latin typeface="思源黑体 CN Light" panose="020b0300000000000000" pitchFamily="34" charset="-122"/>
                <a:ea typeface="思源黑体 CN Light" panose="020b0300000000000000" pitchFamily="34" charset="-122"/>
                <a:cs typeface="Arial" pitchFamily="34" charset="0"/>
                <a:sym typeface="思源黑体 CN Light" panose="020b0300000000000000" pitchFamily="34" charset="-122"/>
              </a:rPr>
              <a:t>and</a:t>
            </a:r>
            <a:endParaRPr lang="zh-CN" altLang="en-US" sz="1200" b="1">
              <a:solidFill>
                <a:schemeClr val="tx1">
                  <a:lumMod val="85000"/>
                  <a:lumOff val="15000"/>
                </a:schemeClr>
              </a:solidFill>
              <a:latin typeface="思源黑体 CN Light" panose="020b0300000000000000" pitchFamily="34" charset="-122"/>
              <a:ea typeface="思源黑体 CN Light" panose="020b0300000000000000" pitchFamily="34" charset="-122"/>
              <a:cs typeface="Arial" pitchFamily="34" charset="0"/>
              <a:sym typeface="思源黑体 CN Light" panose="020b0300000000000000" pitchFamily="34" charset="-122"/>
            </a:endParaRPr>
          </a:p>
        </p:txBody>
      </p:sp>
    </p:spTree>
  </p:cSld>
  <p:clrMapOvr>
    <a:masterClrMapping/>
  </p:clrMapOvr>
  <p:transition spd="slow" advTm="2000">
    <p:push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1250" decel="10000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1250" fill="hold"/>
                                        <p:tgtEl>
                                          <p:spTgt spid="10"/>
                                        </p:tgtEl>
                                        <p:attrNameLst>
                                          <p:attrName>ppt_x</p:attrName>
                                        </p:attrNameLst>
                                      </p:cBhvr>
                                      <p:tavLst>
                                        <p:tav tm="0">
                                          <p:val>
                                            <p:strVal val="#ppt_x"/>
                                          </p:val>
                                        </p:tav>
                                        <p:tav tm="100000">
                                          <p:val>
                                            <p:strVal val="#ppt_x"/>
                                          </p:val>
                                        </p:tav>
                                      </p:tavLst>
                                    </p:anim>
                                    <p:anim calcmode="lin" valueType="num">
                                      <p:cBhvr additive="base">
                                        <p:cTn id="8" dur="125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582057" y="1636259"/>
            <a:ext cx="10972800" cy="1143000"/>
          </a:xfrm>
        </p:spPr>
        <p:txBody>
          <a:bodyPr/>
          <a:lstStyle/>
          <a:p>
            <a:r>
              <a:rPr lang="zh-CN" altLang="en-US" b="1">
                <a:latin typeface="思源黑体 CN Light" panose="020b0300000000000000" pitchFamily="34" charset="-122"/>
                <a:ea typeface="思源黑体 CN Light" panose="020b0300000000000000" pitchFamily="34" charset="-122"/>
                <a:sym typeface="思源黑体 CN Light" panose="020b0300000000000000" pitchFamily="34" charset="-122"/>
              </a:rPr>
              <a:t>慢性阻塞性肺疾病（COPD）</a:t>
            </a:r>
            <a:endParaRPr lang="zh-CN" altLang="en-US" b="1" i="1">
              <a:solidFill>
                <a:srgbClr val="FF0000"/>
              </a:solidFill>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sp>
        <p:nvSpPr>
          <p:cNvPr id="3" name="内容占位符 2"/>
          <p:cNvSpPr>
            <a:spLocks noGrp="1"/>
          </p:cNvSpPr>
          <p:nvPr>
            <p:ph idx="4294967295"/>
          </p:nvPr>
        </p:nvSpPr>
        <p:spPr>
          <a:xfrm>
            <a:off x="1582057" y="3091316"/>
            <a:ext cx="8525782" cy="2119312"/>
          </a:xfrm>
        </p:spPr>
        <p:txBody>
          <a:bodyPr/>
          <a:lstStyle/>
          <a:p>
            <a:pPr marL="0" indent="0">
              <a:buFontTx/>
              <a:buNone/>
            </a:pPr>
            <a:r>
              <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rPr>
              <a:t>慢性阻塞性肺疾病（COPD）是一种常见的以</a:t>
            </a:r>
            <a:r>
              <a:rPr lang="zh-CN" altLang="en-US">
                <a:solidFill>
                  <a:srgbClr val="FF0000"/>
                </a:solidFill>
                <a:latin typeface="思源黑体 CN Light" panose="020b0300000000000000" pitchFamily="34" charset="-122"/>
                <a:ea typeface="思源黑体 CN Light" panose="020b0300000000000000" pitchFamily="34" charset="-122"/>
                <a:sym typeface="思源黑体 CN Light" panose="020b0300000000000000" pitchFamily="34" charset="-122"/>
              </a:rPr>
              <a:t>持续气流受限</a:t>
            </a:r>
            <a:r>
              <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rPr>
              <a:t>为特征的可以预防和治疗的疾病，气流受限</a:t>
            </a:r>
            <a:r>
              <a:rPr lang="zh-CN" altLang="en-US">
                <a:solidFill>
                  <a:srgbClr val="FF0000"/>
                </a:solidFill>
                <a:latin typeface="思源黑体 CN Light" panose="020b0300000000000000" pitchFamily="34" charset="-122"/>
                <a:ea typeface="思源黑体 CN Light" panose="020b0300000000000000" pitchFamily="34" charset="-122"/>
                <a:sym typeface="思源黑体 CN Light" panose="020b0300000000000000" pitchFamily="34" charset="-122"/>
              </a:rPr>
              <a:t>进行性发展</a:t>
            </a:r>
            <a:r>
              <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rPr>
              <a:t>，与气道和肺脏对有毒颗粒或气体的慢性炎性反应增强有关。</a:t>
            </a:r>
            <a:endParaRPr lang="en-US" altLang="zh-CN">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pPr marL="0" indent="0">
              <a:buFontTx/>
              <a:buNone/>
            </a:pPr>
            <a:endPar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spTree>
  </p:cSld>
  <p:clrMapOvr>
    <a:masterClrMapping/>
  </p:clrMapOvr>
  <p:transition spd="slow" advTm="2000">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1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ppt_x"/>
                                          </p:val>
                                        </p:tav>
                                        <p:tav tm="100000">
                                          <p:val>
                                            <p:strVal val="#ppt_x"/>
                                          </p:val>
                                        </p:tav>
                                      </p:tavLst>
                                    </p:anim>
                                    <p:anim calcmode="lin" valueType="num">
                                      <p:cBhvr additive="base">
                                        <p:cTn id="8" dur="10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8" presetClass="entr" presetSubtype="16" dur="50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amond(in)">
                                      <p:cBhvr>
                                        <p:cTn id="13"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1" name="文本框 2"/>
          <p:cNvSpPr txBox="1">
            <a:spLocks noChangeArrowheads="1"/>
          </p:cNvSpPr>
          <p:nvPr/>
        </p:nvSpPr>
        <p:spPr bwMode="auto">
          <a:xfrm>
            <a:off x="1077459" y="945656"/>
            <a:ext cx="5937250" cy="457200"/>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latin typeface="思源黑体 CN Light" panose="020b0300000000000000" pitchFamily="34" charset="-122"/>
                <a:ea typeface="思源黑体 CN Light" panose="020b0300000000000000" pitchFamily="34" charset="-122"/>
                <a:sym typeface="思源黑体 CN Light" panose="020b0300000000000000" pitchFamily="34" charset="-122"/>
              </a:rPr>
              <a:t>COPD</a:t>
            </a:r>
            <a:r>
              <a:rPr lang="zh-CN" altLang="en-US" sz="2400" b="1">
                <a:latin typeface="思源黑体 CN Light" panose="020b0300000000000000" pitchFamily="34" charset="-122"/>
                <a:ea typeface="思源黑体 CN Light" panose="020b0300000000000000" pitchFamily="34" charset="-122"/>
                <a:sym typeface="思源黑体 CN Light" panose="020b0300000000000000" pitchFamily="34" charset="-122"/>
              </a:rPr>
              <a:t>与慢性支气管炎和肺气肿密切相关。</a:t>
            </a:r>
            <a:endParaRPr lang="zh-CN" altLang="en-US" sz="2400" b="1">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pic>
        <p:nvPicPr>
          <p:cNvPr id="4" name="图片 3" descr="微信图片_20171010221818"/>
          <p:cNvPicPr>
            <a:picLocks noChangeAspect="1"/>
          </p:cNvPicPr>
          <p:nvPr/>
        </p:nvPicPr>
        <p:blipFill>
          <a:blip r:embed="rId2"/>
          <a:stretch>
            <a:fillRect/>
          </a:stretch>
        </p:blipFill>
        <p:spPr bwMode="auto">
          <a:xfrm>
            <a:off x="1716087" y="1793721"/>
            <a:ext cx="3533748" cy="2375961"/>
          </a:xfrm>
          <a:prstGeom prst="rect">
            <a:avLst/>
          </a:prstGeom>
          <a:noFill/>
          <a:ln w="9525">
            <a:noFill/>
            <a:miter lim="800000"/>
          </a:ln>
        </p:spPr>
      </p:pic>
      <p:pic>
        <p:nvPicPr>
          <p:cNvPr id="5" name="图片 4" descr="微信图片_20171010221831"/>
          <p:cNvPicPr>
            <a:picLocks noChangeAspect="1"/>
          </p:cNvPicPr>
          <p:nvPr/>
        </p:nvPicPr>
        <p:blipFill>
          <a:blip r:embed="rId3"/>
          <a:stretch>
            <a:fillRect/>
          </a:stretch>
        </p:blipFill>
        <p:spPr bwMode="auto">
          <a:xfrm>
            <a:off x="6751638" y="1793721"/>
            <a:ext cx="3698648" cy="2375961"/>
          </a:xfrm>
          <a:prstGeom prst="rect">
            <a:avLst/>
          </a:prstGeom>
          <a:noFill/>
          <a:ln w="9525">
            <a:noFill/>
            <a:miter lim="800000"/>
          </a:ln>
        </p:spPr>
      </p:pic>
      <p:sp>
        <p:nvSpPr>
          <p:cNvPr id="6" name="文本框 5"/>
          <p:cNvSpPr txBox="1"/>
          <p:nvPr/>
        </p:nvSpPr>
        <p:spPr>
          <a:xfrm>
            <a:off x="1440316" y="4494213"/>
            <a:ext cx="4829175" cy="1189037"/>
          </a:xfrm>
          <a:prstGeom prst="rect">
            <a:avLst/>
          </a:prstGeom>
          <a:noFill/>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zh-CN" altLang="en-US" b="1">
                <a:latin typeface="思源黑体 CN Light" panose="020b0300000000000000" pitchFamily="34" charset="-122"/>
                <a:ea typeface="思源黑体 CN Light" panose="020b0300000000000000" pitchFamily="34" charset="-122"/>
                <a:sym typeface="思源黑体 CN Light" panose="020b0300000000000000" pitchFamily="34" charset="-122"/>
              </a:rPr>
              <a:t>慢性支气管炎</a:t>
            </a:r>
            <a:endParaRPr lang="zh-CN" altLang="en-US" b="1">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pPr fontAlgn="auto">
              <a:spcBef>
                <a:spcPct val="0"/>
              </a:spcBef>
              <a:spcAft>
                <a:spcPct val="0"/>
              </a:spcAft>
              <a:defRPr/>
            </a:pPr>
            <a:r>
              <a:rPr lang="zh-CN" altLang="en-US" b="1">
                <a:latin typeface="思源黑体 CN Light" panose="020b0300000000000000" pitchFamily="34" charset="-122"/>
                <a:ea typeface="思源黑体 CN Light" panose="020b0300000000000000" pitchFamily="34" charset="-122"/>
                <a:sym typeface="思源黑体 CN Light" panose="020b0300000000000000" pitchFamily="34" charset="-122"/>
              </a:rPr>
              <a:t>（气道变窄）</a:t>
            </a:r>
            <a:endParaRPr lang="zh-CN" altLang="en-US" b="1">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pPr fontAlgn="auto">
              <a:spcBef>
                <a:spcPct val="0"/>
              </a:spcBef>
              <a:spcAft>
                <a:spcPct val="0"/>
              </a:spcAft>
              <a:defRPr/>
            </a:pPr>
            <a:r>
              <a:rPr lang="zh-CN" altLang="en-US" b="1">
                <a:latin typeface="思源黑体 CN Light" panose="020b0300000000000000" pitchFamily="34" charset="-122"/>
                <a:ea typeface="思源黑体 CN Light" panose="020b0300000000000000" pitchFamily="34" charset="-122"/>
                <a:sym typeface="思源黑体 CN Light" panose="020b0300000000000000" pitchFamily="34" charset="-122"/>
              </a:rPr>
              <a:t>除外慢性咳嗽的其它已知原因后，每年咳嗽、咳痰3个月，持续2年或</a:t>
            </a:r>
            <a:r>
              <a:rPr lang="en-US" altLang="zh-CN" b="1">
                <a:latin typeface="思源黑体 CN Light" panose="020b0300000000000000" pitchFamily="34" charset="-122"/>
                <a:ea typeface="思源黑体 CN Light" panose="020b0300000000000000" pitchFamily="34" charset="-122"/>
                <a:sym typeface="思源黑体 CN Light" panose="020b0300000000000000" pitchFamily="34" charset="-122"/>
              </a:rPr>
              <a:t>2</a:t>
            </a:r>
            <a:r>
              <a:rPr lang="zh-CN" altLang="en-US" b="1">
                <a:latin typeface="思源黑体 CN Light" panose="020b0300000000000000" pitchFamily="34" charset="-122"/>
                <a:ea typeface="思源黑体 CN Light" panose="020b0300000000000000" pitchFamily="34" charset="-122"/>
                <a:sym typeface="思源黑体 CN Light" panose="020b0300000000000000" pitchFamily="34" charset="-122"/>
              </a:rPr>
              <a:t>年以上者。</a:t>
            </a:r>
            <a:endParaRPr lang="zh-CN" altLang="en-US" b="1">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sp>
        <p:nvSpPr>
          <p:cNvPr id="8" name="文本框 7"/>
          <p:cNvSpPr txBox="1"/>
          <p:nvPr/>
        </p:nvSpPr>
        <p:spPr>
          <a:xfrm>
            <a:off x="6637338" y="4494213"/>
            <a:ext cx="4902200" cy="1189037"/>
          </a:xfrm>
          <a:prstGeom prst="rect">
            <a:avLst/>
          </a:prstGeom>
          <a:noFill/>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zh-CN" altLang="en-US" b="1">
                <a:latin typeface="思源黑体 CN Light" panose="020b0300000000000000" pitchFamily="34" charset="-122"/>
                <a:ea typeface="思源黑体 CN Light" panose="020b0300000000000000" pitchFamily="34" charset="-122"/>
                <a:sym typeface="思源黑体 CN Light" panose="020b0300000000000000" pitchFamily="34" charset="-122"/>
              </a:rPr>
              <a:t>肺气肿</a:t>
            </a:r>
            <a:endParaRPr lang="zh-CN" altLang="en-US" b="1">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pPr fontAlgn="auto">
              <a:spcBef>
                <a:spcPct val="0"/>
              </a:spcBef>
              <a:spcAft>
                <a:spcPct val="0"/>
              </a:spcAft>
              <a:defRPr/>
            </a:pPr>
            <a:r>
              <a:rPr lang="zh-CN" altLang="en-US" b="1">
                <a:latin typeface="思源黑体 CN Light" panose="020b0300000000000000" pitchFamily="34" charset="-122"/>
                <a:ea typeface="思源黑体 CN Light" panose="020b0300000000000000" pitchFamily="34" charset="-122"/>
                <a:sym typeface="思源黑体 CN Light" panose="020b0300000000000000" pitchFamily="34" charset="-122"/>
              </a:rPr>
              <a:t>（肺泡弹性下降）</a:t>
            </a:r>
            <a:endParaRPr lang="zh-CN" altLang="en-US" b="1">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pPr fontAlgn="auto">
              <a:spcBef>
                <a:spcPct val="0"/>
              </a:spcBef>
              <a:spcAft>
                <a:spcPct val="0"/>
              </a:spcAft>
              <a:defRPr/>
            </a:pPr>
            <a:r>
              <a:rPr lang="zh-CN" altLang="en-US" b="1">
                <a:latin typeface="思源黑体 CN Light" panose="020b0300000000000000" pitchFamily="34" charset="-122"/>
                <a:ea typeface="思源黑体 CN Light" panose="020b0300000000000000" pitchFamily="34" charset="-122"/>
                <a:sym typeface="思源黑体 CN Light" panose="020b0300000000000000" pitchFamily="34" charset="-122"/>
              </a:rPr>
              <a:t>肺泡壁和细支气管被破坏，终末细支气管出现异常持久的扩张，无明显肺纤维化。</a:t>
            </a:r>
            <a:endParaRPr lang="zh-CN" altLang="en-US" b="1">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spTree>
  </p:cSld>
  <p:clrMapOvr>
    <a:masterClrMapping/>
  </p:clrMapOvr>
  <p:transition spd="slow" advTm="2000">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418771" y="800554"/>
            <a:ext cx="4474029" cy="897618"/>
          </a:xfrm>
        </p:spPr>
        <p:txBody>
          <a:bodyPr>
            <a:normAutofit/>
          </a:bodyPr>
          <a:lstStyle/>
          <a:p>
            <a:r>
              <a:rPr lang="en-US" altLang="zh-CN" sz="3600" b="1">
                <a:latin typeface="思源黑体 CN Light" panose="020b0300000000000000" pitchFamily="34" charset="-122"/>
                <a:ea typeface="思源黑体 CN Light" panose="020b0300000000000000" pitchFamily="34" charset="-122"/>
                <a:sym typeface="思源黑体 CN Light" panose="020b0300000000000000" pitchFamily="34" charset="-122"/>
              </a:rPr>
              <a:t>COPD</a:t>
            </a:r>
            <a:r>
              <a:rPr lang="zh-CN" altLang="en-US" sz="3600" b="1">
                <a:latin typeface="思源黑体 CN Light" panose="020b0300000000000000" pitchFamily="34" charset="-122"/>
                <a:ea typeface="思源黑体 CN Light" panose="020b0300000000000000" pitchFamily="34" charset="-122"/>
                <a:sym typeface="思源黑体 CN Light" panose="020b0300000000000000" pitchFamily="34" charset="-122"/>
              </a:rPr>
              <a:t>的病因</a:t>
            </a:r>
            <a:endParaRPr lang="zh-CN" altLang="en-US" sz="3600" b="1">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sp>
        <p:nvSpPr>
          <p:cNvPr id="3" name="内容占位符 2"/>
          <p:cNvSpPr>
            <a:spLocks noGrp="1"/>
          </p:cNvSpPr>
          <p:nvPr>
            <p:ph idx="4294967295"/>
          </p:nvPr>
        </p:nvSpPr>
        <p:spPr>
          <a:xfrm>
            <a:off x="1273628" y="1912711"/>
            <a:ext cx="9699171" cy="3776889"/>
          </a:xfrm>
        </p:spPr>
        <p:txBody>
          <a:bodyPr>
            <a:normAutofit/>
          </a:bodyPr>
          <a:lstStyle/>
          <a:p>
            <a:r>
              <a:rPr lang="en-US" altLang="zh-CN" sz="2400" b="1">
                <a:latin typeface="思源黑体 CN Light" panose="020b0300000000000000" pitchFamily="34" charset="-122"/>
                <a:ea typeface="思源黑体 CN Light" panose="020b0300000000000000" pitchFamily="34" charset="-122"/>
                <a:sym typeface="思源黑体 CN Light" panose="020b0300000000000000" pitchFamily="34" charset="-122"/>
              </a:rPr>
              <a:t>COPD</a:t>
            </a:r>
            <a:r>
              <a:rPr lang="zh-CN" altLang="en-US" sz="2400" b="1">
                <a:latin typeface="思源黑体 CN Light" panose="020b0300000000000000" pitchFamily="34" charset="-122"/>
                <a:ea typeface="思源黑体 CN Light" panose="020b0300000000000000" pitchFamily="34" charset="-122"/>
                <a:sym typeface="思源黑体 CN Light" panose="020b0300000000000000" pitchFamily="34" charset="-122"/>
              </a:rPr>
              <a:t>的病因：</a:t>
            </a:r>
            <a:endParaRPr lang="zh-CN" altLang="en-US" sz="2400" b="1">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r>
              <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rPr>
              <a:t>慢性阻塞性肺病的确切病因不清楚，一般认为与慢支炎和阻塞性肺气肿发生有关的因素都可能参与慢性阻塞性肺病的发病。已经发现的危险因素大致可以分为</a:t>
            </a:r>
            <a:r>
              <a:rPr lang="zh-CN" altLang="en-US" sz="2400" u="sng">
                <a:latin typeface="思源黑体 CN Light" panose="020b0300000000000000" pitchFamily="34" charset="-122"/>
                <a:ea typeface="思源黑体 CN Light" panose="020b0300000000000000" pitchFamily="34" charset="-122"/>
                <a:sym typeface="思源黑体 CN Light" panose="020b0300000000000000" pitchFamily="34" charset="-122"/>
              </a:rPr>
              <a:t>外因（即环境因素）与内因（即个体易患因素）</a:t>
            </a:r>
            <a:r>
              <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rPr>
              <a:t>两类。</a:t>
            </a:r>
            <a:endPar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r>
              <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rPr>
              <a:t>外因包括吸烟、职业粉尘和化学物质的吸入、空气污染、呼吸道感染及社会经济地位较低的人群（可能与室内和室外空气污染、居室拥挤、营养较差及其他与社会经济地位较低相关联的因素有关）。</a:t>
            </a:r>
            <a:endPar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r>
              <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rPr>
              <a:t>内因包括遗传因素、气道反应性增高、在怀孕期、新生儿期、婴儿期或儿童期由各种原因导致肺发育或生长不良的个体。</a:t>
            </a:r>
            <a:endPar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spTree>
  </p:cSld>
  <p:clrMapOvr>
    <a:masterClrMapping/>
  </p:clrMapOvr>
  <p:transition spd="slow" advTm="2000">
    <p:push dir="u"/>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09" name="标题 1"/>
          <p:cNvSpPr>
            <a:spLocks noGrp="1"/>
          </p:cNvSpPr>
          <p:nvPr>
            <p:ph type="title" idx="4294967295"/>
          </p:nvPr>
        </p:nvSpPr>
        <p:spPr>
          <a:xfrm>
            <a:off x="1340628" y="946830"/>
            <a:ext cx="8585200" cy="860426"/>
          </a:xfrm>
        </p:spPr>
        <p:txBody>
          <a:bodyPr>
            <a:normAutofit fontScale="90000"/>
          </a:bodyPr>
          <a:lstStyle/>
          <a:p>
            <a:r>
              <a:rPr lang="en-US" altLang="zh-CN" sz="3600">
                <a:latin typeface="思源黑体 CN Light" panose="020b0300000000000000" pitchFamily="34" charset="-122"/>
                <a:ea typeface="思源黑体 CN Light" panose="020b0300000000000000" pitchFamily="34" charset="-122"/>
                <a:sym typeface="思源黑体 CN Light" panose="020b0300000000000000" pitchFamily="34" charset="-122"/>
              </a:rPr>
              <a:t>COPD</a:t>
            </a:r>
            <a:r>
              <a:rPr lang="zh-CN" altLang="en-US" sz="3600">
                <a:latin typeface="思源黑体 CN Light" panose="020b0300000000000000" pitchFamily="34" charset="-122"/>
                <a:ea typeface="思源黑体 CN Light" panose="020b0300000000000000" pitchFamily="34" charset="-122"/>
                <a:sym typeface="思源黑体 CN Light" panose="020b0300000000000000" pitchFamily="34" charset="-122"/>
              </a:rPr>
              <a:t>的发病机制、病理改变、病理生理</a:t>
            </a:r>
            <a:br>
              <a:rPr lang="zh-CN" altLang="en-US" sz="3600">
                <a:latin typeface="思源黑体 CN Light" panose="020b0300000000000000" pitchFamily="34" charset="-122"/>
                <a:ea typeface="思源黑体 CN Light" panose="020b0300000000000000" pitchFamily="34" charset="-122"/>
                <a:sym typeface="思源黑体 CN Light" panose="020b0300000000000000" pitchFamily="34" charset="-122"/>
              </a:rPr>
            </a:br>
            <a:endParaRPr lang="zh-CN" altLang="en-US" sz="36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sp>
        <p:nvSpPr>
          <p:cNvPr id="17410" name="文本占位符 2"/>
          <p:cNvSpPr>
            <a:spLocks noGrp="1"/>
          </p:cNvSpPr>
          <p:nvPr>
            <p:ph type="body" idx="4294967295"/>
          </p:nvPr>
        </p:nvSpPr>
        <p:spPr>
          <a:xfrm>
            <a:off x="1175657" y="1915659"/>
            <a:ext cx="2510971" cy="625475"/>
          </a:xfrm>
          <a:solidFill>
            <a:srgbClr val="3A5DB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defRPr>
                <a:solidFill>
                  <a:srgbClr val="FFFFFF"/>
                </a:solidFill>
                <a:latin typeface="等线"/>
              </a:defRPr>
            </a:lvl1pPr>
            <a:lvl2pPr>
              <a:defRPr>
                <a:solidFill>
                  <a:srgbClr val="FFFFFF"/>
                </a:solidFill>
                <a:latin typeface="等线"/>
              </a:defRPr>
            </a:lvl2pPr>
            <a:lvl3pPr>
              <a:defRPr>
                <a:solidFill>
                  <a:srgbClr val="FFFFFF"/>
                </a:solidFill>
                <a:latin typeface="等线"/>
              </a:defRPr>
            </a:lvl3pPr>
            <a:lvl4pPr>
              <a:defRPr>
                <a:solidFill>
                  <a:srgbClr val="FFFFFF"/>
                </a:solidFill>
                <a:latin typeface="等线"/>
              </a:defRPr>
            </a:lvl4pPr>
            <a:lvl5pPr>
              <a:defRPr>
                <a:solidFill>
                  <a:srgbClr val="FFFFFF"/>
                </a:solidFill>
                <a:latin typeface="等线"/>
              </a:defRPr>
            </a:lvl5pPr>
            <a:lvl6pPr>
              <a:defRPr>
                <a:solidFill>
                  <a:srgbClr val="FFFFFF"/>
                </a:solidFill>
                <a:latin typeface="等线"/>
              </a:defRPr>
            </a:lvl6pPr>
            <a:lvl7pPr>
              <a:defRPr>
                <a:solidFill>
                  <a:srgbClr val="FFFFFF"/>
                </a:solidFill>
                <a:latin typeface="等线"/>
              </a:defRPr>
            </a:lvl7pPr>
            <a:lvl8pPr>
              <a:defRPr>
                <a:solidFill>
                  <a:srgbClr val="FFFFFF"/>
                </a:solidFill>
                <a:latin typeface="等线"/>
              </a:defRPr>
            </a:lvl8pPr>
            <a:lvl9pPr>
              <a:defRPr>
                <a:solidFill>
                  <a:srgbClr val="FFFFFF"/>
                </a:solidFill>
                <a:latin typeface="等线"/>
              </a:defRPr>
            </a:lvl9pPr>
          </a:lstStyle>
          <a:p>
            <a:pPr marL="0" indent="0">
              <a:buFontTx/>
              <a:buNone/>
            </a:pPr>
            <a:r>
              <a:rPr lang="zh-CN" altLang="en-US" b="1">
                <a:latin typeface="思源黑体 CN Light" panose="020b0300000000000000" pitchFamily="34" charset="-122"/>
                <a:ea typeface="思源黑体 CN Light" panose="020b0300000000000000" pitchFamily="34" charset="-122"/>
                <a:sym typeface="思源黑体 CN Light" panose="020b0300000000000000" pitchFamily="34" charset="-122"/>
              </a:rPr>
              <a:t>发病机制：</a:t>
            </a:r>
            <a:endParaRPr lang="zh-CN" altLang="en-US" b="1">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sp>
        <p:nvSpPr>
          <p:cNvPr id="4" name="内容占位符 3"/>
          <p:cNvSpPr>
            <a:spLocks noGrp="1"/>
          </p:cNvSpPr>
          <p:nvPr>
            <p:ph sz="half" idx="4294967295"/>
          </p:nvPr>
        </p:nvSpPr>
        <p:spPr>
          <a:xfrm>
            <a:off x="1175657" y="2872921"/>
            <a:ext cx="4675286" cy="2947307"/>
          </a:xfrm>
        </p:spPr>
        <p:txBody>
          <a:bodyPr>
            <a:normAutofit/>
          </a:bodyPr>
          <a:lstStyle/>
          <a:p>
            <a:pPr marL="0" indent="0">
              <a:buFontTx/>
              <a:buNone/>
            </a:pPr>
            <a:r>
              <a:rPr lang="en-US" altLang="zh-CN" sz="2000">
                <a:latin typeface="思源黑体 CN Light" panose="020b0300000000000000" pitchFamily="34" charset="-122"/>
                <a:ea typeface="思源黑体 CN Light" panose="020b0300000000000000" pitchFamily="34" charset="-122"/>
                <a:sym typeface="思源黑体 CN Light" panose="020b0300000000000000" pitchFamily="34" charset="-122"/>
              </a:rPr>
              <a:t>1</a:t>
            </a:r>
            <a:r>
              <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rPr>
              <a:t>、炎症机制；</a:t>
            </a:r>
            <a:endPar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pPr marL="0" indent="0">
              <a:buFontTx/>
              <a:buNone/>
            </a:pPr>
            <a:r>
              <a:rPr lang="en-US" altLang="zh-CN" sz="2000">
                <a:latin typeface="思源黑体 CN Light" panose="020b0300000000000000" pitchFamily="34" charset="-122"/>
                <a:ea typeface="思源黑体 CN Light" panose="020b0300000000000000" pitchFamily="34" charset="-122"/>
                <a:sym typeface="思源黑体 CN Light" panose="020b0300000000000000" pitchFamily="34" charset="-122"/>
              </a:rPr>
              <a:t>2</a:t>
            </a:r>
            <a:r>
              <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rPr>
              <a:t>、蛋白酶</a:t>
            </a:r>
            <a:r>
              <a:rPr lang="en-US" altLang="zh-CN" sz="2000">
                <a:latin typeface="思源黑体 CN Light" panose="020b0300000000000000" pitchFamily="34" charset="-122"/>
                <a:ea typeface="思源黑体 CN Light" panose="020b0300000000000000" pitchFamily="34" charset="-122"/>
                <a:sym typeface="思源黑体 CN Light" panose="020b0300000000000000" pitchFamily="34" charset="-122"/>
              </a:rPr>
              <a:t>-</a:t>
            </a:r>
            <a:r>
              <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rPr>
              <a:t>抗蛋白酶失衡机制；</a:t>
            </a:r>
            <a:endPar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pPr marL="0" indent="0">
              <a:buFontTx/>
              <a:buNone/>
            </a:pPr>
            <a:r>
              <a:rPr lang="en-US" altLang="zh-CN" sz="2000">
                <a:latin typeface="思源黑体 CN Light" panose="020b0300000000000000" pitchFamily="34" charset="-122"/>
                <a:ea typeface="思源黑体 CN Light" panose="020b0300000000000000" pitchFamily="34" charset="-122"/>
                <a:sym typeface="思源黑体 CN Light" panose="020b0300000000000000" pitchFamily="34" charset="-122"/>
              </a:rPr>
              <a:t>3</a:t>
            </a:r>
            <a:r>
              <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rPr>
              <a:t>、氧化应激机制；</a:t>
            </a:r>
            <a:endPar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pPr marL="0" indent="0">
              <a:buFontTx/>
              <a:buNone/>
            </a:pPr>
            <a:r>
              <a:rPr lang="en-US" altLang="zh-CN" sz="2000">
                <a:latin typeface="思源黑体 CN Light" panose="020b0300000000000000" pitchFamily="34" charset="-122"/>
                <a:ea typeface="思源黑体 CN Light" panose="020b0300000000000000" pitchFamily="34" charset="-122"/>
                <a:sym typeface="思源黑体 CN Light" panose="020b0300000000000000" pitchFamily="34" charset="-122"/>
              </a:rPr>
              <a:t>4</a:t>
            </a:r>
            <a:r>
              <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rPr>
              <a:t>、其他机制：如自主神经失调、营养不良、气温变化等都有可能参加慢阻肺的发生发展。</a:t>
            </a:r>
            <a:endPar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pPr marL="0" indent="0">
              <a:buFontTx/>
              <a:buNone/>
            </a:pPr>
            <a:r>
              <a:rPr lang="zh-CN" altLang="en-US" sz="2000" b="1">
                <a:latin typeface="思源黑体 CN Light" panose="020b0300000000000000" pitchFamily="34" charset="-122"/>
                <a:ea typeface="思源黑体 CN Light" panose="020b0300000000000000" pitchFamily="34" charset="-122"/>
                <a:sym typeface="思源黑体 CN Light" panose="020b0300000000000000" pitchFamily="34" charset="-122"/>
              </a:rPr>
              <a:t>病理改变</a:t>
            </a:r>
            <a:r>
              <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rPr>
              <a:t>：主要表现为慢性支气管炎及肺气肿的病理变化。</a:t>
            </a:r>
            <a:endPar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pPr marL="0" indent="0"/>
            <a:endPar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sp>
        <p:nvSpPr>
          <p:cNvPr id="17412" name="文本占位符 4"/>
          <p:cNvSpPr>
            <a:spLocks noGrp="1"/>
          </p:cNvSpPr>
          <p:nvPr>
            <p:ph type="body" sz="quarter" idx="4294967295"/>
          </p:nvPr>
        </p:nvSpPr>
        <p:spPr>
          <a:xfrm>
            <a:off x="6388716" y="1915659"/>
            <a:ext cx="2669948" cy="740455"/>
          </a:xfrm>
          <a:solidFill>
            <a:srgbClr val="3A5DB6"/>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defRPr>
                <a:solidFill>
                  <a:srgbClr val="FFFFFF"/>
                </a:solidFill>
                <a:latin typeface="等线"/>
              </a:defRPr>
            </a:lvl1pPr>
            <a:lvl2pPr>
              <a:defRPr>
                <a:solidFill>
                  <a:srgbClr val="FFFFFF"/>
                </a:solidFill>
                <a:latin typeface="等线"/>
              </a:defRPr>
            </a:lvl2pPr>
            <a:lvl3pPr>
              <a:defRPr>
                <a:solidFill>
                  <a:srgbClr val="FFFFFF"/>
                </a:solidFill>
                <a:latin typeface="等线"/>
              </a:defRPr>
            </a:lvl3pPr>
            <a:lvl4pPr>
              <a:defRPr>
                <a:solidFill>
                  <a:srgbClr val="FFFFFF"/>
                </a:solidFill>
                <a:latin typeface="等线"/>
              </a:defRPr>
            </a:lvl4pPr>
            <a:lvl5pPr>
              <a:defRPr>
                <a:solidFill>
                  <a:srgbClr val="FFFFFF"/>
                </a:solidFill>
                <a:latin typeface="等线"/>
              </a:defRPr>
            </a:lvl5pPr>
            <a:lvl6pPr>
              <a:defRPr>
                <a:solidFill>
                  <a:srgbClr val="FFFFFF"/>
                </a:solidFill>
                <a:latin typeface="等线"/>
              </a:defRPr>
            </a:lvl6pPr>
            <a:lvl7pPr>
              <a:defRPr>
                <a:solidFill>
                  <a:srgbClr val="FFFFFF"/>
                </a:solidFill>
                <a:latin typeface="等线"/>
              </a:defRPr>
            </a:lvl7pPr>
            <a:lvl8pPr>
              <a:defRPr>
                <a:solidFill>
                  <a:srgbClr val="FFFFFF"/>
                </a:solidFill>
                <a:latin typeface="等线"/>
              </a:defRPr>
            </a:lvl8pPr>
            <a:lvl9pPr>
              <a:defRPr>
                <a:solidFill>
                  <a:srgbClr val="FFFFFF"/>
                </a:solidFill>
                <a:latin typeface="等线"/>
              </a:defRPr>
            </a:lvl9pPr>
          </a:lstStyle>
          <a:p>
            <a:pPr marL="0" indent="0">
              <a:buFontTx/>
              <a:buNone/>
            </a:pPr>
            <a:r>
              <a:rPr lang="zh-CN" altLang="en-US" b="1">
                <a:solidFill>
                  <a:schemeClr val="lt1"/>
                </a:solidFill>
                <a:latin typeface="思源黑体 CN Light" panose="020b0300000000000000" pitchFamily="34" charset="-122"/>
                <a:ea typeface="思源黑体 CN Light" panose="020b0300000000000000" pitchFamily="34" charset="-122"/>
                <a:sym typeface="思源黑体 CN Light" panose="020b0300000000000000" pitchFamily="34" charset="-122"/>
              </a:rPr>
              <a:t>病理生理：</a:t>
            </a:r>
            <a:endParaRPr lang="zh-CN" altLang="en-US" b="1">
              <a:solidFill>
                <a:schemeClr val="lt1"/>
              </a:solidFill>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sp>
        <p:nvSpPr>
          <p:cNvPr id="6" name="内容占位符 5"/>
          <p:cNvSpPr>
            <a:spLocks noGrp="1"/>
          </p:cNvSpPr>
          <p:nvPr>
            <p:ph sz="quarter" idx="4294967295"/>
          </p:nvPr>
        </p:nvSpPr>
        <p:spPr>
          <a:xfrm>
            <a:off x="6129952" y="2872921"/>
            <a:ext cx="4655911" cy="2947307"/>
          </a:xfrm>
        </p:spPr>
        <p:txBody>
          <a:bodyPr>
            <a:normAutofit/>
          </a:bodyPr>
          <a:lstStyle/>
          <a:p>
            <a:pPr marL="0" indent="0">
              <a:buFontTx/>
              <a:buNone/>
            </a:pPr>
            <a:r>
              <a:rPr lang="en-US" altLang="zh-CN" sz="2000">
                <a:latin typeface="思源黑体 CN Light" panose="020b0300000000000000" pitchFamily="34" charset="-122"/>
                <a:ea typeface="思源黑体 CN Light" panose="020b0300000000000000" pitchFamily="34" charset="-122"/>
                <a:sym typeface="思源黑体 CN Light" panose="020b0300000000000000" pitchFamily="34" charset="-122"/>
              </a:rPr>
              <a:t>1</a:t>
            </a:r>
            <a:r>
              <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rPr>
              <a:t>、</a:t>
            </a:r>
            <a:r>
              <a:rPr lang="zh-CN" altLang="en-US" sz="2000" u="sng">
                <a:latin typeface="思源黑体 CN Light" panose="020b0300000000000000" pitchFamily="34" charset="-122"/>
                <a:ea typeface="思源黑体 CN Light" panose="020b0300000000000000" pitchFamily="34" charset="-122"/>
                <a:sym typeface="思源黑体 CN Light" panose="020b0300000000000000" pitchFamily="34" charset="-122"/>
              </a:rPr>
              <a:t>通气功能障碍</a:t>
            </a:r>
            <a:r>
              <a:rPr lang="en-US" altLang="zh-CN" sz="2000" u="sng">
                <a:latin typeface="思源黑体 CN Light" panose="020b0300000000000000" pitchFamily="34" charset="-122"/>
                <a:ea typeface="思源黑体 CN Light" panose="020b0300000000000000" pitchFamily="34" charset="-122"/>
                <a:sym typeface="思源黑体 CN Light" panose="020b0300000000000000" pitchFamily="34" charset="-122"/>
              </a:rPr>
              <a:t>:</a:t>
            </a:r>
            <a:r>
              <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rPr>
              <a:t>(是由于持续性气流受限导致的肺通气功能障碍。)</a:t>
            </a:r>
            <a:endPar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pPr marL="0" indent="0">
              <a:buFontTx/>
              <a:buNone/>
            </a:pPr>
            <a:r>
              <a:rPr lang="en-US" altLang="zh-CN" sz="2000">
                <a:latin typeface="思源黑体 CN Light" panose="020b0300000000000000" pitchFamily="34" charset="-122"/>
                <a:ea typeface="思源黑体 CN Light" panose="020b0300000000000000" pitchFamily="34" charset="-122"/>
                <a:sym typeface="思源黑体 CN Light" panose="020b0300000000000000" pitchFamily="34" charset="-122"/>
              </a:rPr>
              <a:t>2</a:t>
            </a:r>
            <a:r>
              <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rPr>
              <a:t>、</a:t>
            </a:r>
            <a:r>
              <a:rPr lang="zh-CN" altLang="en-US" sz="2000" u="sng">
                <a:latin typeface="思源黑体 CN Light" panose="020b0300000000000000" pitchFamily="34" charset="-122"/>
                <a:ea typeface="思源黑体 CN Light" panose="020b0300000000000000" pitchFamily="34" charset="-122"/>
                <a:sym typeface="思源黑体 CN Light" panose="020b0300000000000000" pitchFamily="34" charset="-122"/>
              </a:rPr>
              <a:t>换气功能障碍</a:t>
            </a:r>
            <a:r>
              <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rPr>
              <a:t>(是由于通气</a:t>
            </a:r>
            <a:r>
              <a:rPr lang="en-US" altLang="zh-CN" sz="2000">
                <a:latin typeface="思源黑体 CN Light" panose="020b0300000000000000" pitchFamily="34" charset="-122"/>
                <a:ea typeface="思源黑体 CN Light" panose="020b0300000000000000" pitchFamily="34" charset="-122"/>
                <a:sym typeface="思源黑体 CN Light" panose="020b0300000000000000" pitchFamily="34" charset="-122"/>
              </a:rPr>
              <a:t>/</a:t>
            </a:r>
            <a:r>
              <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rPr>
              <a:t>血流比例失衡与弥散功能障碍共同作用的。)</a:t>
            </a:r>
            <a:endPar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pPr marL="0" indent="0">
              <a:buFontTx/>
              <a:buNone/>
            </a:pPr>
            <a:r>
              <a:rPr lang="en-US" altLang="zh-CN" sz="2000">
                <a:latin typeface="思源黑体 CN Light" panose="020b0300000000000000" pitchFamily="34" charset="-122"/>
                <a:ea typeface="思源黑体 CN Light" panose="020b0300000000000000" pitchFamily="34" charset="-122"/>
                <a:sym typeface="思源黑体 CN Light" panose="020b0300000000000000" pitchFamily="34" charset="-122"/>
              </a:rPr>
              <a:t>3</a:t>
            </a:r>
            <a:r>
              <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rPr>
              <a:t>、</a:t>
            </a:r>
            <a:r>
              <a:rPr lang="zh-CN" altLang="en-US" sz="2000" u="sng">
                <a:latin typeface="思源黑体 CN Light" panose="020b0300000000000000" pitchFamily="34" charset="-122"/>
                <a:ea typeface="思源黑体 CN Light" panose="020b0300000000000000" pitchFamily="34" charset="-122"/>
                <a:sym typeface="思源黑体 CN Light" panose="020b0300000000000000" pitchFamily="34" charset="-122"/>
              </a:rPr>
              <a:t>呼吸衰竭</a:t>
            </a:r>
            <a:r>
              <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rPr>
              <a:t>：通气和换气功能障碍可引起缺氧和二氧化碳潴留，发生不同程度的低氧血症和高碳酸血症，最终出现呼吸功能衰竭。</a:t>
            </a:r>
            <a:endParaRPr lang="zh-CN" altLang="en-US" sz="20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sp>
        <p:nvSpPr>
          <p:cNvPr id="17414" name="内容占位符 2"/>
          <p:cNvSpPr>
            <a:spLocks noGrp="1"/>
          </p:cNvSpPr>
          <p:nvPr/>
        </p:nvSpPr>
        <p:spPr bwMode="auto">
          <a:xfrm>
            <a:off x="609600" y="1554163"/>
            <a:ext cx="10972800" cy="4525962"/>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spcBef>
                <a:spcPct val="20000"/>
              </a:spcBef>
              <a:buFontTx/>
              <a:buChar char="•"/>
            </a:pPr>
            <a:endPar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spTree>
  </p:cSld>
  <p:clrMapOvr>
    <a:masterClrMapping/>
  </p:clrMapOvr>
  <p:transition spd="slow" advTm="2000">
    <p:push dir="u"/>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内容占位符 2"/>
          <p:cNvSpPr>
            <a:spLocks noGrp="1"/>
          </p:cNvSpPr>
          <p:nvPr>
            <p:ph idx="4294967295"/>
          </p:nvPr>
        </p:nvSpPr>
        <p:spPr>
          <a:xfrm>
            <a:off x="1062492" y="2171323"/>
            <a:ext cx="5256212" cy="2928938"/>
          </a:xfrm>
        </p:spPr>
        <p:txBody>
          <a:bodyPr/>
          <a:lstStyle/>
          <a:p>
            <a:r>
              <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rPr>
              <a:t>1、气道变狭窄、粘液分泌增多；</a:t>
            </a:r>
            <a:endPar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r>
              <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rPr>
              <a:t>2、肺泡弹性下降（回缩力降低）；</a:t>
            </a:r>
            <a:endPar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r>
              <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rPr>
              <a:t>3、气流受限、呼吸困难；</a:t>
            </a:r>
            <a:endPar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r>
              <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rPr>
              <a:t>4、气体交换异常、肺动脉高压。</a:t>
            </a:r>
            <a:endPar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pic>
        <p:nvPicPr>
          <p:cNvPr id="4" name="图片 3" descr="微信图片_20171010232625"/>
          <p:cNvPicPr>
            <a:picLocks noChangeAspect="1"/>
          </p:cNvPicPr>
          <p:nvPr/>
        </p:nvPicPr>
        <p:blipFill>
          <a:blip r:embed="rId2"/>
          <a:stretch>
            <a:fillRect/>
          </a:stretch>
        </p:blipFill>
        <p:spPr bwMode="auto">
          <a:xfrm>
            <a:off x="6959374" y="1757739"/>
            <a:ext cx="4158570" cy="3342522"/>
          </a:xfrm>
          <a:prstGeom prst="rect">
            <a:avLst/>
          </a:prstGeom>
          <a:noFill/>
          <a:ln w="9525">
            <a:noFill/>
            <a:miter lim="800000"/>
          </a:ln>
        </p:spPr>
      </p:pic>
    </p:spTree>
  </p:cSld>
  <p:clrMapOvr>
    <a:masterClrMapping/>
  </p:clrMapOvr>
  <p:transition spd="slow" advTm="2000">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amond(i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7" name="文本框 1"/>
          <p:cNvSpPr txBox="1">
            <a:spLocks noChangeArrowheads="1"/>
          </p:cNvSpPr>
          <p:nvPr/>
        </p:nvSpPr>
        <p:spPr bwMode="auto">
          <a:xfrm>
            <a:off x="1533978" y="956809"/>
            <a:ext cx="6954838" cy="646331"/>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a:latin typeface="思源黑体 CN Light" panose="020b0300000000000000" pitchFamily="34" charset="-122"/>
                <a:ea typeface="思源黑体 CN Light" panose="020b0300000000000000" pitchFamily="34" charset="-122"/>
                <a:sym typeface="思源黑体 CN Light" panose="020b0300000000000000" pitchFamily="34" charset="-122"/>
              </a:rPr>
              <a:t>COPD</a:t>
            </a:r>
            <a:r>
              <a:rPr lang="zh-CN" altLang="en-US" sz="3600">
                <a:latin typeface="思源黑体 CN Light" panose="020b0300000000000000" pitchFamily="34" charset="-122"/>
                <a:ea typeface="思源黑体 CN Light" panose="020b0300000000000000" pitchFamily="34" charset="-122"/>
                <a:sym typeface="思源黑体 CN Light" panose="020b0300000000000000" pitchFamily="34" charset="-122"/>
              </a:rPr>
              <a:t>的临床表现</a:t>
            </a:r>
            <a:endParaRPr lang="zh-CN" altLang="en-US" sz="36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sp>
        <p:nvSpPr>
          <p:cNvPr id="19458" name="文本框 2"/>
          <p:cNvSpPr txBox="1">
            <a:spLocks noChangeArrowheads="1"/>
          </p:cNvSpPr>
          <p:nvPr/>
        </p:nvSpPr>
        <p:spPr bwMode="auto">
          <a:xfrm>
            <a:off x="1081768" y="1813173"/>
            <a:ext cx="5319713" cy="3231654"/>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思源黑体 CN Light" panose="020b0300000000000000" pitchFamily="34" charset="-122"/>
                <a:ea typeface="思源黑体 CN Light" panose="020b0300000000000000" pitchFamily="34" charset="-122"/>
                <a:sym typeface="思源黑体 CN Light" panose="020b0300000000000000" pitchFamily="34" charset="-122"/>
              </a:rPr>
              <a:t>症状</a:t>
            </a:r>
            <a:r>
              <a:rPr lang="zh-CN" altLang="en-US" sz="1400" b="1">
                <a:latin typeface="思源黑体 CN Light" panose="020b0300000000000000" pitchFamily="34" charset="-122"/>
                <a:ea typeface="思源黑体 CN Light" panose="020b0300000000000000" pitchFamily="34" charset="-122"/>
                <a:sym typeface="思源黑体 CN Light" panose="020b0300000000000000" pitchFamily="34" charset="-122"/>
              </a:rPr>
              <a:t>：</a:t>
            </a:r>
            <a:r>
              <a:rPr lang="zh-CN" altLang="en-US" sz="1400">
                <a:latin typeface="思源黑体 CN Light" panose="020b0300000000000000" pitchFamily="34" charset="-122"/>
                <a:ea typeface="思源黑体 CN Light" panose="020b0300000000000000" pitchFamily="34" charset="-122"/>
                <a:sym typeface="思源黑体 CN Light" panose="020b0300000000000000" pitchFamily="34" charset="-122"/>
              </a:rPr>
              <a:t>（</a:t>
            </a:r>
            <a:r>
              <a:rPr lang="zh-CN" altLang="en-US" sz="1600">
                <a:latin typeface="思源黑体 CN Light" panose="020b0300000000000000" pitchFamily="34" charset="-122"/>
                <a:ea typeface="思源黑体 CN Light" panose="020b0300000000000000" pitchFamily="34" charset="-122"/>
                <a:sym typeface="思源黑体 CN Light" panose="020b0300000000000000" pitchFamily="34" charset="-122"/>
              </a:rPr>
              <a:t>1）慢性咳嗽  常为最早出现的症状，随病程发展可终身不愈，常晨间咳嗽明显，夜间有阵咳或排痰。当气道严重阻塞，通常仅有呼吸困难而不表现出咳嗽。</a:t>
            </a:r>
            <a:endParaRPr lang="zh-CN" altLang="en-US" sz="16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r>
              <a:rPr lang="zh-CN" altLang="en-US" sz="1600">
                <a:latin typeface="思源黑体 CN Light" panose="020b0300000000000000" pitchFamily="34" charset="-122"/>
                <a:ea typeface="思源黑体 CN Light" panose="020b0300000000000000" pitchFamily="34" charset="-122"/>
                <a:sym typeface="思源黑体 CN Light" panose="020b0300000000000000" pitchFamily="34" charset="-122"/>
              </a:rPr>
              <a:t>         （2）咳痰  一般为白色黏液或浆液性泡沫痰，偶可带血丝，清晨排痰较多。急性发作期痰量增多，可有脓性痰。</a:t>
            </a:r>
            <a:endParaRPr lang="zh-CN" altLang="en-US" sz="16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r>
              <a:rPr lang="zh-CN" altLang="en-US" sz="1600">
                <a:latin typeface="思源黑体 CN Light" panose="020b0300000000000000" pitchFamily="34" charset="-122"/>
                <a:ea typeface="思源黑体 CN Light" panose="020b0300000000000000" pitchFamily="34" charset="-122"/>
                <a:sym typeface="思源黑体 CN Light" panose="020b0300000000000000" pitchFamily="34" charset="-122"/>
              </a:rPr>
              <a:t>         （3）气短或呼吸困难  慢性阻性肺疾病的主要症状，早期在劳力时出现，后逐渐加重，以致在日常生活甚至休息时也感到气短。但由于个体差异常，部分人可耐受。</a:t>
            </a:r>
            <a:endParaRPr lang="zh-CN" altLang="en-US" sz="16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r>
              <a:rPr lang="zh-CN" altLang="en-US" sz="1600">
                <a:latin typeface="思源黑体 CN Light" panose="020b0300000000000000" pitchFamily="34" charset="-122"/>
                <a:ea typeface="思源黑体 CN Light" panose="020b0300000000000000" pitchFamily="34" charset="-122"/>
                <a:sym typeface="思源黑体 CN Light" panose="020b0300000000000000" pitchFamily="34" charset="-122"/>
              </a:rPr>
              <a:t>         （4）喘息和胸闷  部分患者特别是重度患者或急性加重时出现的。</a:t>
            </a:r>
            <a:endParaRPr lang="zh-CN" altLang="en-US" sz="16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r>
              <a:rPr lang="zh-CN" altLang="en-US" sz="1600">
                <a:latin typeface="思源黑体 CN Light" panose="020b0300000000000000" pitchFamily="34" charset="-122"/>
                <a:ea typeface="思源黑体 CN Light" panose="020b0300000000000000" pitchFamily="34" charset="-122"/>
                <a:sym typeface="思源黑体 CN Light" panose="020b0300000000000000" pitchFamily="34" charset="-122"/>
              </a:rPr>
              <a:t>         （5）其他  疲乏、消瘦、焦虑等常在慢性阻塞性肺疾病病情严重时出现，但并非慢性阻塞性肺疾病的典型表现。</a:t>
            </a:r>
            <a:endParaRPr lang="zh-CN" altLang="en-US" sz="16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pic>
        <p:nvPicPr>
          <p:cNvPr id="4" name="图片 3" descr="微信图片_20171010232755"/>
          <p:cNvPicPr>
            <a:picLocks noChangeAspect="1"/>
          </p:cNvPicPr>
          <p:nvPr/>
        </p:nvPicPr>
        <p:blipFill>
          <a:blip r:embed="rId2"/>
          <a:stretch>
            <a:fillRect/>
          </a:stretch>
        </p:blipFill>
        <p:spPr bwMode="auto">
          <a:xfrm>
            <a:off x="6967084" y="1603140"/>
            <a:ext cx="4235904" cy="3651720"/>
          </a:xfrm>
          <a:prstGeom prst="rect">
            <a:avLst/>
          </a:prstGeom>
          <a:noFill/>
          <a:ln w="9525">
            <a:noFill/>
            <a:miter lim="800000"/>
          </a:ln>
        </p:spPr>
      </p:pic>
    </p:spTree>
  </p:cSld>
  <p:clrMapOvr>
    <a:masterClrMapping/>
  </p:clrMapOvr>
  <p:transition spd="slow" advTm="2000">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1" name="文本框 1"/>
          <p:cNvSpPr txBox="1">
            <a:spLocks noChangeArrowheads="1"/>
          </p:cNvSpPr>
          <p:nvPr/>
        </p:nvSpPr>
        <p:spPr bwMode="auto">
          <a:xfrm>
            <a:off x="2004333" y="1456191"/>
            <a:ext cx="8620125" cy="3600986"/>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latin typeface="思源黑体 CN Light" panose="020b0300000000000000" pitchFamily="34" charset="-122"/>
                <a:ea typeface="思源黑体 CN Light" panose="020b0300000000000000" pitchFamily="34" charset="-122"/>
                <a:sym typeface="思源黑体 CN Light" panose="020b0300000000000000" pitchFamily="34" charset="-122"/>
              </a:rPr>
              <a:t>体征</a:t>
            </a:r>
            <a:endParaRPr lang="zh-CN" altLang="en-US" sz="3600" b="1">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r>
              <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rPr>
              <a:t>（1）视诊  胸廓前后径增大，肋间隙增宽，剑突下胸骨下角增宽，称为桶状胸，部分患者呼吸变浅，频率增快，严重者可有缩唇呼吸等。</a:t>
            </a:r>
            <a:endPar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r>
              <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rPr>
              <a:t>（2）触诊  双侧语颤减弱。</a:t>
            </a:r>
            <a:endPar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r>
              <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rPr>
              <a:t>（3）叩诊  肺部过清音，心浊音界缩小，肺下界和肝浊音界下降。</a:t>
            </a:r>
            <a:endPar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r>
              <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rPr>
              <a:t>（4）听诊  双肺呼吸音减弱，呼气延长，部分患者可闻及湿性啰音和（或）干性啰音。</a:t>
            </a:r>
            <a:endPar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spTree>
  </p:cSld>
  <p:clrMapOvr>
    <a:masterClrMapping/>
  </p:clrMapOvr>
  <p:transition spd="slow" advTm="2000">
    <p:push dir="u"/>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498600" y="1460500"/>
            <a:ext cx="8270875" cy="3416320"/>
          </a:xfrm>
          <a:prstGeom prst="rect">
            <a:avLst/>
          </a:prstGeom>
          <a:noFill/>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rPr>
              <a:t> </a:t>
            </a:r>
            <a:r>
              <a:rPr lang="zh-CN" altLang="en-US" sz="3600">
                <a:latin typeface="思源黑体 CN Light" panose="020b0300000000000000" pitchFamily="34" charset="-122"/>
                <a:ea typeface="思源黑体 CN Light" panose="020b0300000000000000" pitchFamily="34" charset="-122"/>
                <a:sym typeface="思源黑体 CN Light" panose="020b0300000000000000" pitchFamily="34" charset="-122"/>
              </a:rPr>
              <a:t>COPD病程分期：</a:t>
            </a:r>
            <a:endParaRPr lang="zh-CN" altLang="en-US" sz="36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pPr fontAlgn="auto">
              <a:spcBef>
                <a:spcPct val="0"/>
              </a:spcBef>
              <a:spcAft>
                <a:spcPct val="0"/>
              </a:spcAft>
              <a:defRPr/>
            </a:pPr>
            <a:endParaRPr lang="zh-CN" altLang="en-US" sz="36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pPr fontAlgn="auto">
              <a:spcBef>
                <a:spcPct val="0"/>
              </a:spcBef>
              <a:spcAft>
                <a:spcPct val="0"/>
              </a:spcAft>
              <a:defRPr/>
            </a:pPr>
            <a:r>
              <a:rPr lang="en-US" altLang="zh-CN" sz="2400">
                <a:latin typeface="思源黑体 CN Light" panose="020b0300000000000000" pitchFamily="34" charset="-122"/>
                <a:ea typeface="思源黑体 CN Light" panose="020b0300000000000000" pitchFamily="34" charset="-122"/>
                <a:sym typeface="思源黑体 CN Light" panose="020b0300000000000000" pitchFamily="34" charset="-122"/>
              </a:rPr>
              <a:t>1</a:t>
            </a:r>
            <a:r>
              <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rPr>
              <a:t>、急性加重期(慢性阻塞性肺疾病急性加重)指在疾病过程中，短期内咳嗽、咳痰、气短和(或)喘息加重、痰量增多，呈脓性或粘液脓性，可伴发热等症状；</a:t>
            </a:r>
            <a:endPar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pPr fontAlgn="auto">
              <a:spcBef>
                <a:spcPct val="0"/>
              </a:spcBef>
              <a:spcAft>
                <a:spcPct val="0"/>
              </a:spcAft>
              <a:defRPr/>
            </a:pPr>
            <a:endPar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pPr fontAlgn="auto">
              <a:spcBef>
                <a:spcPct val="0"/>
              </a:spcBef>
              <a:spcAft>
                <a:spcPct val="0"/>
              </a:spcAft>
              <a:defRPr/>
            </a:pPr>
            <a:r>
              <a:rPr lang="en-US" altLang="zh-CN" sz="2400">
                <a:latin typeface="思源黑体 CN Light" panose="020b0300000000000000" pitchFamily="34" charset="-122"/>
                <a:ea typeface="思源黑体 CN Light" panose="020b0300000000000000" pitchFamily="34" charset="-122"/>
                <a:sym typeface="思源黑体 CN Light" panose="020b0300000000000000" pitchFamily="34" charset="-122"/>
              </a:rPr>
              <a:t>2</a:t>
            </a:r>
            <a:r>
              <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rPr>
              <a:t>、稳定期则指患者咳嗽、咳痰、气短等症状稳定或症状轻微。</a:t>
            </a:r>
            <a:endParaRPr lang="zh-CN" altLang="en-US" sz="24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spTree>
  </p:cSld>
  <p:clrMapOvr>
    <a:masterClrMapping/>
  </p:clrMapOvr>
  <p:transition spd="slow" advTm="2000">
    <p:push dir="u"/>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p:cNvSpPr txBox="1"/>
          <p:nvPr/>
        </p:nvSpPr>
        <p:spPr>
          <a:xfrm>
            <a:off x="1293132" y="1576646"/>
            <a:ext cx="4948238" cy="3877985"/>
          </a:xfrm>
          <a:prstGeom prst="rect">
            <a:avLst/>
          </a:prstGeom>
          <a:noFill/>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zh-CN" altLang="en-US" sz="2000" b="1">
                <a:latin typeface="思源黑体 CN Light" panose="020b0300000000000000" pitchFamily="34" charset="-122"/>
                <a:ea typeface="思源黑体 CN Light" panose="020b0300000000000000" pitchFamily="34" charset="-122"/>
                <a:sym typeface="思源黑体 CN Light" panose="020b0300000000000000" pitchFamily="34" charset="-122"/>
              </a:rPr>
              <a:t>1.肺功能检查(首选的检查)</a:t>
            </a:r>
            <a:endParaRPr lang="zh-CN" altLang="en-US" sz="2000" b="1">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pPr fontAlgn="auto">
              <a:spcBef>
                <a:spcPct val="0"/>
              </a:spcBef>
              <a:spcAft>
                <a:spcPct val="0"/>
              </a:spcAft>
              <a:defRPr/>
            </a:pPr>
            <a:r>
              <a:rPr lang="zh-CN" altLang="en-US" sz="1600">
                <a:latin typeface="思源黑体 CN Light" panose="020b0300000000000000" pitchFamily="34" charset="-122"/>
                <a:ea typeface="思源黑体 CN Light" panose="020b0300000000000000" pitchFamily="34" charset="-122"/>
                <a:sym typeface="思源黑体 CN Light" panose="020b0300000000000000" pitchFamily="34" charset="-122"/>
              </a:rPr>
              <a:t>         </a:t>
            </a:r>
            <a:r>
              <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rPr>
              <a:t> 肺功能检查是判断气流受限的主要客观指标。</a:t>
            </a:r>
            <a:r>
              <a:rPr lang="zh-CN" altLang="en-US" sz="2000" b="1">
                <a:latin typeface="思源黑体 CN Light" panose="020b0300000000000000" pitchFamily="34" charset="-122"/>
                <a:ea typeface="思源黑体 CN Light" panose="020b0300000000000000" pitchFamily="34" charset="-122"/>
                <a:sym typeface="思源黑体 CN Light" panose="020b0300000000000000" pitchFamily="34" charset="-122"/>
              </a:rPr>
              <a:t>一秒钟用力呼气容积占用力肺活量百分比(FEV1/FVC)是评价气流受限的一项敏感指标。一秒钟用力呼气容积占预计值百分比（FEV</a:t>
            </a:r>
            <a:r>
              <a:rPr lang="en-US" altLang="zh-CN" sz="2000" b="1">
                <a:latin typeface="思源黑体 CN Light" panose="020b0300000000000000" pitchFamily="34" charset="-122"/>
                <a:ea typeface="思源黑体 CN Light" panose="020b0300000000000000" pitchFamily="34" charset="-122"/>
                <a:sym typeface="思源黑体 CN Light" panose="020b0300000000000000" pitchFamily="34" charset="-122"/>
              </a:rPr>
              <a:t>1</a:t>
            </a:r>
            <a:r>
              <a:rPr lang="zh-CN" altLang="en-US" sz="2000" b="1">
                <a:latin typeface="思源黑体 CN Light" panose="020b0300000000000000" pitchFamily="34" charset="-122"/>
                <a:ea typeface="思源黑体 CN Light" panose="020b0300000000000000" pitchFamily="34" charset="-122"/>
                <a:sym typeface="思源黑体 CN Light" panose="020b0300000000000000" pitchFamily="34" charset="-122"/>
              </a:rPr>
              <a:t>%预计值），是评估COPD严重程度的良好指标，</a:t>
            </a:r>
            <a:r>
              <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rPr>
              <a:t>其变异性较小，易于操作。</a:t>
            </a:r>
            <a:r>
              <a:rPr lang="zh-CN" altLang="en-US" u="sng">
                <a:uFill>
                  <a:solidFill>
                    <a:srgbClr val="FF0000"/>
                  </a:solidFill>
                </a:uFill>
                <a:latin typeface="思源黑体 CN Light" panose="020b0300000000000000" pitchFamily="34" charset="-122"/>
                <a:ea typeface="思源黑体 CN Light" panose="020b0300000000000000" pitchFamily="34" charset="-122"/>
                <a:sym typeface="思源黑体 CN Light" panose="020b0300000000000000" pitchFamily="34" charset="-122"/>
              </a:rPr>
              <a:t>吸入支气管扩张剂后FEV</a:t>
            </a:r>
            <a:r>
              <a:rPr lang="en-US" altLang="zh-CN" u="sng">
                <a:uFill>
                  <a:solidFill>
                    <a:srgbClr val="FF0000"/>
                  </a:solidFill>
                </a:uFill>
                <a:latin typeface="思源黑体 CN Light" panose="020b0300000000000000" pitchFamily="34" charset="-122"/>
                <a:ea typeface="思源黑体 CN Light" panose="020b0300000000000000" pitchFamily="34" charset="-122"/>
                <a:sym typeface="思源黑体 CN Light" panose="020b0300000000000000" pitchFamily="34" charset="-122"/>
              </a:rPr>
              <a:t>1</a:t>
            </a:r>
            <a:r>
              <a:rPr lang="zh-CN" altLang="en-US" u="sng">
                <a:uFill>
                  <a:solidFill>
                    <a:srgbClr val="FF0000"/>
                  </a:solidFill>
                </a:uFill>
                <a:latin typeface="思源黑体 CN Light" panose="020b0300000000000000" pitchFamily="34" charset="-122"/>
                <a:ea typeface="思源黑体 CN Light" panose="020b0300000000000000" pitchFamily="34" charset="-122"/>
                <a:sym typeface="思源黑体 CN Light" panose="020b0300000000000000" pitchFamily="34" charset="-122"/>
              </a:rPr>
              <a:t>/FVC＜70%者，可确定为不能完全可逆的气流受限。</a:t>
            </a:r>
            <a:r>
              <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rPr>
              <a:t>肺总量(TLC)、功能残气量(FRC)和残气量(RV)增高，肺活量(VC)降低，深吸气量(IC)降低，IC/TLC下降，一氧化碳弥散量(DLCO)及DLCO与肺泡通气量(VA)比值(DL-CO/VA)下降。</a:t>
            </a:r>
            <a:endPar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pic>
        <p:nvPicPr>
          <p:cNvPr id="22531" name="图片 3" descr="微信图片_20171010234424"/>
          <p:cNvPicPr>
            <a:picLocks noChangeAspect="1"/>
          </p:cNvPicPr>
          <p:nvPr/>
        </p:nvPicPr>
        <p:blipFill>
          <a:blip r:embed="rId2"/>
          <a:stretch>
            <a:fillRect/>
          </a:stretch>
        </p:blipFill>
        <p:spPr bwMode="auto">
          <a:xfrm>
            <a:off x="6696075" y="1753974"/>
            <a:ext cx="4466771" cy="3523330"/>
          </a:xfrm>
          <a:prstGeom prst="rect">
            <a:avLst/>
          </a:prstGeom>
          <a:noFill/>
          <a:ln w="9525">
            <a:noFill/>
            <a:miter lim="800000"/>
          </a:ln>
        </p:spPr>
      </p:pic>
    </p:spTree>
  </p:cSld>
  <p:clrMapOvr>
    <a:masterClrMapping/>
  </p:clrMapOvr>
  <p:transition spd="slow" advTm="2000">
    <p:push dir="u"/>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p:cNvGrpSpPr/>
          <p:nvPr/>
        </p:nvGrpSpPr>
        <p:grpSpPr>
          <a:xfrm>
            <a:off x="1523774" y="1175138"/>
            <a:ext cx="9347426" cy="4094568"/>
            <a:chOff x="725488" y="701675"/>
            <a:chExt cx="10428287" cy="4568031"/>
          </a:xfrm>
        </p:grpSpPr>
        <p:sp>
          <p:nvSpPr>
            <p:cNvPr id="23553" name="文本框 1"/>
            <p:cNvSpPr txBox="1">
              <a:spLocks noChangeArrowheads="1"/>
            </p:cNvSpPr>
            <p:nvPr/>
          </p:nvSpPr>
          <p:spPr bwMode="auto">
            <a:xfrm>
              <a:off x="727075" y="701675"/>
              <a:ext cx="10021888" cy="1231106"/>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思源黑体 CN Light" panose="020b0300000000000000" pitchFamily="34" charset="-122"/>
                  <a:ea typeface="思源黑体 CN Light" panose="020b0300000000000000" pitchFamily="34" charset="-122"/>
                  <a:sym typeface="思源黑体 CN Light" panose="020b0300000000000000" pitchFamily="34" charset="-122"/>
                </a:rPr>
                <a:t>2.胸部x线检查</a:t>
              </a:r>
              <a:endParaRPr lang="zh-CN" altLang="en-US" sz="2000" b="1">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r>
                <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rPr>
                <a:t>COPD早期胸片可无变化，以后可出现肺纹理增粗，紊乱等非特异性改变，也可出现肺气肿改变。X线胸片改变对COPD诊断意义不大，主要作为确定肺部并发症及与其他肺疾病鉴别之用</a:t>
              </a:r>
              <a:r>
                <a:rPr lang="zh-CN" altLang="en-US" sz="1600">
                  <a:latin typeface="思源黑体 CN Light" panose="020b0300000000000000" pitchFamily="34" charset="-122"/>
                  <a:ea typeface="思源黑体 CN Light" panose="020b0300000000000000" pitchFamily="34" charset="-122"/>
                  <a:sym typeface="思源黑体 CN Light" panose="020b0300000000000000" pitchFamily="34" charset="-122"/>
                </a:rPr>
                <a:t>。</a:t>
              </a:r>
              <a:endParaRPr lang="zh-CN" altLang="en-US" sz="16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endParaRPr lang="zh-CN" altLang="en-US" sz="1600">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sp>
          <p:nvSpPr>
            <p:cNvPr id="23554" name="文本框 2"/>
            <p:cNvSpPr txBox="1">
              <a:spLocks noChangeArrowheads="1"/>
            </p:cNvSpPr>
            <p:nvPr/>
          </p:nvSpPr>
          <p:spPr bwMode="auto">
            <a:xfrm>
              <a:off x="725488" y="2073275"/>
              <a:ext cx="10428287" cy="677108"/>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思源黑体 CN Light" panose="020b0300000000000000" pitchFamily="34" charset="-122"/>
                  <a:ea typeface="思源黑体 CN Light" panose="020b0300000000000000" pitchFamily="34" charset="-122"/>
                  <a:sym typeface="思源黑体 CN Light" panose="020b0300000000000000" pitchFamily="34" charset="-122"/>
                </a:rPr>
                <a:t>3.胸部CT检查</a:t>
              </a:r>
              <a:endParaRPr lang="zh-CN" altLang="en-US" sz="2000" b="1">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r>
                <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rPr>
                <a:t>CT检查不应作为COPD的常规检查。高分辨率CT，对有疑问病例的鉴别诊断有一定意义。</a:t>
              </a:r>
              <a:endPar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sp>
          <p:nvSpPr>
            <p:cNvPr id="23555" name="文本框 3"/>
            <p:cNvSpPr txBox="1">
              <a:spLocks noChangeArrowheads="1"/>
            </p:cNvSpPr>
            <p:nvPr/>
          </p:nvSpPr>
          <p:spPr bwMode="auto">
            <a:xfrm>
              <a:off x="725488" y="3033713"/>
              <a:ext cx="10129837" cy="677108"/>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latin typeface="思源黑体 CN Light" panose="020b0300000000000000" pitchFamily="34" charset="-122"/>
                  <a:ea typeface="思源黑体 CN Light" panose="020b0300000000000000" pitchFamily="34" charset="-122"/>
                  <a:sym typeface="思源黑体 CN Light" panose="020b0300000000000000" pitchFamily="34" charset="-122"/>
                </a:rPr>
                <a:t>4</a:t>
              </a:r>
              <a:r>
                <a:rPr lang="zh-CN" altLang="en-US" sz="2000" b="1">
                  <a:latin typeface="思源黑体 CN Light" panose="020b0300000000000000" pitchFamily="34" charset="-122"/>
                  <a:ea typeface="思源黑体 CN Light" panose="020b0300000000000000" pitchFamily="34" charset="-122"/>
                  <a:sym typeface="思源黑体 CN Light" panose="020b0300000000000000" pitchFamily="34" charset="-122"/>
                </a:rPr>
                <a:t>.血气检查</a:t>
              </a:r>
              <a:endParaRPr lang="zh-CN" altLang="en-US" sz="2000" b="1">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r>
                <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rPr>
                <a:t>确定发生低氧血症、高碳酸血症及酸碱平衡紊乱，并有助提示当前病情的严重程度。</a:t>
              </a:r>
              <a:endPar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sp>
          <p:nvSpPr>
            <p:cNvPr id="23556" name="文本框 4"/>
            <p:cNvSpPr txBox="1">
              <a:spLocks noChangeArrowheads="1"/>
            </p:cNvSpPr>
            <p:nvPr/>
          </p:nvSpPr>
          <p:spPr bwMode="auto">
            <a:xfrm>
              <a:off x="727075" y="4038600"/>
              <a:ext cx="10326688" cy="1231106"/>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思源黑体 CN Light" panose="020b0300000000000000" pitchFamily="34" charset="-122"/>
                  <a:ea typeface="思源黑体 CN Light" panose="020b0300000000000000" pitchFamily="34" charset="-122"/>
                  <a:sym typeface="思源黑体 CN Light" panose="020b0300000000000000" pitchFamily="34" charset="-122"/>
                </a:rPr>
                <a:t>5.其他</a:t>
              </a:r>
              <a:endParaRPr lang="zh-CN" altLang="en-US" sz="2000" b="1">
                <a:latin typeface="思源黑体 CN Light" panose="020b0300000000000000" pitchFamily="34" charset="-122"/>
                <a:ea typeface="思源黑体 CN Light" panose="020b0300000000000000" pitchFamily="34" charset="-122"/>
                <a:sym typeface="思源黑体 CN Light" panose="020b0300000000000000" pitchFamily="34" charset="-122"/>
              </a:endParaRPr>
            </a:p>
            <a:p>
              <a:r>
                <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rPr>
                <a:t>慢性阻塞性肺病急性加重常因微生物感染诱发，当合并细菌感染时，血白细胞计数增高，中性粒细胞核左移；痰细菌培养可能检出病原菌；常见病原菌为肺炎链球菌、流感嗜血杆菌、卡他莫拉菌等，病程较长，而且出现肺结构损伤者，易合并铜绿假单孢菌感染，长期吸入糖皮质激素者易合并真菌感染。</a:t>
              </a:r>
              <a:endParaRPr lang="zh-CN" altLang="en-US">
                <a:latin typeface="思源黑体 CN Light" panose="020b0300000000000000" pitchFamily="34" charset="-122"/>
                <a:ea typeface="思源黑体 CN Light" panose="020b0300000000000000" pitchFamily="34" charset="-122"/>
                <a:sym typeface="思源黑体 CN Light" panose="020b0300000000000000" pitchFamily="34" charset="-122"/>
              </a:endParaRPr>
            </a:p>
          </p:txBody>
        </p:sp>
      </p:grpSp>
    </p:spTree>
  </p:cSld>
  <p:clrMapOvr>
    <a:masterClrMapping/>
  </p:clrMapOvr>
  <p:transition spd="slow" advTm="2000">
    <p:push dir="u"/>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https://d.book118.com/845024230241011123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6">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00000"/>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3A5DB6"/>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等线 Light</vt:lpstr>
      <vt:lpstr>等线</vt:lpstr>
      <vt:lpstr>喵字动漫体</vt:lpstr>
      <vt:lpstr>思源黑体 CN Light</vt:lpstr>
      <vt:lpstr>思源黑体 CN Bold</vt:lpstr>
      <vt:lpstr>微软雅黑</vt:lpstr>
      <vt:lpstr>Office Theme</vt:lpstr>
      <vt:lpstr>慢性阻塞性肺疾病</vt:lpstr>
      <vt:lpstr>慢性阻塞性肺疾病（COPD）</vt:lpstr>
      <vt:lpstr>PowerPoint Presentation</vt:lpstr>
      <vt:lpstr>COPD的病因</vt:lpstr>
      <vt:lpstr>COPD的发病机制、病理改变、病理生理</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2024-09-27T14:25:32.440</cp:lastPrinted>
  <dcterms:created xsi:type="dcterms:W3CDTF">2024-09-27T06:25:32Z</dcterms:created>
  <dcterms:modified xsi:type="dcterms:W3CDTF">2024-09-27T06:25:37Z</dcterms:modified>
</cp:coreProperties>
</file>