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2BF38-94BD-49D2-9C9F-F4CF0E4C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3FFDF-0922-4682-910B-3761264B0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7AFCA-A94F-46B9-9B54-F89C7CDE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5BA0A-087D-434D-9030-108616266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9702B-9BD3-4614-9D1B-515734C77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CD49C2-DA32-41F0-AA71-B3D5DD5AE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31627-1265-4FA4-8039-96A776E8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FC9A2-18A5-44EA-A250-C8809C482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EBFE0-C4FF-4B71-95BB-D987DAEF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5A6A0-ECCA-46EB-A015-4FC2F852F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45406-482A-4E48-94B5-243910F7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168649" y="2230970"/>
            <a:ext cx="5854700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2181860" cy="6858000"/>
          </a:xfrm>
          <a:custGeom>
            <a:rect l="l" t="t" r="r" b="b"/>
            <a:pathLst>
              <a:path w="2181860" h="6858000">
                <a:moveTo>
                  <a:pt x="0" y="0"/>
                </a:moveTo>
                <a:lnTo>
                  <a:pt x="2181249" y="0"/>
                </a:lnTo>
                <a:lnTo>
                  <a:pt x="2181249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943761" y="3104952"/>
            <a:ext cx="5930900" cy="14516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FF960D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8.png" /><Relationship Id="rId11" Type="http://schemas.openxmlformats.org/officeDocument/2006/relationships/image" Target="../media/image9.png" /><Relationship Id="rId12" Type="http://schemas.openxmlformats.org/officeDocument/2006/relationships/image" Target="../media/image10.png" /><Relationship Id="rId13" Type="http://schemas.openxmlformats.org/officeDocument/2006/relationships/image" Target="../media/image11.png" /><Relationship Id="rId14" Type="http://schemas.openxmlformats.org/officeDocument/2006/relationships/image" Target="../media/image12.png" /><Relationship Id="rId15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6.png" /><Relationship Id="rId11" Type="http://schemas.openxmlformats.org/officeDocument/2006/relationships/image" Target="../media/image7.png" /><Relationship Id="rId12" Type="http://schemas.openxmlformats.org/officeDocument/2006/relationships/image" Target="../media/image8.png" /><Relationship Id="rId13" Type="http://schemas.openxmlformats.org/officeDocument/2006/relationships/image" Target="../media/image9.png" /><Relationship Id="rId14" Type="http://schemas.openxmlformats.org/officeDocument/2006/relationships/image" Target="../media/image10.png" /><Relationship Id="rId15" Type="http://schemas.openxmlformats.org/officeDocument/2006/relationships/image" Target="../media/image11.png" /><Relationship Id="rId16" Type="http://schemas.openxmlformats.org/officeDocument/2006/relationships/image" Target="../media/image12.png" /><Relationship Id="rId17" Type="http://schemas.openxmlformats.org/officeDocument/2006/relationships/image" Target="../media/image13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image" Target="../media/image25.png" /><Relationship Id="rId8" Type="http://schemas.openxmlformats.org/officeDocument/2006/relationships/image" Target="../media/image26.png" /><Relationship Id="rId9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2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3.png" /><Relationship Id="rId13" Type="http://schemas.openxmlformats.org/officeDocument/2006/relationships/image" Target="../media/image12.png" /><Relationship Id="rId2" Type="http://schemas.openxmlformats.org/officeDocument/2006/relationships/image" Target="../media/image28.png" /><Relationship Id="rId3" Type="http://schemas.openxmlformats.org/officeDocument/2006/relationships/image" Target="../media/image29.png" /><Relationship Id="rId4" Type="http://schemas.openxmlformats.org/officeDocument/2006/relationships/image" Target="../media/image30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0313000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796639" y="1655123"/>
            <a:ext cx="65976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5">
                <a:solidFill>
                  <a:srgbClr val="FFFFFF"/>
                </a:solidFill>
              </a:rPr>
              <a:t>泰科端子截面分析报告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49" y="562164"/>
            <a:ext cx="2087245" cy="6496050"/>
          </a:xfrm>
          <a:prstGeom prst="rect">
            <a:avLst/>
          </a:prstGeom>
        </p:spPr>
        <p:txBody>
          <a:bodyPr vert="vert" wrap="square" lIns="0" tIns="1035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23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123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843806" y="2891334"/>
            <a:ext cx="236855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FF960D"/>
                </a:solidFill>
                <a:latin typeface="微软雅黑"/>
                <a:cs typeface="微软雅黑"/>
              </a:rPr>
              <a:t>目录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87324" y="1168245"/>
            <a:ext cx="29718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报告背景与目的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实验方法与设备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端子截面形貌特征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端子截面性能评估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问题诊断与优化建议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FF960D"/>
                </a:solidFill>
                <a:latin typeface="微软雅黑"/>
                <a:cs typeface="微软雅黑"/>
              </a:rPr>
              <a:t>结论与展望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960973" y="1372755"/>
            <a:ext cx="76200" cy="4110354"/>
          </a:xfrm>
          <a:custGeom>
            <a:rect l="l" t="t" r="r" b="b"/>
            <a:pathLst>
              <a:path w="76200" h="4110354">
                <a:moveTo>
                  <a:pt x="76200" y="38100"/>
                </a:moveTo>
                <a:lnTo>
                  <a:pt x="73202" y="23266"/>
                </a:lnTo>
                <a:lnTo>
                  <a:pt x="65036" y="11150"/>
                </a:lnTo>
                <a:lnTo>
                  <a:pt x="52920" y="2984"/>
                </a:lnTo>
                <a:lnTo>
                  <a:pt x="38100" y="0"/>
                </a:lnTo>
                <a:lnTo>
                  <a:pt x="23266" y="2984"/>
                </a:lnTo>
                <a:lnTo>
                  <a:pt x="11150" y="11150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20"/>
                </a:lnTo>
                <a:lnTo>
                  <a:pt x="11150" y="65036"/>
                </a:lnTo>
                <a:lnTo>
                  <a:pt x="23266" y="73202"/>
                </a:lnTo>
                <a:lnTo>
                  <a:pt x="31750" y="74917"/>
                </a:lnTo>
                <a:lnTo>
                  <a:pt x="31750" y="4035399"/>
                </a:lnTo>
                <a:lnTo>
                  <a:pt x="23266" y="4037101"/>
                </a:lnTo>
                <a:lnTo>
                  <a:pt x="11150" y="4045267"/>
                </a:lnTo>
                <a:lnTo>
                  <a:pt x="2984" y="4057383"/>
                </a:lnTo>
                <a:lnTo>
                  <a:pt x="0" y="4072217"/>
                </a:lnTo>
                <a:lnTo>
                  <a:pt x="2984" y="4087037"/>
                </a:lnTo>
                <a:lnTo>
                  <a:pt x="11150" y="4099153"/>
                </a:lnTo>
                <a:lnTo>
                  <a:pt x="23266" y="4107319"/>
                </a:lnTo>
                <a:lnTo>
                  <a:pt x="38100" y="4110317"/>
                </a:lnTo>
                <a:lnTo>
                  <a:pt x="52920" y="4107319"/>
                </a:lnTo>
                <a:lnTo>
                  <a:pt x="65036" y="4099153"/>
                </a:lnTo>
                <a:lnTo>
                  <a:pt x="73202" y="4087037"/>
                </a:lnTo>
                <a:lnTo>
                  <a:pt x="76200" y="4072217"/>
                </a:lnTo>
                <a:lnTo>
                  <a:pt x="73888" y="4060761"/>
                </a:lnTo>
                <a:lnTo>
                  <a:pt x="73202" y="4057383"/>
                </a:lnTo>
                <a:lnTo>
                  <a:pt x="65036" y="4045267"/>
                </a:lnTo>
                <a:lnTo>
                  <a:pt x="52920" y="4037101"/>
                </a:lnTo>
                <a:lnTo>
                  <a:pt x="44450" y="4035399"/>
                </a:lnTo>
                <a:lnTo>
                  <a:pt x="44450" y="4034117"/>
                </a:lnTo>
                <a:lnTo>
                  <a:pt x="44450" y="76200"/>
                </a:lnTo>
                <a:lnTo>
                  <a:pt x="44450" y="74917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20"/>
                </a:lnTo>
                <a:lnTo>
                  <a:pt x="73875" y="49580"/>
                </a:lnTo>
                <a:lnTo>
                  <a:pt x="76200" y="3810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8112" rIns="0" bIns="0" rtlCol="0">
            <a:spAutoFit/>
          </a:bodyPr>
          <a:lstStyle/>
          <a:p>
            <a:pPr marL="2473960">
              <a:lnSpc>
                <a:spcPct val="100000"/>
              </a:lnSpc>
              <a:spcBef>
                <a:spcPts val="125"/>
              </a:spcBef>
            </a:pPr>
            <a:r>
              <a:rPr sz="5750" spc="-25"/>
              <a:t>01</a:t>
            </a:r>
            <a:endParaRPr sz="5750"/>
          </a:p>
        </p:txBody>
      </p:sp>
      <p:sp>
        <p:nvSpPr>
          <p:cNvPr id="3" name="object 3"/>
          <p:cNvSpPr txBox="1"/>
          <p:nvPr/>
        </p:nvSpPr>
        <p:spPr>
          <a:xfrm>
            <a:off x="4382627" y="3604041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FFFFFF"/>
                </a:solidFill>
                <a:latin typeface="微软雅黑"/>
                <a:cs typeface="微软雅黑"/>
              </a:rPr>
              <a:t>报告背景与目的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27449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90781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泰科端子种类繁多，规格齐全，可满足不同场合和需求的电气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连接要求。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46948" y="213764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890546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泰科端子是一种电气连接器件，广泛应用于电力、电子、通讯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等领域。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46948" y="3775833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207125" y="3592799"/>
            <a:ext cx="5168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泰科端子具有良好的电气性能、机械性能和环境适应性，是电气设备中不可或缺的重要部件。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泰科端子简介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CA72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CA72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截面分析重要性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FF960D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24309" y="2366945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截面分析是观察和研究材料内部微观结构的重要手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段之一。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864C00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29059" y="3819587"/>
            <a:ext cx="4406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通过截面分析，可以了解泰科端子的内部组织结构、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成分分布以及可能存在的缺陷等信息。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24309" y="5308822"/>
            <a:ext cx="42164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这些信息对于评估泰科端子的性能、优化生产工艺</a:t>
            </a:r>
            <a:endParaRPr sz="15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以及提高产品质量具有重要意义。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FF960D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5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57079" y="1431615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161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575049" y="4866556"/>
            <a:ext cx="1511935" cy="1374140"/>
          </a:xfrm>
          <a:custGeom>
            <a:rect l="l" t="t" r="r" b="b"/>
            <a:pathLst>
              <a:path w="1511935" h="1374139">
                <a:moveTo>
                  <a:pt x="1511760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8" y="76327"/>
                </a:lnTo>
                <a:lnTo>
                  <a:pt x="1506989" y="119262"/>
                </a:lnTo>
                <a:lnTo>
                  <a:pt x="1511760" y="171737"/>
                </a:lnTo>
                <a:lnTo>
                  <a:pt x="1511760" y="1373901"/>
                </a:lnTo>
                <a:close/>
              </a:path>
            </a:pathLst>
          </a:custGeom>
          <a:solidFill>
            <a:srgbClr val="FF960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61345" y="1689877"/>
            <a:ext cx="508000" cy="434086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9050">
              <a:lnSpc>
                <a:spcPct val="100000"/>
              </a:lnSpc>
              <a:spcBef>
                <a:spcPts val="67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  <a:p>
            <a:pPr marL="42545">
              <a:lnSpc>
                <a:spcPct val="100000"/>
              </a:lnSpc>
              <a:spcBef>
                <a:spcPts val="65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331085" y="1474005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本报告旨在对泰科端子进行截面分析，揭示其内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部结构和性能特点。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31085" y="3177532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通过报告，可以为泰科端子的研发、生产、应用提供有力的技术支持和参考依据。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31085" y="4908946"/>
            <a:ext cx="402590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同时，报告还可以促进相关领域的技术交流和合作，推动电气连接技术的不断发展。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报告目的及意义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38112" rIns="0" bIns="0" rtlCol="0">
            <a:spAutoFit/>
          </a:bodyPr>
          <a:lstStyle/>
          <a:p>
            <a:pPr marL="2473960">
              <a:lnSpc>
                <a:spcPct val="100000"/>
              </a:lnSpc>
              <a:spcBef>
                <a:spcPts val="125"/>
              </a:spcBef>
            </a:pPr>
            <a:r>
              <a:rPr sz="5750" spc="-25"/>
              <a:t>02</a:t>
            </a:r>
            <a:endParaRPr sz="5750"/>
          </a:p>
        </p:txBody>
      </p:sp>
      <p:sp>
        <p:nvSpPr>
          <p:cNvPr id="3" name="object 3"/>
          <p:cNvSpPr txBox="1"/>
          <p:nvPr/>
        </p:nvSpPr>
        <p:spPr>
          <a:xfrm>
            <a:off x="4382627" y="3604041"/>
            <a:ext cx="3425825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10">
                <a:solidFill>
                  <a:srgbClr val="FFFFFF"/>
                </a:solidFill>
                <a:latin typeface="微软雅黑"/>
                <a:cs typeface="微软雅黑"/>
              </a:rPr>
              <a:t>实验方法与设备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990088" y="1454146"/>
            <a:ext cx="2600325" cy="2232025"/>
            <a:chOff x="990088" y="1454146"/>
            <a:chExt cx="2600325" cy="2232025"/>
          </a:xfrm>
        </p:grpSpPr>
        <p:sp>
          <p:nvSpPr>
            <p:cNvPr id="3" name="object 3"/>
            <p:cNvSpPr/>
            <p:nvPr/>
          </p:nvSpPr>
          <p:spPr>
            <a:xfrm>
              <a:off x="990088" y="1514980"/>
              <a:ext cx="932180" cy="932180"/>
            </a:xfrm>
            <a:custGeom>
              <a:rect l="l" t="t" r="r" b="b"/>
              <a:pathLst>
                <a:path w="932180" h="932180">
                  <a:moveTo>
                    <a:pt x="466005" y="0"/>
                  </a:moveTo>
                  <a:close/>
                </a:path>
                <a:path w="932180" h="932180">
                  <a:moveTo>
                    <a:pt x="932011" y="466005"/>
                  </a:moveTo>
                  <a:lnTo>
                    <a:pt x="0" y="466005"/>
                  </a:lnTo>
                  <a:lnTo>
                    <a:pt x="2406" y="418358"/>
                  </a:lnTo>
                  <a:lnTo>
                    <a:pt x="9468" y="372088"/>
                  </a:lnTo>
                  <a:lnTo>
                    <a:pt x="20951" y="327429"/>
                  </a:lnTo>
                  <a:lnTo>
                    <a:pt x="36621" y="284614"/>
                  </a:lnTo>
                  <a:lnTo>
                    <a:pt x="56245" y="243879"/>
                  </a:lnTo>
                  <a:lnTo>
                    <a:pt x="79587" y="205456"/>
                  </a:lnTo>
                  <a:lnTo>
                    <a:pt x="106413" y="169582"/>
                  </a:lnTo>
                  <a:lnTo>
                    <a:pt x="136490" y="136489"/>
                  </a:lnTo>
                  <a:lnTo>
                    <a:pt x="169583" y="106412"/>
                  </a:lnTo>
                  <a:lnTo>
                    <a:pt x="205458" y="79586"/>
                  </a:lnTo>
                  <a:lnTo>
                    <a:pt x="243880" y="56244"/>
                  </a:lnTo>
                  <a:lnTo>
                    <a:pt x="284616" y="36620"/>
                  </a:lnTo>
                  <a:lnTo>
                    <a:pt x="327431" y="20950"/>
                  </a:lnTo>
                  <a:lnTo>
                    <a:pt x="372090" y="9467"/>
                  </a:lnTo>
                  <a:lnTo>
                    <a:pt x="418361" y="2405"/>
                  </a:lnTo>
                  <a:lnTo>
                    <a:pt x="466005" y="0"/>
                  </a:lnTo>
                  <a:lnTo>
                    <a:pt x="513651" y="2405"/>
                  </a:lnTo>
                  <a:lnTo>
                    <a:pt x="559921" y="9467"/>
                  </a:lnTo>
                  <a:lnTo>
                    <a:pt x="604581" y="20950"/>
                  </a:lnTo>
                  <a:lnTo>
                    <a:pt x="647395" y="36621"/>
                  </a:lnTo>
                  <a:lnTo>
                    <a:pt x="688131" y="56244"/>
                  </a:lnTo>
                  <a:lnTo>
                    <a:pt x="726553" y="79586"/>
                  </a:lnTo>
                  <a:lnTo>
                    <a:pt x="762428" y="106413"/>
                  </a:lnTo>
                  <a:lnTo>
                    <a:pt x="795521" y="136490"/>
                  </a:lnTo>
                  <a:lnTo>
                    <a:pt x="825598" y="169582"/>
                  </a:lnTo>
                  <a:lnTo>
                    <a:pt x="852424" y="205457"/>
                  </a:lnTo>
                  <a:lnTo>
                    <a:pt x="875766" y="243879"/>
                  </a:lnTo>
                  <a:lnTo>
                    <a:pt x="895389" y="284615"/>
                  </a:lnTo>
                  <a:lnTo>
                    <a:pt x="911060" y="327430"/>
                  </a:lnTo>
                  <a:lnTo>
                    <a:pt x="922543" y="372089"/>
                  </a:lnTo>
                  <a:lnTo>
                    <a:pt x="929605" y="418359"/>
                  </a:lnTo>
                  <a:lnTo>
                    <a:pt x="932011" y="466005"/>
                  </a:lnTo>
                  <a:close/>
                </a:path>
                <a:path w="932180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90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1" y="466005"/>
                  </a:lnTo>
                  <a:lnTo>
                    <a:pt x="929604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89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7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3" y="852424"/>
                  </a:lnTo>
                  <a:lnTo>
                    <a:pt x="688131" y="875766"/>
                  </a:lnTo>
                  <a:lnTo>
                    <a:pt x="647395" y="895389"/>
                  </a:lnTo>
                  <a:lnTo>
                    <a:pt x="604581" y="911060"/>
                  </a:lnTo>
                  <a:lnTo>
                    <a:pt x="559921" y="922543"/>
                  </a:lnTo>
                  <a:lnTo>
                    <a:pt x="513651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8556" y="1454146"/>
              <a:ext cx="2231506" cy="22315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1688" y="4707868"/>
            <a:ext cx="23114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选择具有代表性的泰科端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子作为实验对象，确保其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完好无损且符合实验要求。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1688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960D"/>
                </a:solidFill>
                <a:latin typeface="微软雅黑"/>
                <a:cs typeface="微软雅黑"/>
              </a:rPr>
              <a:t>泰科端子样</a:t>
            </a:r>
            <a:r>
              <a:rPr sz="2000" b="1" spc="-50">
                <a:solidFill>
                  <a:srgbClr val="FF960D"/>
                </a:solidFill>
                <a:latin typeface="微软雅黑"/>
                <a:cs typeface="微软雅黑"/>
              </a:rPr>
              <a:t>品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1095003" y="4502406"/>
            <a:ext cx="2677160" cy="9525"/>
            <a:chOff x="1095003" y="4502406"/>
            <a:chExt cx="2677160" cy="9525"/>
          </a:xfrm>
        </p:grpSpPr>
        <p:sp>
          <p:nvSpPr>
            <p:cNvPr id="8" name="object 8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095003" y="4507169"/>
              <a:ext cx="2677160" cy="0"/>
            </a:xfrm>
            <a:custGeom>
              <a:rect l="l" t="t" r="r" b="b"/>
              <a:pathLst>
                <a:path w="2677160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CA72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3569918" y="3947812"/>
            <a:ext cx="269577" cy="187422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4671294" y="1393186"/>
            <a:ext cx="2600325" cy="2232025"/>
            <a:chOff x="4671294" y="1393186"/>
            <a:chExt cx="2600325" cy="2232025"/>
          </a:xfrm>
        </p:grpSpPr>
        <p:sp>
          <p:nvSpPr>
            <p:cNvPr id="12" name="object 12"/>
            <p:cNvSpPr/>
            <p:nvPr/>
          </p:nvSpPr>
          <p:spPr>
            <a:xfrm>
              <a:off x="4671294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6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2" y="466005"/>
                  </a:lnTo>
                  <a:lnTo>
                    <a:pt x="2408" y="418358"/>
                  </a:lnTo>
                  <a:lnTo>
                    <a:pt x="9469" y="372088"/>
                  </a:lnTo>
                  <a:lnTo>
                    <a:pt x="20953" y="327429"/>
                  </a:lnTo>
                  <a:lnTo>
                    <a:pt x="36623" y="284614"/>
                  </a:lnTo>
                  <a:lnTo>
                    <a:pt x="56246" y="243879"/>
                  </a:lnTo>
                  <a:lnTo>
                    <a:pt x="79588" y="205456"/>
                  </a:lnTo>
                  <a:lnTo>
                    <a:pt x="106415" y="169582"/>
                  </a:lnTo>
                  <a:lnTo>
                    <a:pt x="136492" y="136489"/>
                  </a:lnTo>
                  <a:lnTo>
                    <a:pt x="169585" y="106412"/>
                  </a:lnTo>
                  <a:lnTo>
                    <a:pt x="205460" y="79586"/>
                  </a:lnTo>
                  <a:lnTo>
                    <a:pt x="243882" y="56244"/>
                  </a:lnTo>
                  <a:lnTo>
                    <a:pt x="284618" y="36620"/>
                  </a:lnTo>
                  <a:lnTo>
                    <a:pt x="327432" y="20950"/>
                  </a:lnTo>
                  <a:lnTo>
                    <a:pt x="372092" y="9467"/>
                  </a:lnTo>
                  <a:lnTo>
                    <a:pt x="418363" y="2405"/>
                  </a:lnTo>
                  <a:lnTo>
                    <a:pt x="466006" y="0"/>
                  </a:lnTo>
                  <a:lnTo>
                    <a:pt x="513652" y="2405"/>
                  </a:lnTo>
                  <a:lnTo>
                    <a:pt x="559922" y="9467"/>
                  </a:lnTo>
                  <a:lnTo>
                    <a:pt x="604582" y="20950"/>
                  </a:lnTo>
                  <a:lnTo>
                    <a:pt x="647397" y="36621"/>
                  </a:lnTo>
                  <a:lnTo>
                    <a:pt x="688132" y="56244"/>
                  </a:lnTo>
                  <a:lnTo>
                    <a:pt x="726554" y="79586"/>
                  </a:lnTo>
                  <a:lnTo>
                    <a:pt x="762429" y="106413"/>
                  </a:lnTo>
                  <a:lnTo>
                    <a:pt x="795522" y="136490"/>
                  </a:lnTo>
                  <a:lnTo>
                    <a:pt x="825599" y="169582"/>
                  </a:lnTo>
                  <a:lnTo>
                    <a:pt x="852425" y="205457"/>
                  </a:lnTo>
                  <a:lnTo>
                    <a:pt x="875767" y="243879"/>
                  </a:lnTo>
                  <a:lnTo>
                    <a:pt x="895391" y="284615"/>
                  </a:lnTo>
                  <a:lnTo>
                    <a:pt x="911061" y="327430"/>
                  </a:lnTo>
                  <a:lnTo>
                    <a:pt x="922544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3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1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039935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4772897" y="3855396"/>
            <a:ext cx="1568450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960D"/>
                </a:solidFill>
                <a:latin typeface="微软雅黑"/>
                <a:cs typeface="微软雅黑"/>
              </a:rPr>
              <a:t>截面切割工</a:t>
            </a:r>
            <a:r>
              <a:rPr sz="2000" b="1" spc="-50">
                <a:solidFill>
                  <a:srgbClr val="FF960D"/>
                </a:solidFill>
                <a:latin typeface="微软雅黑"/>
                <a:cs typeface="微软雅黑"/>
              </a:rPr>
              <a:t>具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776211" y="4441572"/>
            <a:ext cx="2677160" cy="9525"/>
            <a:chOff x="4776211" y="4441572"/>
            <a:chExt cx="2677160" cy="9525"/>
          </a:xfrm>
        </p:grpSpPr>
        <p:sp>
          <p:nvSpPr>
            <p:cNvPr id="16" name="object 16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0" y="0"/>
                  </a:moveTo>
                  <a:lnTo>
                    <a:pt x="0" y="0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76211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0" y="0"/>
                  </a:lnTo>
                </a:path>
              </a:pathLst>
            </a:custGeom>
            <a:ln w="9525">
              <a:solidFill>
                <a:srgbClr val="D455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5"/>
          <a:stretch>
            <a:fillRect/>
          </a:stretch>
        </p:blipFill>
        <p:spPr>
          <a:xfrm>
            <a:off x="7251124" y="3947812"/>
            <a:ext cx="269578" cy="187422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8373010" y="1393186"/>
            <a:ext cx="2600325" cy="2232025"/>
            <a:chOff x="8373010" y="1393186"/>
            <a:chExt cx="2600325" cy="2232025"/>
          </a:xfrm>
        </p:grpSpPr>
        <p:sp>
          <p:nvSpPr>
            <p:cNvPr id="20" name="object 20"/>
            <p:cNvSpPr/>
            <p:nvPr/>
          </p:nvSpPr>
          <p:spPr>
            <a:xfrm>
              <a:off x="8373010" y="1454146"/>
              <a:ext cx="932180" cy="932180"/>
            </a:xfrm>
            <a:custGeom>
              <a:rect l="l" t="t" r="r" b="b"/>
              <a:pathLst>
                <a:path w="932178" h="932180">
                  <a:moveTo>
                    <a:pt x="466007" y="0"/>
                  </a:moveTo>
                  <a:close/>
                </a:path>
                <a:path w="932178" h="932180">
                  <a:moveTo>
                    <a:pt x="932012" y="466005"/>
                  </a:moveTo>
                  <a:lnTo>
                    <a:pt x="3" y="466005"/>
                  </a:lnTo>
                  <a:lnTo>
                    <a:pt x="2409" y="418358"/>
                  </a:lnTo>
                  <a:lnTo>
                    <a:pt x="9471" y="372088"/>
                  </a:lnTo>
                  <a:lnTo>
                    <a:pt x="20954" y="327429"/>
                  </a:lnTo>
                  <a:lnTo>
                    <a:pt x="36624" y="284614"/>
                  </a:lnTo>
                  <a:lnTo>
                    <a:pt x="56248" y="243879"/>
                  </a:lnTo>
                  <a:lnTo>
                    <a:pt x="79590" y="205456"/>
                  </a:lnTo>
                  <a:lnTo>
                    <a:pt x="106416" y="169582"/>
                  </a:lnTo>
                  <a:lnTo>
                    <a:pt x="136493" y="136489"/>
                  </a:lnTo>
                  <a:lnTo>
                    <a:pt x="169586" y="106412"/>
                  </a:lnTo>
                  <a:lnTo>
                    <a:pt x="205461" y="79586"/>
                  </a:lnTo>
                  <a:lnTo>
                    <a:pt x="243883" y="56244"/>
                  </a:lnTo>
                  <a:lnTo>
                    <a:pt x="284619" y="36620"/>
                  </a:lnTo>
                  <a:lnTo>
                    <a:pt x="327434" y="20950"/>
                  </a:lnTo>
                  <a:lnTo>
                    <a:pt x="372093" y="9467"/>
                  </a:lnTo>
                  <a:lnTo>
                    <a:pt x="418364" y="2405"/>
                  </a:lnTo>
                  <a:lnTo>
                    <a:pt x="466007" y="0"/>
                  </a:lnTo>
                  <a:lnTo>
                    <a:pt x="513653" y="2405"/>
                  </a:lnTo>
                  <a:lnTo>
                    <a:pt x="559923" y="9467"/>
                  </a:lnTo>
                  <a:lnTo>
                    <a:pt x="604583" y="20950"/>
                  </a:lnTo>
                  <a:lnTo>
                    <a:pt x="647397" y="36621"/>
                  </a:lnTo>
                  <a:lnTo>
                    <a:pt x="688133" y="56244"/>
                  </a:lnTo>
                  <a:lnTo>
                    <a:pt x="726555" y="79586"/>
                  </a:lnTo>
                  <a:lnTo>
                    <a:pt x="762430" y="106413"/>
                  </a:lnTo>
                  <a:lnTo>
                    <a:pt x="795523" y="136490"/>
                  </a:lnTo>
                  <a:lnTo>
                    <a:pt x="825600" y="169582"/>
                  </a:lnTo>
                  <a:lnTo>
                    <a:pt x="852426" y="205457"/>
                  </a:lnTo>
                  <a:lnTo>
                    <a:pt x="875768" y="243879"/>
                  </a:lnTo>
                  <a:lnTo>
                    <a:pt x="895392" y="284615"/>
                  </a:lnTo>
                  <a:lnTo>
                    <a:pt x="911062" y="327430"/>
                  </a:lnTo>
                  <a:lnTo>
                    <a:pt x="922545" y="372089"/>
                  </a:lnTo>
                  <a:lnTo>
                    <a:pt x="929606" y="418359"/>
                  </a:lnTo>
                  <a:lnTo>
                    <a:pt x="932012" y="466005"/>
                  </a:lnTo>
                  <a:close/>
                </a:path>
                <a:path w="932178" h="932180">
                  <a:moveTo>
                    <a:pt x="466005" y="932010"/>
                  </a:moveTo>
                  <a:lnTo>
                    <a:pt x="418359" y="929604"/>
                  </a:lnTo>
                  <a:lnTo>
                    <a:pt x="372089" y="922543"/>
                  </a:lnTo>
                  <a:lnTo>
                    <a:pt x="327429" y="911060"/>
                  </a:lnTo>
                  <a:lnTo>
                    <a:pt x="284615" y="895389"/>
                  </a:lnTo>
                  <a:lnTo>
                    <a:pt x="243879" y="875766"/>
                  </a:lnTo>
                  <a:lnTo>
                    <a:pt x="205457" y="852424"/>
                  </a:lnTo>
                  <a:lnTo>
                    <a:pt x="169582" y="825597"/>
                  </a:lnTo>
                  <a:lnTo>
                    <a:pt x="136489" y="795521"/>
                  </a:lnTo>
                  <a:lnTo>
                    <a:pt x="106412" y="762428"/>
                  </a:lnTo>
                  <a:lnTo>
                    <a:pt x="79586" y="726553"/>
                  </a:lnTo>
                  <a:lnTo>
                    <a:pt x="56244" y="688131"/>
                  </a:lnTo>
                  <a:lnTo>
                    <a:pt x="36620" y="647395"/>
                  </a:lnTo>
                  <a:lnTo>
                    <a:pt x="20950" y="604581"/>
                  </a:lnTo>
                  <a:lnTo>
                    <a:pt x="9467" y="559921"/>
                  </a:lnTo>
                  <a:lnTo>
                    <a:pt x="2405" y="513651"/>
                  </a:lnTo>
                  <a:lnTo>
                    <a:pt x="0" y="466005"/>
                  </a:lnTo>
                  <a:lnTo>
                    <a:pt x="932012" y="466005"/>
                  </a:lnTo>
                  <a:lnTo>
                    <a:pt x="929605" y="513651"/>
                  </a:lnTo>
                  <a:lnTo>
                    <a:pt x="922543" y="559921"/>
                  </a:lnTo>
                  <a:lnTo>
                    <a:pt x="911060" y="604581"/>
                  </a:lnTo>
                  <a:lnTo>
                    <a:pt x="895390" y="647395"/>
                  </a:lnTo>
                  <a:lnTo>
                    <a:pt x="875766" y="688131"/>
                  </a:lnTo>
                  <a:lnTo>
                    <a:pt x="852424" y="726553"/>
                  </a:lnTo>
                  <a:lnTo>
                    <a:pt x="825598" y="762428"/>
                  </a:lnTo>
                  <a:lnTo>
                    <a:pt x="795521" y="795521"/>
                  </a:lnTo>
                  <a:lnTo>
                    <a:pt x="762428" y="825597"/>
                  </a:lnTo>
                  <a:lnTo>
                    <a:pt x="726554" y="852424"/>
                  </a:lnTo>
                  <a:lnTo>
                    <a:pt x="688131" y="875766"/>
                  </a:lnTo>
                  <a:lnTo>
                    <a:pt x="647396" y="895389"/>
                  </a:lnTo>
                  <a:lnTo>
                    <a:pt x="604581" y="911060"/>
                  </a:lnTo>
                  <a:lnTo>
                    <a:pt x="559922" y="922543"/>
                  </a:lnTo>
                  <a:lnTo>
                    <a:pt x="513652" y="929604"/>
                  </a:lnTo>
                  <a:lnTo>
                    <a:pt x="466005" y="93201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8741650" y="1393186"/>
              <a:ext cx="2231507" cy="2231506"/>
            </a:xfrm>
            <a:prstGeom prst="rect">
              <a:avLst/>
            </a:prstGeom>
          </p:spPr>
        </p:pic>
      </p:grpSp>
      <p:sp>
        <p:nvSpPr>
          <p:cNvPr id="22" name="object 22"/>
          <p:cNvSpPr txBox="1"/>
          <p:nvPr/>
        </p:nvSpPr>
        <p:spPr>
          <a:xfrm>
            <a:off x="8474615" y="3855396"/>
            <a:ext cx="18256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FF960D"/>
                </a:solidFill>
                <a:latin typeface="微软雅黑"/>
                <a:cs typeface="微软雅黑"/>
              </a:rPr>
              <a:t>研磨和抛光设</a:t>
            </a:r>
            <a:r>
              <a:rPr sz="2000" b="1" spc="-50">
                <a:solidFill>
                  <a:srgbClr val="FF960D"/>
                </a:solidFill>
                <a:latin typeface="微软雅黑"/>
                <a:cs typeface="微软雅黑"/>
              </a:rPr>
              <a:t>备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8477928" y="4441572"/>
            <a:ext cx="2677160" cy="9525"/>
            <a:chOff x="8477928" y="4441572"/>
            <a:chExt cx="2677160" cy="9525"/>
          </a:xfrm>
        </p:grpSpPr>
        <p:sp>
          <p:nvSpPr>
            <p:cNvPr id="24" name="object 24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2676821" y="0"/>
                  </a:moveTo>
                  <a:lnTo>
                    <a:pt x="0" y="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8477928" y="4446335"/>
              <a:ext cx="2677160" cy="0"/>
            </a:xfrm>
            <a:custGeom>
              <a:rect l="l" t="t" r="r" b="b"/>
              <a:pathLst>
                <a:path w="2677159">
                  <a:moveTo>
                    <a:pt x="0" y="0"/>
                  </a:moveTo>
                  <a:lnTo>
                    <a:pt x="2676821" y="0"/>
                  </a:lnTo>
                </a:path>
              </a:pathLst>
            </a:custGeom>
            <a:ln w="9525">
              <a:solidFill>
                <a:srgbClr val="CA72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6" name="object 26"/>
          <p:cNvPicPr/>
          <p:nvPr/>
        </p:nvPicPr>
        <p:blipFill>
          <a:blip r:embed="rId3"/>
          <a:stretch>
            <a:fillRect/>
          </a:stretch>
        </p:blipFill>
        <p:spPr>
          <a:xfrm>
            <a:off x="10952843" y="3947812"/>
            <a:ext cx="269578" cy="187422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4772897" y="4707868"/>
            <a:ext cx="2120900" cy="912494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准备高精度的切割工具，如金刚石刀片或激光切割机，以确保截面平整且不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影响端子内部结构。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474615" y="4707868"/>
            <a:ext cx="2120900" cy="693420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 algn="just">
              <a:lnSpc>
                <a:spcPts val="1730"/>
              </a:lnSpc>
              <a:spcBef>
                <a:spcPts val="21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为获得清晰的截面图像，需对切割后的端子截面进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行研磨和抛光处理。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511278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08196" y="1646630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099776" y="1656727"/>
            <a:ext cx="34226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实验材料准备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25500" y="1536628"/>
            <a:ext cx="2912745" cy="1899285"/>
            <a:chOff x="1125500" y="1536628"/>
            <a:chExt cx="2912745" cy="1899285"/>
          </a:xfrm>
        </p:grpSpPr>
        <p:sp>
          <p:nvSpPr>
            <p:cNvPr id="3" name="object 3"/>
            <p:cNvSpPr/>
            <p:nvPr/>
          </p:nvSpPr>
          <p:spPr>
            <a:xfrm>
              <a:off x="1125500" y="2108193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3"/>
                  </a:moveTo>
                  <a:lnTo>
                    <a:pt x="0" y="940010"/>
                  </a:lnTo>
                  <a:lnTo>
                    <a:pt x="2497654" y="863057"/>
                  </a:lnTo>
                  <a:lnTo>
                    <a:pt x="2912679" y="0"/>
                  </a:lnTo>
                  <a:lnTo>
                    <a:pt x="415025" y="76953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2825" y="1536628"/>
              <a:ext cx="1898908" cy="1898906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428534" y="4614442"/>
            <a:ext cx="2120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对于小型或易碎的泰科端子，可采用镶嵌技术将其固定在树脂中，以便进行后续的切割和研磨处理。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639659" y="1536628"/>
            <a:ext cx="2912745" cy="1899285"/>
            <a:chOff x="4639659" y="1536628"/>
            <a:chExt cx="2912745" cy="1899285"/>
          </a:xfrm>
        </p:grpSpPr>
        <p:sp>
          <p:nvSpPr>
            <p:cNvPr id="7" name="object 7"/>
            <p:cNvSpPr/>
            <p:nvPr/>
          </p:nvSpPr>
          <p:spPr>
            <a:xfrm>
              <a:off x="4639659" y="2096002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68346" y="1536628"/>
              <a:ext cx="1898904" cy="1898906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8309741" y="1536628"/>
            <a:ext cx="2912745" cy="1899285"/>
            <a:chOff x="8309741" y="1536628"/>
            <a:chExt cx="2912745" cy="1899285"/>
          </a:xfrm>
        </p:grpSpPr>
        <p:sp>
          <p:nvSpPr>
            <p:cNvPr id="10" name="object 10"/>
            <p:cNvSpPr/>
            <p:nvPr/>
          </p:nvSpPr>
          <p:spPr>
            <a:xfrm>
              <a:off x="8309741" y="2058071"/>
              <a:ext cx="2912745" cy="940435"/>
            </a:xfrm>
            <a:custGeom>
              <a:rect l="l" t="t" r="r" b="b"/>
              <a:pathLst>
                <a:path w="2912745" h="940435">
                  <a:moveTo>
                    <a:pt x="415025" y="76952"/>
                  </a:moveTo>
                  <a:lnTo>
                    <a:pt x="0" y="940010"/>
                  </a:lnTo>
                  <a:lnTo>
                    <a:pt x="2497654" y="863056"/>
                  </a:lnTo>
                  <a:lnTo>
                    <a:pt x="2912679" y="0"/>
                  </a:lnTo>
                  <a:lnTo>
                    <a:pt x="415025" y="76952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871765" y="1536628"/>
              <a:ext cx="1898902" cy="1898906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1949031" y="378950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镶嵌技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术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1226738" y="4350851"/>
            <a:ext cx="2651125" cy="97790"/>
            <a:chOff x="1226738" y="4350851"/>
            <a:chExt cx="2651125" cy="97790"/>
          </a:xfrm>
        </p:grpSpPr>
        <p:sp>
          <p:nvSpPr>
            <p:cNvPr id="14" name="object 14"/>
            <p:cNvSpPr/>
            <p:nvPr/>
          </p:nvSpPr>
          <p:spPr>
            <a:xfrm>
              <a:off x="128792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28792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226738" y="4350851"/>
              <a:ext cx="97535" cy="975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780285" y="4350851"/>
              <a:ext cx="97536" cy="97536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4994056" y="4614442"/>
            <a:ext cx="2120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依次使用不同粒度的研磨纸和抛光布对端子截面进行研磨和抛光，直至表面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达到镜面效果。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071638" y="3769356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研磨与抛光步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骤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4792259" y="4350851"/>
            <a:ext cx="2651125" cy="97790"/>
            <a:chOff x="4792259" y="4350851"/>
            <a:chExt cx="2651125" cy="97790"/>
          </a:xfrm>
        </p:grpSpPr>
        <p:sp>
          <p:nvSpPr>
            <p:cNvPr id="21" name="object 21"/>
            <p:cNvSpPr/>
            <p:nvPr/>
          </p:nvSpPr>
          <p:spPr>
            <a:xfrm>
              <a:off x="48534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9" y="0"/>
                  </a:moveTo>
                  <a:lnTo>
                    <a:pt x="0" y="4740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4853447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9" y="0"/>
                  </a:lnTo>
                </a:path>
              </a:pathLst>
            </a:custGeom>
            <a:ln w="9525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792259" y="4350851"/>
              <a:ext cx="97536" cy="975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345802" y="4350851"/>
              <a:ext cx="97538" cy="97536"/>
            </a:xfrm>
            <a:prstGeom prst="rect">
              <a:avLst/>
            </a:prstGeom>
          </p:spPr>
        </p:pic>
      </p:grpSp>
      <p:sp>
        <p:nvSpPr>
          <p:cNvPr id="25" name="object 25"/>
          <p:cNvSpPr txBox="1"/>
          <p:nvPr/>
        </p:nvSpPr>
        <p:spPr>
          <a:xfrm>
            <a:off x="8697475" y="4614442"/>
            <a:ext cx="21209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2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根据需要，可对抛光后的端子截面进行蚀刻处理，以更清晰地显示其内部结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构和组织。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217970" y="3769356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蚀刻处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理</a:t>
            </a:r>
            <a:endParaRPr sz="2300">
              <a:latin typeface="微软雅黑"/>
              <a:cs typeface="微软雅黑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8495674" y="4350851"/>
            <a:ext cx="2651125" cy="97790"/>
            <a:chOff x="8495674" y="4350851"/>
            <a:chExt cx="2651125" cy="97790"/>
          </a:xfrm>
        </p:grpSpPr>
        <p:sp>
          <p:nvSpPr>
            <p:cNvPr id="28" name="object 28"/>
            <p:cNvSpPr/>
            <p:nvPr/>
          </p:nvSpPr>
          <p:spPr>
            <a:xfrm>
              <a:off x="855686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2492358" y="0"/>
                  </a:moveTo>
                  <a:lnTo>
                    <a:pt x="0" y="4740"/>
                  </a:lnTo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8556866" y="4399619"/>
              <a:ext cx="2492375" cy="5080"/>
            </a:xfrm>
            <a:custGeom>
              <a:rect l="l" t="t" r="r" b="b"/>
              <a:pathLst>
                <a:path w="2492375" h="5079">
                  <a:moveTo>
                    <a:pt x="0" y="4740"/>
                  </a:moveTo>
                  <a:lnTo>
                    <a:pt x="2492358" y="0"/>
                  </a:lnTo>
                </a:path>
              </a:pathLst>
            </a:custGeom>
            <a:ln w="9524">
              <a:solidFill>
                <a:srgbClr val="FF960D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495674" y="4350851"/>
              <a:ext cx="97538" cy="975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1049221" y="4350851"/>
              <a:ext cx="97538" cy="97536"/>
            </a:xfrm>
            <a:prstGeom prst="rect">
              <a:avLst/>
            </a:prstGeom>
          </p:spPr>
        </p:pic>
      </p:grpSp>
      <p:grpSp>
        <p:nvGrpSpPr>
          <p:cNvPr id="32" name="object 3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50" name="object 5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51" name="object 5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截面制备技术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83345" y="1366163"/>
            <a:ext cx="5930900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显微镜选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择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选用高分辨率的光学显微镜或扫描电子显微镜进行观察，以获得高质量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的端子截面图像。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图像采集与处</a:t>
            </a:r>
            <a:r>
              <a:rPr spc="-50"/>
              <a:t>理</a:t>
            </a: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使用专业的图像采集设备和软件对端子截面图像进行采集和处理，包括调整对比度、亮度和色彩平衡等参数，以便更准确地分析端子内部结构</a:t>
            </a:r>
            <a:r>
              <a:rPr sz="1500" b="0" spc="-15">
                <a:solidFill>
                  <a:srgbClr val="FFFFFF"/>
                </a:solidFill>
                <a:latin typeface="微软雅黑"/>
                <a:cs typeface="微软雅黑"/>
              </a:rPr>
              <a:t>和组织。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6121400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定量分析技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术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应用图像分析软件对处理后的端子截面图像进行定量分析，如测量尺寸、计算面积和识别特定结构等。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显微镜观察及图像处理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630081" y="2353207"/>
            <a:ext cx="92900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-25">
                <a:solidFill>
                  <a:srgbClr val="FF960D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39739" y="3604041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>
                <a:solidFill>
                  <a:srgbClr val="FFFFFF"/>
                </a:solidFill>
              </a:rPr>
              <a:t>端子截面形貌特征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54974" y="1746675"/>
            <a:ext cx="6227445" cy="2661285"/>
            <a:chOff x="654974" y="1746675"/>
            <a:chExt cx="6227445" cy="2661285"/>
          </a:xfrm>
        </p:grpSpPr>
        <p:sp>
          <p:nvSpPr>
            <p:cNvPr id="3" name="object 3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0" y="0"/>
                  </a:moveTo>
                  <a:lnTo>
                    <a:pt x="869058" y="556467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226939" y="2711198"/>
              <a:ext cx="869315" cy="556895"/>
            </a:xfrm>
            <a:custGeom>
              <a:rect l="l" t="t" r="r" b="b"/>
              <a:pathLst>
                <a:path w="869314" h="556895">
                  <a:moveTo>
                    <a:pt x="869058" y="556467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0" y="457877"/>
                  </a:moveTo>
                  <a:lnTo>
                    <a:pt x="787048" y="0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6085799" y="2787059"/>
              <a:ext cx="787400" cy="458470"/>
            </a:xfrm>
            <a:custGeom>
              <a:rect l="l" t="t" r="r" b="b"/>
              <a:pathLst>
                <a:path w="787400" h="458469">
                  <a:moveTo>
                    <a:pt x="787048" y="0"/>
                  </a:moveTo>
                  <a:lnTo>
                    <a:pt x="0" y="457877"/>
                  </a:lnTo>
                </a:path>
              </a:pathLst>
            </a:custGeom>
            <a:ln w="19050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0"/>
                  </a:moveTo>
                  <a:lnTo>
                    <a:pt x="0" y="1146048"/>
                  </a:lnTo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 flipH="1">
              <a:off x="6096000" y="3252175"/>
              <a:ext cx="0" cy="1146175"/>
            </a:xfrm>
            <a:custGeom>
              <a:rect l="l" t="t" r="r" b="b"/>
              <a:pathLst>
                <a:path h="1146175">
                  <a:moveTo>
                    <a:pt x="0" y="114604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771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54974" y="1746675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65" y="1777322"/>
                  </a:moveTo>
                  <a:lnTo>
                    <a:pt x="0" y="1777322"/>
                  </a:lnTo>
                  <a:lnTo>
                    <a:pt x="0" y="0"/>
                  </a:lnTo>
                  <a:lnTo>
                    <a:pt x="4233731" y="0"/>
                  </a:lnTo>
                  <a:lnTo>
                    <a:pt x="4692565" y="458833"/>
                  </a:lnTo>
                  <a:lnTo>
                    <a:pt x="4692565" y="1777322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999540" y="2031337"/>
            <a:ext cx="4216400" cy="818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0">
                <a:solidFill>
                  <a:srgbClr val="FFFFFF"/>
                </a:solidFill>
                <a:latin typeface="微软雅黑"/>
                <a:cs typeface="微软雅黑"/>
              </a:rPr>
              <a:t>端子整体形状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呈矩形或圆柱形，边缘整齐，无明显毛刺或变形。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2304288" y="1746675"/>
            <a:ext cx="9250680" cy="4200525"/>
            <a:chOff x="2304288" y="1746675"/>
            <a:chExt cx="9250680" cy="4200525"/>
          </a:xfrm>
        </p:grpSpPr>
        <p:sp>
          <p:nvSpPr>
            <p:cNvPr id="12" name="object 12"/>
            <p:cNvSpPr/>
            <p:nvPr/>
          </p:nvSpPr>
          <p:spPr>
            <a:xfrm>
              <a:off x="5575254" y="2695565"/>
              <a:ext cx="1042035" cy="1064895"/>
            </a:xfrm>
            <a:custGeom>
              <a:rect l="l" t="t" r="r" b="b"/>
              <a:pathLst>
                <a:path w="1042034" h="1064895">
                  <a:moveTo>
                    <a:pt x="1041486" y="532227"/>
                  </a:moveTo>
                  <a:lnTo>
                    <a:pt x="2" y="532227"/>
                  </a:lnTo>
                  <a:lnTo>
                    <a:pt x="2130" y="483782"/>
                  </a:lnTo>
                  <a:lnTo>
                    <a:pt x="8392" y="436557"/>
                  </a:lnTo>
                  <a:lnTo>
                    <a:pt x="18603" y="390739"/>
                  </a:lnTo>
                  <a:lnTo>
                    <a:pt x="32581" y="346515"/>
                  </a:lnTo>
                  <a:lnTo>
                    <a:pt x="50141" y="304072"/>
                  </a:lnTo>
                  <a:lnTo>
                    <a:pt x="71099" y="263601"/>
                  </a:lnTo>
                  <a:lnTo>
                    <a:pt x="95271" y="225287"/>
                  </a:lnTo>
                  <a:lnTo>
                    <a:pt x="122474" y="189319"/>
                  </a:lnTo>
                  <a:lnTo>
                    <a:pt x="152524" y="155885"/>
                  </a:lnTo>
                  <a:lnTo>
                    <a:pt x="185237" y="125172"/>
                  </a:lnTo>
                  <a:lnTo>
                    <a:pt x="220429" y="97369"/>
                  </a:lnTo>
                  <a:lnTo>
                    <a:pt x="257917" y="72664"/>
                  </a:lnTo>
                  <a:lnTo>
                    <a:pt x="297515" y="51244"/>
                  </a:lnTo>
                  <a:lnTo>
                    <a:pt x="339042" y="33297"/>
                  </a:lnTo>
                  <a:lnTo>
                    <a:pt x="382312" y="19011"/>
                  </a:lnTo>
                  <a:lnTo>
                    <a:pt x="427143" y="8574"/>
                  </a:lnTo>
                  <a:lnTo>
                    <a:pt x="473352" y="2174"/>
                  </a:lnTo>
                  <a:lnTo>
                    <a:pt x="520744" y="0"/>
                  </a:lnTo>
                  <a:lnTo>
                    <a:pt x="568143" y="2175"/>
                  </a:lnTo>
                  <a:lnTo>
                    <a:pt x="614348" y="8575"/>
                  </a:lnTo>
                  <a:lnTo>
                    <a:pt x="659178" y="19011"/>
                  </a:lnTo>
                  <a:lnTo>
                    <a:pt x="702448" y="33297"/>
                  </a:lnTo>
                  <a:lnTo>
                    <a:pt x="743974" y="51244"/>
                  </a:lnTo>
                  <a:lnTo>
                    <a:pt x="783572" y="72664"/>
                  </a:lnTo>
                  <a:lnTo>
                    <a:pt x="821059" y="97370"/>
                  </a:lnTo>
                  <a:lnTo>
                    <a:pt x="856251" y="125173"/>
                  </a:lnTo>
                  <a:lnTo>
                    <a:pt x="888964" y="155886"/>
                  </a:lnTo>
                  <a:lnTo>
                    <a:pt x="919014" y="189320"/>
                  </a:lnTo>
                  <a:lnTo>
                    <a:pt x="946217" y="225288"/>
                  </a:lnTo>
                  <a:lnTo>
                    <a:pt x="970389" y="263602"/>
                  </a:lnTo>
                  <a:lnTo>
                    <a:pt x="991347" y="304073"/>
                  </a:lnTo>
                  <a:lnTo>
                    <a:pt x="1008906" y="346515"/>
                  </a:lnTo>
                  <a:lnTo>
                    <a:pt x="1022884" y="390740"/>
                  </a:lnTo>
                  <a:lnTo>
                    <a:pt x="1033096" y="436558"/>
                  </a:lnTo>
                  <a:lnTo>
                    <a:pt x="1039357" y="483783"/>
                  </a:lnTo>
                  <a:lnTo>
                    <a:pt x="1041486" y="532227"/>
                  </a:lnTo>
                  <a:close/>
                </a:path>
                <a:path w="1042034" h="1064895">
                  <a:moveTo>
                    <a:pt x="520742" y="1064452"/>
                  </a:moveTo>
                  <a:lnTo>
                    <a:pt x="473344" y="1062277"/>
                  </a:lnTo>
                  <a:lnTo>
                    <a:pt x="427138" y="1055877"/>
                  </a:lnTo>
                  <a:lnTo>
                    <a:pt x="382308" y="1045440"/>
                  </a:lnTo>
                  <a:lnTo>
                    <a:pt x="339038" y="1031155"/>
                  </a:lnTo>
                  <a:lnTo>
                    <a:pt x="297512" y="1013208"/>
                  </a:lnTo>
                  <a:lnTo>
                    <a:pt x="257913" y="991788"/>
                  </a:lnTo>
                  <a:lnTo>
                    <a:pt x="220426" y="967082"/>
                  </a:lnTo>
                  <a:lnTo>
                    <a:pt x="185234" y="939279"/>
                  </a:lnTo>
                  <a:lnTo>
                    <a:pt x="152521" y="908567"/>
                  </a:lnTo>
                  <a:lnTo>
                    <a:pt x="122472" y="875133"/>
                  </a:lnTo>
                  <a:lnTo>
                    <a:pt x="95269" y="839165"/>
                  </a:lnTo>
                  <a:lnTo>
                    <a:pt x="71096" y="800851"/>
                  </a:lnTo>
                  <a:lnTo>
                    <a:pt x="50138" y="760379"/>
                  </a:lnTo>
                  <a:lnTo>
                    <a:pt x="32578" y="717937"/>
                  </a:lnTo>
                  <a:lnTo>
                    <a:pt x="18601" y="673713"/>
                  </a:lnTo>
                  <a:lnTo>
                    <a:pt x="8389" y="627894"/>
                  </a:lnTo>
                  <a:lnTo>
                    <a:pt x="2128" y="580669"/>
                  </a:lnTo>
                  <a:lnTo>
                    <a:pt x="0" y="532226"/>
                  </a:lnTo>
                  <a:lnTo>
                    <a:pt x="1041486" y="532227"/>
                  </a:lnTo>
                  <a:lnTo>
                    <a:pt x="1039357" y="580669"/>
                  </a:lnTo>
                  <a:lnTo>
                    <a:pt x="1033095" y="627894"/>
                  </a:lnTo>
                  <a:lnTo>
                    <a:pt x="1022883" y="673713"/>
                  </a:lnTo>
                  <a:lnTo>
                    <a:pt x="1008906" y="717937"/>
                  </a:lnTo>
                  <a:lnTo>
                    <a:pt x="991346" y="760379"/>
                  </a:lnTo>
                  <a:lnTo>
                    <a:pt x="970388" y="800851"/>
                  </a:lnTo>
                  <a:lnTo>
                    <a:pt x="946216" y="839165"/>
                  </a:lnTo>
                  <a:lnTo>
                    <a:pt x="919013" y="875133"/>
                  </a:lnTo>
                  <a:lnTo>
                    <a:pt x="888963" y="908567"/>
                  </a:lnTo>
                  <a:lnTo>
                    <a:pt x="856250" y="939279"/>
                  </a:lnTo>
                  <a:lnTo>
                    <a:pt x="821058" y="967082"/>
                  </a:lnTo>
                  <a:lnTo>
                    <a:pt x="783571" y="991788"/>
                  </a:lnTo>
                  <a:lnTo>
                    <a:pt x="743973" y="1013208"/>
                  </a:lnTo>
                  <a:lnTo>
                    <a:pt x="702446" y="1031155"/>
                  </a:lnTo>
                  <a:lnTo>
                    <a:pt x="659176" y="1045441"/>
                  </a:lnTo>
                  <a:lnTo>
                    <a:pt x="614347" y="1055877"/>
                  </a:lnTo>
                  <a:lnTo>
                    <a:pt x="568141" y="1062277"/>
                  </a:lnTo>
                  <a:lnTo>
                    <a:pt x="520742" y="1064452"/>
                  </a:lnTo>
                  <a:close/>
                </a:path>
              </a:pathLst>
            </a:custGeom>
            <a:solidFill>
              <a:srgbClr val="FFE4D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065763" y="1746681"/>
              <a:ext cx="1433830" cy="1893570"/>
            </a:xfrm>
            <a:custGeom>
              <a:rect l="l" t="t" r="r" b="b"/>
              <a:pathLst>
                <a:path w="1433829" h="1893570">
                  <a:moveTo>
                    <a:pt x="281774" y="0"/>
                  </a:moveTo>
                  <a:lnTo>
                    <a:pt x="0" y="0"/>
                  </a:lnTo>
                  <a:lnTo>
                    <a:pt x="281774" y="281774"/>
                  </a:lnTo>
                  <a:lnTo>
                    <a:pt x="281774" y="0"/>
                  </a:lnTo>
                  <a:close/>
                </a:path>
                <a:path w="1433829" h="1893570">
                  <a:moveTo>
                    <a:pt x="1433588" y="1481112"/>
                  </a:moveTo>
                  <a:lnTo>
                    <a:pt x="1430883" y="1433042"/>
                  </a:lnTo>
                  <a:lnTo>
                    <a:pt x="1422946" y="1386586"/>
                  </a:lnTo>
                  <a:lnTo>
                    <a:pt x="1410081" y="1342085"/>
                  </a:lnTo>
                  <a:lnTo>
                    <a:pt x="1392593" y="1299819"/>
                  </a:lnTo>
                  <a:lnTo>
                    <a:pt x="1370799" y="1260106"/>
                  </a:lnTo>
                  <a:lnTo>
                    <a:pt x="1344980" y="1223276"/>
                  </a:lnTo>
                  <a:lnTo>
                    <a:pt x="1315453" y="1189609"/>
                  </a:lnTo>
                  <a:lnTo>
                    <a:pt x="1282509" y="1159433"/>
                  </a:lnTo>
                  <a:lnTo>
                    <a:pt x="1246466" y="1133043"/>
                  </a:lnTo>
                  <a:lnTo>
                    <a:pt x="1207617" y="1110767"/>
                  </a:lnTo>
                  <a:lnTo>
                    <a:pt x="1166266" y="1092898"/>
                  </a:lnTo>
                  <a:lnTo>
                    <a:pt x="1122718" y="1079741"/>
                  </a:lnTo>
                  <a:lnTo>
                    <a:pt x="1077277" y="1071626"/>
                  </a:lnTo>
                  <a:lnTo>
                    <a:pt x="1030224" y="1068857"/>
                  </a:lnTo>
                  <a:lnTo>
                    <a:pt x="983195" y="1071626"/>
                  </a:lnTo>
                  <a:lnTo>
                    <a:pt x="937742" y="1079741"/>
                  </a:lnTo>
                  <a:lnTo>
                    <a:pt x="894194" y="1092898"/>
                  </a:lnTo>
                  <a:lnTo>
                    <a:pt x="852843" y="1110754"/>
                  </a:lnTo>
                  <a:lnTo>
                    <a:pt x="813993" y="1133043"/>
                  </a:lnTo>
                  <a:lnTo>
                    <a:pt x="777951" y="1159421"/>
                  </a:lnTo>
                  <a:lnTo>
                    <a:pt x="745007" y="1189609"/>
                  </a:lnTo>
                  <a:lnTo>
                    <a:pt x="715479" y="1223264"/>
                  </a:lnTo>
                  <a:lnTo>
                    <a:pt x="689660" y="1260106"/>
                  </a:lnTo>
                  <a:lnTo>
                    <a:pt x="667867" y="1299819"/>
                  </a:lnTo>
                  <a:lnTo>
                    <a:pt x="650379" y="1342085"/>
                  </a:lnTo>
                  <a:lnTo>
                    <a:pt x="637514" y="1386586"/>
                  </a:lnTo>
                  <a:lnTo>
                    <a:pt x="629577" y="1433042"/>
                  </a:lnTo>
                  <a:lnTo>
                    <a:pt x="626872" y="1481112"/>
                  </a:lnTo>
                  <a:lnTo>
                    <a:pt x="629577" y="1529194"/>
                  </a:lnTo>
                  <a:lnTo>
                    <a:pt x="637514" y="1575638"/>
                  </a:lnTo>
                  <a:lnTo>
                    <a:pt x="650379" y="1620151"/>
                  </a:lnTo>
                  <a:lnTo>
                    <a:pt x="667867" y="1662417"/>
                  </a:lnTo>
                  <a:lnTo>
                    <a:pt x="689660" y="1702130"/>
                  </a:lnTo>
                  <a:lnTo>
                    <a:pt x="715479" y="1738960"/>
                  </a:lnTo>
                  <a:lnTo>
                    <a:pt x="745007" y="1772627"/>
                  </a:lnTo>
                  <a:lnTo>
                    <a:pt x="777951" y="1802803"/>
                  </a:lnTo>
                  <a:lnTo>
                    <a:pt x="813993" y="1829193"/>
                  </a:lnTo>
                  <a:lnTo>
                    <a:pt x="852843" y="1851469"/>
                  </a:lnTo>
                  <a:lnTo>
                    <a:pt x="894194" y="1869338"/>
                  </a:lnTo>
                  <a:lnTo>
                    <a:pt x="937742" y="1882482"/>
                  </a:lnTo>
                  <a:lnTo>
                    <a:pt x="983183" y="1890598"/>
                  </a:lnTo>
                  <a:lnTo>
                    <a:pt x="1030224" y="1893379"/>
                  </a:lnTo>
                  <a:lnTo>
                    <a:pt x="1077264" y="1890598"/>
                  </a:lnTo>
                  <a:lnTo>
                    <a:pt x="1122718" y="1882482"/>
                  </a:lnTo>
                  <a:lnTo>
                    <a:pt x="1166266" y="1869338"/>
                  </a:lnTo>
                  <a:lnTo>
                    <a:pt x="1207617" y="1851469"/>
                  </a:lnTo>
                  <a:lnTo>
                    <a:pt x="1246466" y="1829193"/>
                  </a:lnTo>
                  <a:lnTo>
                    <a:pt x="1282509" y="1802803"/>
                  </a:lnTo>
                  <a:lnTo>
                    <a:pt x="1315453" y="1772627"/>
                  </a:lnTo>
                  <a:lnTo>
                    <a:pt x="1344980" y="1738960"/>
                  </a:lnTo>
                  <a:lnTo>
                    <a:pt x="1370799" y="1702130"/>
                  </a:lnTo>
                  <a:lnTo>
                    <a:pt x="1392593" y="1662417"/>
                  </a:lnTo>
                  <a:lnTo>
                    <a:pt x="1410081" y="1620151"/>
                  </a:lnTo>
                  <a:lnTo>
                    <a:pt x="1422946" y="1575638"/>
                  </a:lnTo>
                  <a:lnTo>
                    <a:pt x="1430883" y="1529194"/>
                  </a:lnTo>
                  <a:lnTo>
                    <a:pt x="1433588" y="1481112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862000" y="1746681"/>
              <a:ext cx="4692650" cy="1777364"/>
            </a:xfrm>
            <a:custGeom>
              <a:rect l="l" t="t" r="r" b="b"/>
              <a:pathLst>
                <a:path w="4692650" h="1777364">
                  <a:moveTo>
                    <a:pt x="4692574" y="458838"/>
                  </a:moveTo>
                  <a:lnTo>
                    <a:pt x="4233735" y="0"/>
                  </a:lnTo>
                  <a:lnTo>
                    <a:pt x="0" y="0"/>
                  </a:lnTo>
                  <a:lnTo>
                    <a:pt x="0" y="1777326"/>
                  </a:lnTo>
                  <a:lnTo>
                    <a:pt x="4692574" y="1777326"/>
                  </a:lnTo>
                  <a:lnTo>
                    <a:pt x="4692574" y="458838"/>
                  </a:lnTo>
                  <a:close/>
                </a:path>
                <a:path w="4692650" h="1777364">
                  <a:moveTo>
                    <a:pt x="4692574" y="0"/>
                  </a:moveTo>
                  <a:lnTo>
                    <a:pt x="4410799" y="0"/>
                  </a:lnTo>
                  <a:lnTo>
                    <a:pt x="4692574" y="281774"/>
                  </a:lnTo>
                  <a:lnTo>
                    <a:pt x="4692574" y="0"/>
                  </a:lnTo>
                  <a:close/>
                </a:path>
              </a:pathLst>
            </a:custGeom>
            <a:solidFill>
              <a:srgbClr val="FF960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2304288" y="4201909"/>
              <a:ext cx="7583805" cy="1744980"/>
            </a:xfrm>
            <a:custGeom>
              <a:rect l="l" t="t" r="r" b="b"/>
              <a:pathLst>
                <a:path w="7583805" h="1744979">
                  <a:moveTo>
                    <a:pt x="7583411" y="442722"/>
                  </a:moveTo>
                  <a:lnTo>
                    <a:pt x="7140689" y="0"/>
                  </a:lnTo>
                  <a:lnTo>
                    <a:pt x="0" y="0"/>
                  </a:lnTo>
                  <a:lnTo>
                    <a:pt x="0" y="1744814"/>
                  </a:lnTo>
                  <a:lnTo>
                    <a:pt x="7583411" y="1744814"/>
                  </a:lnTo>
                  <a:lnTo>
                    <a:pt x="7583411" y="442722"/>
                  </a:lnTo>
                  <a:close/>
                </a:path>
                <a:path w="7583805" h="1744979">
                  <a:moveTo>
                    <a:pt x="7583424" y="0"/>
                  </a:moveTo>
                  <a:lnTo>
                    <a:pt x="7301649" y="0"/>
                  </a:lnTo>
                  <a:lnTo>
                    <a:pt x="7583424" y="281774"/>
                  </a:lnTo>
                  <a:lnTo>
                    <a:pt x="7583424" y="0"/>
                  </a:lnTo>
                  <a:close/>
                </a:path>
              </a:pathLst>
            </a:custGeom>
            <a:solidFill>
              <a:srgbClr val="D455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7197794" y="2046576"/>
            <a:ext cx="3835400" cy="1077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表面情况</a:t>
            </a:r>
            <a:endParaRPr sz="21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4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表面光洁，无氧化、锈蚀等缺陷，镀层均匀且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附着力良好。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673208" y="4495834"/>
            <a:ext cx="4978400" cy="793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b="1" spc="-15">
                <a:solidFill>
                  <a:srgbClr val="FFFFFF"/>
                </a:solidFill>
                <a:latin typeface="微软雅黑"/>
                <a:cs typeface="微软雅黑"/>
              </a:rPr>
              <a:t>接触区域</a:t>
            </a: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接触面平整，无凹凸不平或划痕，保证良好的电接触性能。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885367" y="3055961"/>
            <a:ext cx="396240" cy="368300"/>
          </a:xfrm>
          <a:custGeom>
            <a:rect l="l" t="t" r="r" b="b"/>
            <a:pathLst>
              <a:path w="396239" h="368300">
                <a:moveTo>
                  <a:pt x="198133" y="157734"/>
                </a:moveTo>
                <a:lnTo>
                  <a:pt x="0" y="105155"/>
                </a:lnTo>
                <a:lnTo>
                  <a:pt x="0" y="52577"/>
                </a:lnTo>
                <a:lnTo>
                  <a:pt x="198133" y="0"/>
                </a:lnTo>
                <a:lnTo>
                  <a:pt x="396240" y="52577"/>
                </a:lnTo>
                <a:lnTo>
                  <a:pt x="396240" y="105155"/>
                </a:lnTo>
                <a:lnTo>
                  <a:pt x="198133" y="157734"/>
                </a:lnTo>
                <a:close/>
              </a:path>
              <a:path w="396239" h="368300">
                <a:moveTo>
                  <a:pt x="198133" y="262890"/>
                </a:moveTo>
                <a:lnTo>
                  <a:pt x="0" y="210311"/>
                </a:lnTo>
                <a:lnTo>
                  <a:pt x="0" y="157734"/>
                </a:lnTo>
                <a:lnTo>
                  <a:pt x="198133" y="210311"/>
                </a:lnTo>
                <a:lnTo>
                  <a:pt x="396240" y="210311"/>
                </a:lnTo>
                <a:lnTo>
                  <a:pt x="198133" y="262890"/>
                </a:lnTo>
                <a:close/>
              </a:path>
              <a:path w="396239" h="368300">
                <a:moveTo>
                  <a:pt x="396240" y="210311"/>
                </a:moveTo>
                <a:lnTo>
                  <a:pt x="198133" y="210311"/>
                </a:lnTo>
                <a:lnTo>
                  <a:pt x="396240" y="157734"/>
                </a:lnTo>
                <a:lnTo>
                  <a:pt x="396240" y="210311"/>
                </a:lnTo>
                <a:close/>
              </a:path>
              <a:path w="396239" h="368300">
                <a:moveTo>
                  <a:pt x="198133" y="368046"/>
                </a:moveTo>
                <a:lnTo>
                  <a:pt x="0" y="315467"/>
                </a:lnTo>
                <a:lnTo>
                  <a:pt x="0" y="262890"/>
                </a:lnTo>
                <a:lnTo>
                  <a:pt x="198133" y="315467"/>
                </a:lnTo>
                <a:lnTo>
                  <a:pt x="396240" y="315467"/>
                </a:lnTo>
                <a:lnTo>
                  <a:pt x="198133" y="368046"/>
                </a:lnTo>
                <a:close/>
              </a:path>
              <a:path w="396239" h="368300">
                <a:moveTo>
                  <a:pt x="396240" y="315467"/>
                </a:moveTo>
                <a:lnTo>
                  <a:pt x="198133" y="315467"/>
                </a:lnTo>
                <a:lnTo>
                  <a:pt x="396240" y="262890"/>
                </a:lnTo>
                <a:lnTo>
                  <a:pt x="396240" y="31546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宏观形貌描述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85412" y="3075840"/>
            <a:ext cx="1955164" cy="1969770"/>
          </a:xfrm>
          <a:custGeom>
            <a:rect l="l" t="t" r="r" b="b"/>
            <a:pathLst>
              <a:path w="1955164" h="1969770">
                <a:moveTo>
                  <a:pt x="1954703" y="984808"/>
                </a:moveTo>
                <a:lnTo>
                  <a:pt x="2" y="984808"/>
                </a:lnTo>
                <a:lnTo>
                  <a:pt x="1129" y="937092"/>
                </a:lnTo>
                <a:lnTo>
                  <a:pt x="4476" y="889963"/>
                </a:lnTo>
                <a:lnTo>
                  <a:pt x="9992" y="843472"/>
                </a:lnTo>
                <a:lnTo>
                  <a:pt x="17626" y="797670"/>
                </a:lnTo>
                <a:lnTo>
                  <a:pt x="27325" y="752609"/>
                </a:lnTo>
                <a:lnTo>
                  <a:pt x="39040" y="708341"/>
                </a:lnTo>
                <a:lnTo>
                  <a:pt x="52719" y="664916"/>
                </a:lnTo>
                <a:lnTo>
                  <a:pt x="68311" y="622387"/>
                </a:lnTo>
                <a:lnTo>
                  <a:pt x="85764" y="580806"/>
                </a:lnTo>
                <a:lnTo>
                  <a:pt x="105028" y="540223"/>
                </a:lnTo>
                <a:lnTo>
                  <a:pt x="126050" y="500690"/>
                </a:lnTo>
                <a:lnTo>
                  <a:pt x="148781" y="462260"/>
                </a:lnTo>
                <a:lnTo>
                  <a:pt x="173169" y="424983"/>
                </a:lnTo>
                <a:lnTo>
                  <a:pt x="199162" y="388911"/>
                </a:lnTo>
                <a:lnTo>
                  <a:pt x="226710" y="354096"/>
                </a:lnTo>
                <a:lnTo>
                  <a:pt x="255760" y="320589"/>
                </a:lnTo>
                <a:lnTo>
                  <a:pt x="286263" y="288442"/>
                </a:lnTo>
                <a:lnTo>
                  <a:pt x="318167" y="257707"/>
                </a:lnTo>
                <a:lnTo>
                  <a:pt x="351420" y="228434"/>
                </a:lnTo>
                <a:lnTo>
                  <a:pt x="385971" y="200677"/>
                </a:lnTo>
                <a:lnTo>
                  <a:pt x="421770" y="174485"/>
                </a:lnTo>
                <a:lnTo>
                  <a:pt x="458765" y="149912"/>
                </a:lnTo>
                <a:lnTo>
                  <a:pt x="496905" y="127008"/>
                </a:lnTo>
                <a:lnTo>
                  <a:pt x="536138" y="105825"/>
                </a:lnTo>
                <a:lnTo>
                  <a:pt x="576414" y="86414"/>
                </a:lnTo>
                <a:lnTo>
                  <a:pt x="617681" y="68828"/>
                </a:lnTo>
                <a:lnTo>
                  <a:pt x="659888" y="53118"/>
                </a:lnTo>
                <a:lnTo>
                  <a:pt x="702984" y="39335"/>
                </a:lnTo>
                <a:lnTo>
                  <a:pt x="746918" y="27530"/>
                </a:lnTo>
                <a:lnTo>
                  <a:pt x="791638" y="17757"/>
                </a:lnTo>
                <a:lnTo>
                  <a:pt x="837094" y="10065"/>
                </a:lnTo>
                <a:lnTo>
                  <a:pt x="883236" y="4508"/>
                </a:lnTo>
                <a:lnTo>
                  <a:pt x="930020" y="1135"/>
                </a:lnTo>
                <a:lnTo>
                  <a:pt x="977353" y="0"/>
                </a:lnTo>
                <a:lnTo>
                  <a:pt x="1024711" y="1136"/>
                </a:lnTo>
                <a:lnTo>
                  <a:pt x="1071481" y="4508"/>
                </a:lnTo>
                <a:lnTo>
                  <a:pt x="1117619" y="10066"/>
                </a:lnTo>
                <a:lnTo>
                  <a:pt x="1163074" y="17758"/>
                </a:lnTo>
                <a:lnTo>
                  <a:pt x="1207793" y="27531"/>
                </a:lnTo>
                <a:lnTo>
                  <a:pt x="1251726" y="39336"/>
                </a:lnTo>
                <a:lnTo>
                  <a:pt x="1294822" y="53119"/>
                </a:lnTo>
                <a:lnTo>
                  <a:pt x="1337029" y="68829"/>
                </a:lnTo>
                <a:lnTo>
                  <a:pt x="1378295" y="86416"/>
                </a:lnTo>
                <a:lnTo>
                  <a:pt x="1418571" y="105826"/>
                </a:lnTo>
                <a:lnTo>
                  <a:pt x="1457804" y="127009"/>
                </a:lnTo>
                <a:lnTo>
                  <a:pt x="1495943" y="149914"/>
                </a:lnTo>
                <a:lnTo>
                  <a:pt x="1532938" y="174487"/>
                </a:lnTo>
                <a:lnTo>
                  <a:pt x="1568737" y="200679"/>
                </a:lnTo>
                <a:lnTo>
                  <a:pt x="1603288" y="228436"/>
                </a:lnTo>
                <a:lnTo>
                  <a:pt x="1636541" y="257709"/>
                </a:lnTo>
                <a:lnTo>
                  <a:pt x="1668444" y="288444"/>
                </a:lnTo>
                <a:lnTo>
                  <a:pt x="1698947" y="320591"/>
                </a:lnTo>
                <a:lnTo>
                  <a:pt x="1727998" y="354098"/>
                </a:lnTo>
                <a:lnTo>
                  <a:pt x="1755545" y="388913"/>
                </a:lnTo>
                <a:lnTo>
                  <a:pt x="1781538" y="424985"/>
                </a:lnTo>
                <a:lnTo>
                  <a:pt x="1805926" y="462262"/>
                </a:lnTo>
                <a:lnTo>
                  <a:pt x="1828656" y="500692"/>
                </a:lnTo>
                <a:lnTo>
                  <a:pt x="1849679" y="540225"/>
                </a:lnTo>
                <a:lnTo>
                  <a:pt x="1868942" y="580808"/>
                </a:lnTo>
                <a:lnTo>
                  <a:pt x="1886396" y="622389"/>
                </a:lnTo>
                <a:lnTo>
                  <a:pt x="1901987" y="664918"/>
                </a:lnTo>
                <a:lnTo>
                  <a:pt x="1915666" y="708343"/>
                </a:lnTo>
                <a:lnTo>
                  <a:pt x="1927381" y="752611"/>
                </a:lnTo>
                <a:lnTo>
                  <a:pt x="1937080" y="797672"/>
                </a:lnTo>
                <a:lnTo>
                  <a:pt x="1944714" y="843474"/>
                </a:lnTo>
                <a:lnTo>
                  <a:pt x="1950229" y="889965"/>
                </a:lnTo>
                <a:lnTo>
                  <a:pt x="1953576" y="937094"/>
                </a:lnTo>
                <a:lnTo>
                  <a:pt x="1954703" y="984808"/>
                </a:lnTo>
                <a:close/>
              </a:path>
              <a:path w="1955164" h="1969770">
                <a:moveTo>
                  <a:pt x="977351" y="1969615"/>
                </a:moveTo>
                <a:lnTo>
                  <a:pt x="929998" y="1968479"/>
                </a:lnTo>
                <a:lnTo>
                  <a:pt x="883226" y="1965106"/>
                </a:lnTo>
                <a:lnTo>
                  <a:pt x="837087" y="1959548"/>
                </a:lnTo>
                <a:lnTo>
                  <a:pt x="791632" y="1951857"/>
                </a:lnTo>
                <a:lnTo>
                  <a:pt x="746912" y="1942083"/>
                </a:lnTo>
                <a:lnTo>
                  <a:pt x="702979" y="1930279"/>
                </a:lnTo>
                <a:lnTo>
                  <a:pt x="659883" y="1916496"/>
                </a:lnTo>
                <a:lnTo>
                  <a:pt x="617676" y="1900785"/>
                </a:lnTo>
                <a:lnTo>
                  <a:pt x="576409" y="1883199"/>
                </a:lnTo>
                <a:lnTo>
                  <a:pt x="536134" y="1863788"/>
                </a:lnTo>
                <a:lnTo>
                  <a:pt x="496901" y="1842605"/>
                </a:lnTo>
                <a:lnTo>
                  <a:pt x="458761" y="1819701"/>
                </a:lnTo>
                <a:lnTo>
                  <a:pt x="421766" y="1795128"/>
                </a:lnTo>
                <a:lnTo>
                  <a:pt x="385968" y="1768936"/>
                </a:lnTo>
                <a:lnTo>
                  <a:pt x="351416" y="1741179"/>
                </a:lnTo>
                <a:lnTo>
                  <a:pt x="318163" y="1711906"/>
                </a:lnTo>
                <a:lnTo>
                  <a:pt x="286259" y="1681171"/>
                </a:lnTo>
                <a:lnTo>
                  <a:pt x="255757" y="1649024"/>
                </a:lnTo>
                <a:lnTo>
                  <a:pt x="226706" y="1615517"/>
                </a:lnTo>
                <a:lnTo>
                  <a:pt x="199159" y="1580702"/>
                </a:lnTo>
                <a:lnTo>
                  <a:pt x="173166" y="1544630"/>
                </a:lnTo>
                <a:lnTo>
                  <a:pt x="148778" y="1507353"/>
                </a:lnTo>
                <a:lnTo>
                  <a:pt x="126047" y="1468923"/>
                </a:lnTo>
                <a:lnTo>
                  <a:pt x="105025" y="1429390"/>
                </a:lnTo>
                <a:lnTo>
                  <a:pt x="85761" y="1388807"/>
                </a:lnTo>
                <a:lnTo>
                  <a:pt x="68308" y="1347226"/>
                </a:lnTo>
                <a:lnTo>
                  <a:pt x="52716" y="1304697"/>
                </a:lnTo>
                <a:lnTo>
                  <a:pt x="39037" y="1261272"/>
                </a:lnTo>
                <a:lnTo>
                  <a:pt x="27322" y="1217004"/>
                </a:lnTo>
                <a:lnTo>
                  <a:pt x="17623" y="1171943"/>
                </a:lnTo>
                <a:lnTo>
                  <a:pt x="9989" y="1126141"/>
                </a:lnTo>
                <a:lnTo>
                  <a:pt x="4474" y="1079650"/>
                </a:lnTo>
                <a:lnTo>
                  <a:pt x="1127" y="1032521"/>
                </a:lnTo>
                <a:lnTo>
                  <a:pt x="0" y="984806"/>
                </a:lnTo>
                <a:lnTo>
                  <a:pt x="1954703" y="984808"/>
                </a:lnTo>
                <a:lnTo>
                  <a:pt x="1953576" y="1032522"/>
                </a:lnTo>
                <a:lnTo>
                  <a:pt x="1950229" y="1079650"/>
                </a:lnTo>
                <a:lnTo>
                  <a:pt x="1944713" y="1126141"/>
                </a:lnTo>
                <a:lnTo>
                  <a:pt x="1937080" y="1171943"/>
                </a:lnTo>
                <a:lnTo>
                  <a:pt x="1927380" y="1217004"/>
                </a:lnTo>
                <a:lnTo>
                  <a:pt x="1915665" y="1261273"/>
                </a:lnTo>
                <a:lnTo>
                  <a:pt x="1901986" y="1304697"/>
                </a:lnTo>
                <a:lnTo>
                  <a:pt x="1886395" y="1347226"/>
                </a:lnTo>
                <a:lnTo>
                  <a:pt x="1868942" y="1388808"/>
                </a:lnTo>
                <a:lnTo>
                  <a:pt x="1849678" y="1429391"/>
                </a:lnTo>
                <a:lnTo>
                  <a:pt x="1828655" y="1468923"/>
                </a:lnTo>
                <a:lnTo>
                  <a:pt x="1805925" y="1507354"/>
                </a:lnTo>
                <a:lnTo>
                  <a:pt x="1781537" y="1544631"/>
                </a:lnTo>
                <a:lnTo>
                  <a:pt x="1755544" y="1580702"/>
                </a:lnTo>
                <a:lnTo>
                  <a:pt x="1727997" y="1615517"/>
                </a:lnTo>
                <a:lnTo>
                  <a:pt x="1698946" y="1649024"/>
                </a:lnTo>
                <a:lnTo>
                  <a:pt x="1668443" y="1681171"/>
                </a:lnTo>
                <a:lnTo>
                  <a:pt x="1636540" y="1711907"/>
                </a:lnTo>
                <a:lnTo>
                  <a:pt x="1603287" y="1741179"/>
                </a:lnTo>
                <a:lnTo>
                  <a:pt x="1568735" y="1768936"/>
                </a:lnTo>
                <a:lnTo>
                  <a:pt x="1532936" y="1795128"/>
                </a:lnTo>
                <a:lnTo>
                  <a:pt x="1495942" y="1819701"/>
                </a:lnTo>
                <a:lnTo>
                  <a:pt x="1457802" y="1842606"/>
                </a:lnTo>
                <a:lnTo>
                  <a:pt x="1418569" y="1863789"/>
                </a:lnTo>
                <a:lnTo>
                  <a:pt x="1378293" y="1883199"/>
                </a:lnTo>
                <a:lnTo>
                  <a:pt x="1337027" y="1900786"/>
                </a:lnTo>
                <a:lnTo>
                  <a:pt x="1294820" y="1916496"/>
                </a:lnTo>
                <a:lnTo>
                  <a:pt x="1251724" y="1930279"/>
                </a:lnTo>
                <a:lnTo>
                  <a:pt x="1207791" y="1942084"/>
                </a:lnTo>
                <a:lnTo>
                  <a:pt x="1163071" y="1951857"/>
                </a:lnTo>
                <a:lnTo>
                  <a:pt x="1117616" y="1959549"/>
                </a:lnTo>
                <a:lnTo>
                  <a:pt x="1071477" y="1965107"/>
                </a:lnTo>
                <a:lnTo>
                  <a:pt x="1024705" y="1968479"/>
                </a:lnTo>
                <a:lnTo>
                  <a:pt x="977351" y="1969615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5660671" y="3426079"/>
            <a:ext cx="2699385" cy="2720340"/>
          </a:xfrm>
          <a:custGeom>
            <a:rect l="l" t="t" r="r" b="b"/>
            <a:pathLst>
              <a:path w="2699384" h="2720340">
                <a:moveTo>
                  <a:pt x="2699190" y="1359893"/>
                </a:moveTo>
                <a:lnTo>
                  <a:pt x="1" y="1359893"/>
                </a:lnTo>
                <a:lnTo>
                  <a:pt x="853" y="1311116"/>
                </a:lnTo>
                <a:lnTo>
                  <a:pt x="3389" y="1262773"/>
                </a:lnTo>
                <a:lnTo>
                  <a:pt x="7582" y="1214890"/>
                </a:lnTo>
                <a:lnTo>
                  <a:pt x="13403" y="1167498"/>
                </a:lnTo>
                <a:lnTo>
                  <a:pt x="20823" y="1120623"/>
                </a:lnTo>
                <a:lnTo>
                  <a:pt x="29813" y="1074296"/>
                </a:lnTo>
                <a:lnTo>
                  <a:pt x="40346" y="1028544"/>
                </a:lnTo>
                <a:lnTo>
                  <a:pt x="52392" y="983397"/>
                </a:lnTo>
                <a:lnTo>
                  <a:pt x="65923" y="938883"/>
                </a:lnTo>
                <a:lnTo>
                  <a:pt x="80910" y="895032"/>
                </a:lnTo>
                <a:lnTo>
                  <a:pt x="97325" y="851871"/>
                </a:lnTo>
                <a:lnTo>
                  <a:pt x="115140" y="809430"/>
                </a:lnTo>
                <a:lnTo>
                  <a:pt x="134325" y="767737"/>
                </a:lnTo>
                <a:lnTo>
                  <a:pt x="154853" y="726822"/>
                </a:lnTo>
                <a:lnTo>
                  <a:pt x="176694" y="686712"/>
                </a:lnTo>
                <a:lnTo>
                  <a:pt x="199820" y="647438"/>
                </a:lnTo>
                <a:lnTo>
                  <a:pt x="224203" y="609026"/>
                </a:lnTo>
                <a:lnTo>
                  <a:pt x="249814" y="571507"/>
                </a:lnTo>
                <a:lnTo>
                  <a:pt x="276625" y="534909"/>
                </a:lnTo>
                <a:lnTo>
                  <a:pt x="304606" y="499260"/>
                </a:lnTo>
                <a:lnTo>
                  <a:pt x="333730" y="464591"/>
                </a:lnTo>
                <a:lnTo>
                  <a:pt x="363967" y="430928"/>
                </a:lnTo>
                <a:lnTo>
                  <a:pt x="395290" y="398301"/>
                </a:lnTo>
                <a:lnTo>
                  <a:pt x="427670" y="366740"/>
                </a:lnTo>
                <a:lnTo>
                  <a:pt x="461078" y="336271"/>
                </a:lnTo>
                <a:lnTo>
                  <a:pt x="495485" y="306926"/>
                </a:lnTo>
                <a:lnTo>
                  <a:pt x="530864" y="278731"/>
                </a:lnTo>
                <a:lnTo>
                  <a:pt x="567185" y="251716"/>
                </a:lnTo>
                <a:lnTo>
                  <a:pt x="604420" y="225910"/>
                </a:lnTo>
                <a:lnTo>
                  <a:pt x="642541" y="201341"/>
                </a:lnTo>
                <a:lnTo>
                  <a:pt x="681519" y="178039"/>
                </a:lnTo>
                <a:lnTo>
                  <a:pt x="721325" y="156031"/>
                </a:lnTo>
                <a:lnTo>
                  <a:pt x="761931" y="135347"/>
                </a:lnTo>
                <a:lnTo>
                  <a:pt x="803308" y="116015"/>
                </a:lnTo>
                <a:lnTo>
                  <a:pt x="845428" y="98065"/>
                </a:lnTo>
                <a:lnTo>
                  <a:pt x="888262" y="81525"/>
                </a:lnTo>
                <a:lnTo>
                  <a:pt x="931782" y="66423"/>
                </a:lnTo>
                <a:lnTo>
                  <a:pt x="975959" y="52789"/>
                </a:lnTo>
                <a:lnTo>
                  <a:pt x="1020764" y="40651"/>
                </a:lnTo>
                <a:lnTo>
                  <a:pt x="1066170" y="30039"/>
                </a:lnTo>
                <a:lnTo>
                  <a:pt x="1112148" y="20980"/>
                </a:lnTo>
                <a:lnTo>
                  <a:pt x="1158669" y="13504"/>
                </a:lnTo>
                <a:lnTo>
                  <a:pt x="1205706" y="7639"/>
                </a:lnTo>
                <a:lnTo>
                  <a:pt x="1253232" y="3414"/>
                </a:lnTo>
                <a:lnTo>
                  <a:pt x="1301240" y="858"/>
                </a:lnTo>
                <a:lnTo>
                  <a:pt x="1349595" y="0"/>
                </a:lnTo>
                <a:lnTo>
                  <a:pt x="1398015" y="859"/>
                </a:lnTo>
                <a:lnTo>
                  <a:pt x="1445987" y="3415"/>
                </a:lnTo>
                <a:lnTo>
                  <a:pt x="1493504" y="7640"/>
                </a:lnTo>
                <a:lnTo>
                  <a:pt x="1540537" y="13505"/>
                </a:lnTo>
                <a:lnTo>
                  <a:pt x="1587055" y="20981"/>
                </a:lnTo>
                <a:lnTo>
                  <a:pt x="1633031" y="30040"/>
                </a:lnTo>
                <a:lnTo>
                  <a:pt x="1678436" y="40653"/>
                </a:lnTo>
                <a:lnTo>
                  <a:pt x="1723241" y="52791"/>
                </a:lnTo>
                <a:lnTo>
                  <a:pt x="1767417" y="66425"/>
                </a:lnTo>
                <a:lnTo>
                  <a:pt x="1810936" y="81527"/>
                </a:lnTo>
                <a:lnTo>
                  <a:pt x="1853770" y="98067"/>
                </a:lnTo>
                <a:lnTo>
                  <a:pt x="1895889" y="116017"/>
                </a:lnTo>
                <a:lnTo>
                  <a:pt x="1937266" y="135349"/>
                </a:lnTo>
                <a:lnTo>
                  <a:pt x="1977872" y="156033"/>
                </a:lnTo>
                <a:lnTo>
                  <a:pt x="2017677" y="178041"/>
                </a:lnTo>
                <a:lnTo>
                  <a:pt x="2056655" y="201344"/>
                </a:lnTo>
                <a:lnTo>
                  <a:pt x="2094775" y="225912"/>
                </a:lnTo>
                <a:lnTo>
                  <a:pt x="2132010" y="251719"/>
                </a:lnTo>
                <a:lnTo>
                  <a:pt x="2168331" y="278734"/>
                </a:lnTo>
                <a:lnTo>
                  <a:pt x="2203709" y="306928"/>
                </a:lnTo>
                <a:lnTo>
                  <a:pt x="2238117" y="336274"/>
                </a:lnTo>
                <a:lnTo>
                  <a:pt x="2271524" y="366742"/>
                </a:lnTo>
                <a:lnTo>
                  <a:pt x="2303904" y="398304"/>
                </a:lnTo>
                <a:lnTo>
                  <a:pt x="2335227" y="430931"/>
                </a:lnTo>
                <a:lnTo>
                  <a:pt x="2365464" y="464593"/>
                </a:lnTo>
                <a:lnTo>
                  <a:pt x="2394587" y="499263"/>
                </a:lnTo>
                <a:lnTo>
                  <a:pt x="2422569" y="534912"/>
                </a:lnTo>
                <a:lnTo>
                  <a:pt x="2449379" y="571510"/>
                </a:lnTo>
                <a:lnTo>
                  <a:pt x="2474990" y="609029"/>
                </a:lnTo>
                <a:lnTo>
                  <a:pt x="2499372" y="647440"/>
                </a:lnTo>
                <a:lnTo>
                  <a:pt x="2522499" y="686715"/>
                </a:lnTo>
                <a:lnTo>
                  <a:pt x="2544340" y="726825"/>
                </a:lnTo>
                <a:lnTo>
                  <a:pt x="2564867" y="767740"/>
                </a:lnTo>
                <a:lnTo>
                  <a:pt x="2584052" y="809433"/>
                </a:lnTo>
                <a:lnTo>
                  <a:pt x="2601866" y="851874"/>
                </a:lnTo>
                <a:lnTo>
                  <a:pt x="2618282" y="895035"/>
                </a:lnTo>
                <a:lnTo>
                  <a:pt x="2633269" y="938886"/>
                </a:lnTo>
                <a:lnTo>
                  <a:pt x="2646800" y="983400"/>
                </a:lnTo>
                <a:lnTo>
                  <a:pt x="2658845" y="1028547"/>
                </a:lnTo>
                <a:lnTo>
                  <a:pt x="2669378" y="1074298"/>
                </a:lnTo>
                <a:lnTo>
                  <a:pt x="2678368" y="1120626"/>
                </a:lnTo>
                <a:lnTo>
                  <a:pt x="2685788" y="1167500"/>
                </a:lnTo>
                <a:lnTo>
                  <a:pt x="2691609" y="1214893"/>
                </a:lnTo>
                <a:lnTo>
                  <a:pt x="2695801" y="1262775"/>
                </a:lnTo>
                <a:lnTo>
                  <a:pt x="2698338" y="1311118"/>
                </a:lnTo>
                <a:lnTo>
                  <a:pt x="2699190" y="1359893"/>
                </a:lnTo>
                <a:close/>
              </a:path>
              <a:path w="2699384" h="2720340">
                <a:moveTo>
                  <a:pt x="1349595" y="2719783"/>
                </a:moveTo>
                <a:lnTo>
                  <a:pt x="1301190" y="2718924"/>
                </a:lnTo>
                <a:lnTo>
                  <a:pt x="1253213" y="2716368"/>
                </a:lnTo>
                <a:lnTo>
                  <a:pt x="1205694" y="2712143"/>
                </a:lnTo>
                <a:lnTo>
                  <a:pt x="1158660" y="2706278"/>
                </a:lnTo>
                <a:lnTo>
                  <a:pt x="1112140" y="2698802"/>
                </a:lnTo>
                <a:lnTo>
                  <a:pt x="1066164" y="2689743"/>
                </a:lnTo>
                <a:lnTo>
                  <a:pt x="1020758" y="2679130"/>
                </a:lnTo>
                <a:lnTo>
                  <a:pt x="975953" y="2666993"/>
                </a:lnTo>
                <a:lnTo>
                  <a:pt x="931777" y="2653359"/>
                </a:lnTo>
                <a:lnTo>
                  <a:pt x="888257" y="2638257"/>
                </a:lnTo>
                <a:lnTo>
                  <a:pt x="845423" y="2621717"/>
                </a:lnTo>
                <a:lnTo>
                  <a:pt x="803303" y="2603766"/>
                </a:lnTo>
                <a:lnTo>
                  <a:pt x="761926" y="2584435"/>
                </a:lnTo>
                <a:lnTo>
                  <a:pt x="721321" y="2563751"/>
                </a:lnTo>
                <a:lnTo>
                  <a:pt x="681515" y="2541743"/>
                </a:lnTo>
                <a:lnTo>
                  <a:pt x="642537" y="2518440"/>
                </a:lnTo>
                <a:lnTo>
                  <a:pt x="604417" y="2493872"/>
                </a:lnTo>
                <a:lnTo>
                  <a:pt x="567182" y="2468065"/>
                </a:lnTo>
                <a:lnTo>
                  <a:pt x="530860" y="2441050"/>
                </a:lnTo>
                <a:lnTo>
                  <a:pt x="495482" y="2412856"/>
                </a:lnTo>
                <a:lnTo>
                  <a:pt x="461075" y="2383510"/>
                </a:lnTo>
                <a:lnTo>
                  <a:pt x="427667" y="2353042"/>
                </a:lnTo>
                <a:lnTo>
                  <a:pt x="395287" y="2321480"/>
                </a:lnTo>
                <a:lnTo>
                  <a:pt x="363964" y="2288853"/>
                </a:lnTo>
                <a:lnTo>
                  <a:pt x="333727" y="2255191"/>
                </a:lnTo>
                <a:lnTo>
                  <a:pt x="304603" y="2220521"/>
                </a:lnTo>
                <a:lnTo>
                  <a:pt x="276622" y="2184872"/>
                </a:lnTo>
                <a:lnTo>
                  <a:pt x="249812" y="2148274"/>
                </a:lnTo>
                <a:lnTo>
                  <a:pt x="224201" y="2110755"/>
                </a:lnTo>
                <a:lnTo>
                  <a:pt x="199818" y="2072344"/>
                </a:lnTo>
                <a:lnTo>
                  <a:pt x="176692" y="2033069"/>
                </a:lnTo>
                <a:lnTo>
                  <a:pt x="154851" y="1992959"/>
                </a:lnTo>
                <a:lnTo>
                  <a:pt x="134323" y="1952044"/>
                </a:lnTo>
                <a:lnTo>
                  <a:pt x="115138" y="1910351"/>
                </a:lnTo>
                <a:lnTo>
                  <a:pt x="97324" y="1867910"/>
                </a:lnTo>
                <a:lnTo>
                  <a:pt x="80908" y="1824749"/>
                </a:lnTo>
                <a:lnTo>
                  <a:pt x="65921" y="1780898"/>
                </a:lnTo>
                <a:lnTo>
                  <a:pt x="52390" y="1736384"/>
                </a:lnTo>
                <a:lnTo>
                  <a:pt x="40344" y="1691237"/>
                </a:lnTo>
                <a:lnTo>
                  <a:pt x="29812" y="1645486"/>
                </a:lnTo>
                <a:lnTo>
                  <a:pt x="20822" y="1599158"/>
                </a:lnTo>
                <a:lnTo>
                  <a:pt x="13402" y="1552284"/>
                </a:lnTo>
                <a:lnTo>
                  <a:pt x="7581" y="1504891"/>
                </a:lnTo>
                <a:lnTo>
                  <a:pt x="3388" y="1457009"/>
                </a:lnTo>
                <a:lnTo>
                  <a:pt x="851" y="1408666"/>
                </a:lnTo>
                <a:lnTo>
                  <a:pt x="0" y="1359891"/>
                </a:lnTo>
                <a:lnTo>
                  <a:pt x="2699190" y="1359893"/>
                </a:lnTo>
                <a:lnTo>
                  <a:pt x="2698338" y="1408666"/>
                </a:lnTo>
                <a:lnTo>
                  <a:pt x="2695802" y="1457009"/>
                </a:lnTo>
                <a:lnTo>
                  <a:pt x="2691609" y="1504891"/>
                </a:lnTo>
                <a:lnTo>
                  <a:pt x="2685788" y="1552284"/>
                </a:lnTo>
                <a:lnTo>
                  <a:pt x="2678368" y="1599158"/>
                </a:lnTo>
                <a:lnTo>
                  <a:pt x="2669378" y="1645486"/>
                </a:lnTo>
                <a:lnTo>
                  <a:pt x="2658846" y="1691237"/>
                </a:lnTo>
                <a:lnTo>
                  <a:pt x="2646800" y="1736384"/>
                </a:lnTo>
                <a:lnTo>
                  <a:pt x="2633269" y="1780898"/>
                </a:lnTo>
                <a:lnTo>
                  <a:pt x="2618281" y="1824750"/>
                </a:lnTo>
                <a:lnTo>
                  <a:pt x="2601866" y="1867910"/>
                </a:lnTo>
                <a:lnTo>
                  <a:pt x="2584052" y="1910351"/>
                </a:lnTo>
                <a:lnTo>
                  <a:pt x="2564867" y="1952044"/>
                </a:lnTo>
                <a:lnTo>
                  <a:pt x="2544339" y="1992959"/>
                </a:lnTo>
                <a:lnTo>
                  <a:pt x="2522498" y="2033069"/>
                </a:lnTo>
                <a:lnTo>
                  <a:pt x="2499372" y="2072344"/>
                </a:lnTo>
                <a:lnTo>
                  <a:pt x="2474989" y="2110755"/>
                </a:lnTo>
                <a:lnTo>
                  <a:pt x="2449378" y="2148274"/>
                </a:lnTo>
                <a:lnTo>
                  <a:pt x="2422568" y="2184873"/>
                </a:lnTo>
                <a:lnTo>
                  <a:pt x="2394587" y="2220521"/>
                </a:lnTo>
                <a:lnTo>
                  <a:pt x="2365463" y="2255191"/>
                </a:lnTo>
                <a:lnTo>
                  <a:pt x="2335225" y="2288854"/>
                </a:lnTo>
                <a:lnTo>
                  <a:pt x="2303903" y="2321480"/>
                </a:lnTo>
                <a:lnTo>
                  <a:pt x="2271523" y="2353042"/>
                </a:lnTo>
                <a:lnTo>
                  <a:pt x="2238115" y="2383510"/>
                </a:lnTo>
                <a:lnTo>
                  <a:pt x="2203708" y="2412856"/>
                </a:lnTo>
                <a:lnTo>
                  <a:pt x="2168330" y="2441051"/>
                </a:lnTo>
                <a:lnTo>
                  <a:pt x="2132008" y="2468065"/>
                </a:lnTo>
                <a:lnTo>
                  <a:pt x="2094773" y="2493872"/>
                </a:lnTo>
                <a:lnTo>
                  <a:pt x="2056653" y="2518440"/>
                </a:lnTo>
                <a:lnTo>
                  <a:pt x="2017675" y="2541743"/>
                </a:lnTo>
                <a:lnTo>
                  <a:pt x="1977870" y="2563751"/>
                </a:lnTo>
                <a:lnTo>
                  <a:pt x="1937264" y="2584435"/>
                </a:lnTo>
                <a:lnTo>
                  <a:pt x="1895887" y="2603766"/>
                </a:lnTo>
                <a:lnTo>
                  <a:pt x="1853767" y="2621717"/>
                </a:lnTo>
                <a:lnTo>
                  <a:pt x="1810934" y="2638257"/>
                </a:lnTo>
                <a:lnTo>
                  <a:pt x="1767414" y="2653359"/>
                </a:lnTo>
                <a:lnTo>
                  <a:pt x="1723237" y="2666993"/>
                </a:lnTo>
                <a:lnTo>
                  <a:pt x="1678432" y="2679131"/>
                </a:lnTo>
                <a:lnTo>
                  <a:pt x="1633027" y="2689743"/>
                </a:lnTo>
                <a:lnTo>
                  <a:pt x="1587051" y="2698802"/>
                </a:lnTo>
                <a:lnTo>
                  <a:pt x="1540531" y="2706279"/>
                </a:lnTo>
                <a:lnTo>
                  <a:pt x="1493497" y="2712144"/>
                </a:lnTo>
                <a:lnTo>
                  <a:pt x="1445978" y="2716369"/>
                </a:lnTo>
                <a:lnTo>
                  <a:pt x="1398001" y="2718925"/>
                </a:lnTo>
                <a:lnTo>
                  <a:pt x="1349595" y="2719783"/>
                </a:lnTo>
                <a:close/>
              </a:path>
            </a:pathLst>
          </a:custGeom>
          <a:solidFill>
            <a:srgbClr val="FF771A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3637040" y="1513149"/>
            <a:ext cx="3373754" cy="3373754"/>
            <a:chOff x="3637040" y="1513149"/>
            <a:chExt cx="3373754" cy="3373754"/>
          </a:xfrm>
        </p:grpSpPr>
        <p:sp>
          <p:nvSpPr>
            <p:cNvPr id="5" name="object 5"/>
            <p:cNvSpPr/>
            <p:nvPr/>
          </p:nvSpPr>
          <p:spPr>
            <a:xfrm>
              <a:off x="5288493" y="1513149"/>
              <a:ext cx="1722120" cy="1722120"/>
            </a:xfrm>
            <a:custGeom>
              <a:rect l="l" t="t" r="r" b="b"/>
              <a:pathLst>
                <a:path w="1722120" h="1722120">
                  <a:moveTo>
                    <a:pt x="860885" y="1721774"/>
                  </a:moveTo>
                  <a:lnTo>
                    <a:pt x="812034" y="1720411"/>
                  </a:lnTo>
                  <a:lnTo>
                    <a:pt x="763897" y="1716371"/>
                  </a:lnTo>
                  <a:lnTo>
                    <a:pt x="716548" y="1709726"/>
                  </a:lnTo>
                  <a:lnTo>
                    <a:pt x="670059" y="1700550"/>
                  </a:lnTo>
                  <a:lnTo>
                    <a:pt x="624503" y="1688915"/>
                  </a:lnTo>
                  <a:lnTo>
                    <a:pt x="579952" y="1674893"/>
                  </a:lnTo>
                  <a:lnTo>
                    <a:pt x="536480" y="1658558"/>
                  </a:lnTo>
                  <a:lnTo>
                    <a:pt x="494159" y="1639981"/>
                  </a:lnTo>
                  <a:lnTo>
                    <a:pt x="453062" y="1619236"/>
                  </a:lnTo>
                  <a:lnTo>
                    <a:pt x="413260" y="1596395"/>
                  </a:lnTo>
                  <a:lnTo>
                    <a:pt x="374828" y="1571531"/>
                  </a:lnTo>
                  <a:lnTo>
                    <a:pt x="337838" y="1544717"/>
                  </a:lnTo>
                  <a:lnTo>
                    <a:pt x="302362" y="1516025"/>
                  </a:lnTo>
                  <a:lnTo>
                    <a:pt x="268473" y="1485528"/>
                  </a:lnTo>
                  <a:lnTo>
                    <a:pt x="236243" y="1453299"/>
                  </a:lnTo>
                  <a:lnTo>
                    <a:pt x="205746" y="1419410"/>
                  </a:lnTo>
                  <a:lnTo>
                    <a:pt x="177054" y="1383934"/>
                  </a:lnTo>
                  <a:lnTo>
                    <a:pt x="150240" y="1346943"/>
                  </a:lnTo>
                  <a:lnTo>
                    <a:pt x="125376" y="1308511"/>
                  </a:lnTo>
                  <a:lnTo>
                    <a:pt x="102535" y="1268710"/>
                  </a:lnTo>
                  <a:lnTo>
                    <a:pt x="81790" y="1227613"/>
                  </a:lnTo>
                  <a:lnTo>
                    <a:pt x="63214" y="1185292"/>
                  </a:lnTo>
                  <a:lnTo>
                    <a:pt x="46878" y="1141820"/>
                  </a:lnTo>
                  <a:lnTo>
                    <a:pt x="32857" y="1097269"/>
                  </a:lnTo>
                  <a:lnTo>
                    <a:pt x="21221" y="1051713"/>
                  </a:lnTo>
                  <a:lnTo>
                    <a:pt x="12045" y="1005224"/>
                  </a:lnTo>
                  <a:lnTo>
                    <a:pt x="5401" y="957875"/>
                  </a:lnTo>
                  <a:lnTo>
                    <a:pt x="1361" y="909738"/>
                  </a:lnTo>
                  <a:lnTo>
                    <a:pt x="0" y="860887"/>
                  </a:lnTo>
                  <a:lnTo>
                    <a:pt x="1362" y="812034"/>
                  </a:lnTo>
                  <a:lnTo>
                    <a:pt x="5402" y="763897"/>
                  </a:lnTo>
                  <a:lnTo>
                    <a:pt x="12047" y="716548"/>
                  </a:lnTo>
                  <a:lnTo>
                    <a:pt x="21223" y="670059"/>
                  </a:lnTo>
                  <a:lnTo>
                    <a:pt x="32858" y="624503"/>
                  </a:lnTo>
                  <a:lnTo>
                    <a:pt x="46880" y="579953"/>
                  </a:lnTo>
                  <a:lnTo>
                    <a:pt x="63216" y="536481"/>
                  </a:lnTo>
                  <a:lnTo>
                    <a:pt x="81793" y="494160"/>
                  </a:lnTo>
                  <a:lnTo>
                    <a:pt x="102538" y="453062"/>
                  </a:lnTo>
                  <a:lnTo>
                    <a:pt x="125379" y="413261"/>
                  </a:lnTo>
                  <a:lnTo>
                    <a:pt x="150242" y="374829"/>
                  </a:lnTo>
                  <a:lnTo>
                    <a:pt x="177057" y="337838"/>
                  </a:lnTo>
                  <a:lnTo>
                    <a:pt x="205749" y="302362"/>
                  </a:lnTo>
                  <a:lnTo>
                    <a:pt x="236246" y="268473"/>
                  </a:lnTo>
                  <a:lnTo>
                    <a:pt x="268475" y="236244"/>
                  </a:lnTo>
                  <a:lnTo>
                    <a:pt x="302364" y="205747"/>
                  </a:lnTo>
                  <a:lnTo>
                    <a:pt x="337841" y="177055"/>
                  </a:lnTo>
                  <a:lnTo>
                    <a:pt x="374831" y="150241"/>
                  </a:lnTo>
                  <a:lnTo>
                    <a:pt x="413263" y="125377"/>
                  </a:lnTo>
                  <a:lnTo>
                    <a:pt x="453064" y="102536"/>
                  </a:lnTo>
                  <a:lnTo>
                    <a:pt x="494162" y="81791"/>
                  </a:lnTo>
                  <a:lnTo>
                    <a:pt x="536483" y="63215"/>
                  </a:lnTo>
                  <a:lnTo>
                    <a:pt x="579955" y="46880"/>
                  </a:lnTo>
                  <a:lnTo>
                    <a:pt x="624505" y="32858"/>
                  </a:lnTo>
                  <a:lnTo>
                    <a:pt x="670061" y="21223"/>
                  </a:lnTo>
                  <a:lnTo>
                    <a:pt x="716550" y="12046"/>
                  </a:lnTo>
                  <a:lnTo>
                    <a:pt x="763899" y="5402"/>
                  </a:lnTo>
                  <a:lnTo>
                    <a:pt x="812035" y="1362"/>
                  </a:lnTo>
                  <a:lnTo>
                    <a:pt x="860886" y="0"/>
                  </a:lnTo>
                  <a:lnTo>
                    <a:pt x="909736" y="1362"/>
                  </a:lnTo>
                  <a:lnTo>
                    <a:pt x="957874" y="5402"/>
                  </a:lnTo>
                  <a:lnTo>
                    <a:pt x="1005223" y="12047"/>
                  </a:lnTo>
                  <a:lnTo>
                    <a:pt x="1051712" y="21223"/>
                  </a:lnTo>
                  <a:lnTo>
                    <a:pt x="1097268" y="32858"/>
                  </a:lnTo>
                  <a:lnTo>
                    <a:pt x="1141819" y="46880"/>
                  </a:lnTo>
                  <a:lnTo>
                    <a:pt x="1185291" y="63216"/>
                  </a:lnTo>
                  <a:lnTo>
                    <a:pt x="1227612" y="81792"/>
                  </a:lnTo>
                  <a:lnTo>
                    <a:pt x="1268709" y="102537"/>
                  </a:lnTo>
                  <a:lnTo>
                    <a:pt x="1308510" y="125378"/>
                  </a:lnTo>
                  <a:lnTo>
                    <a:pt x="1346942" y="150242"/>
                  </a:lnTo>
                  <a:lnTo>
                    <a:pt x="1383933" y="177056"/>
                  </a:lnTo>
                  <a:lnTo>
                    <a:pt x="1419409" y="205748"/>
                  </a:lnTo>
                  <a:lnTo>
                    <a:pt x="1453298" y="236245"/>
                  </a:lnTo>
                  <a:lnTo>
                    <a:pt x="1485527" y="268475"/>
                  </a:lnTo>
                  <a:lnTo>
                    <a:pt x="1516024" y="302364"/>
                  </a:lnTo>
                  <a:lnTo>
                    <a:pt x="1544716" y="337840"/>
                  </a:lnTo>
                  <a:lnTo>
                    <a:pt x="1571530" y="374830"/>
                  </a:lnTo>
                  <a:lnTo>
                    <a:pt x="1596394" y="413262"/>
                  </a:lnTo>
                  <a:lnTo>
                    <a:pt x="1619235" y="453063"/>
                  </a:lnTo>
                  <a:lnTo>
                    <a:pt x="1639980" y="494161"/>
                  </a:lnTo>
                  <a:lnTo>
                    <a:pt x="1658556" y="536482"/>
                  </a:lnTo>
                  <a:lnTo>
                    <a:pt x="1674892" y="579954"/>
                  </a:lnTo>
                  <a:lnTo>
                    <a:pt x="1688913" y="624504"/>
                  </a:lnTo>
                  <a:lnTo>
                    <a:pt x="1700549" y="670060"/>
                  </a:lnTo>
                  <a:lnTo>
                    <a:pt x="1709725" y="716549"/>
                  </a:lnTo>
                  <a:lnTo>
                    <a:pt x="1716369" y="763898"/>
                  </a:lnTo>
                  <a:lnTo>
                    <a:pt x="1720409" y="812035"/>
                  </a:lnTo>
                  <a:lnTo>
                    <a:pt x="1721771" y="860887"/>
                  </a:lnTo>
                  <a:lnTo>
                    <a:pt x="1720408" y="909739"/>
                  </a:lnTo>
                  <a:lnTo>
                    <a:pt x="1716368" y="957875"/>
                  </a:lnTo>
                  <a:lnTo>
                    <a:pt x="1709724" y="1005225"/>
                  </a:lnTo>
                  <a:lnTo>
                    <a:pt x="1700548" y="1051714"/>
                  </a:lnTo>
                  <a:lnTo>
                    <a:pt x="1688912" y="1097270"/>
                  </a:lnTo>
                  <a:lnTo>
                    <a:pt x="1674891" y="1141820"/>
                  </a:lnTo>
                  <a:lnTo>
                    <a:pt x="1658555" y="1185292"/>
                  </a:lnTo>
                  <a:lnTo>
                    <a:pt x="1639979" y="1227613"/>
                  </a:lnTo>
                  <a:lnTo>
                    <a:pt x="1619234" y="1268710"/>
                  </a:lnTo>
                  <a:lnTo>
                    <a:pt x="1596393" y="1308511"/>
                  </a:lnTo>
                  <a:lnTo>
                    <a:pt x="1571529" y="1346944"/>
                  </a:lnTo>
                  <a:lnTo>
                    <a:pt x="1544715" y="1383934"/>
                  </a:lnTo>
                  <a:lnTo>
                    <a:pt x="1516023" y="1419410"/>
                  </a:lnTo>
                  <a:lnTo>
                    <a:pt x="1485526" y="1453299"/>
                  </a:lnTo>
                  <a:lnTo>
                    <a:pt x="1453297" y="1485528"/>
                  </a:lnTo>
                  <a:lnTo>
                    <a:pt x="1419408" y="1516025"/>
                  </a:lnTo>
                  <a:lnTo>
                    <a:pt x="1383932" y="1544717"/>
                  </a:lnTo>
                  <a:lnTo>
                    <a:pt x="1346941" y="1571532"/>
                  </a:lnTo>
                  <a:lnTo>
                    <a:pt x="1308509" y="1596395"/>
                  </a:lnTo>
                  <a:lnTo>
                    <a:pt x="1268708" y="1619236"/>
                  </a:lnTo>
                  <a:lnTo>
                    <a:pt x="1227611" y="1639981"/>
                  </a:lnTo>
                  <a:lnTo>
                    <a:pt x="1185290" y="1658558"/>
                  </a:lnTo>
                  <a:lnTo>
                    <a:pt x="1141818" y="1674893"/>
                  </a:lnTo>
                  <a:lnTo>
                    <a:pt x="1097267" y="1688915"/>
                  </a:lnTo>
                  <a:lnTo>
                    <a:pt x="1051712" y="1700550"/>
                  </a:lnTo>
                  <a:lnTo>
                    <a:pt x="1005223" y="1709726"/>
                  </a:lnTo>
                  <a:lnTo>
                    <a:pt x="957873" y="1716371"/>
                  </a:lnTo>
                  <a:lnTo>
                    <a:pt x="909737" y="1720411"/>
                  </a:lnTo>
                  <a:lnTo>
                    <a:pt x="860885" y="1721774"/>
                  </a:lnTo>
                  <a:close/>
                </a:path>
              </a:pathLst>
            </a:custGeom>
            <a:solidFill>
              <a:srgbClr val="FF771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399253" y="1623909"/>
              <a:ext cx="1500251" cy="1500254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637040" y="3234922"/>
              <a:ext cx="1651451" cy="1651451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526410" y="2201508"/>
            <a:ext cx="2882900" cy="110807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95425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材料组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4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端子材料具有均匀且细密的晶粒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结构，无气孔、夹杂等内部缺陷。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02356" y="1488373"/>
            <a:ext cx="2882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界面结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合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端子与绝缘材料界面结合紧密，无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分层或剥离现象。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/>
          <a:stretch>
            <a:fillRect/>
          </a:stretch>
        </p:blipFill>
        <p:spPr>
          <a:xfrm>
            <a:off x="5820149" y="3595857"/>
            <a:ext cx="2380229" cy="238022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723111" y="4294113"/>
            <a:ext cx="2882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960D"/>
                </a:solidFill>
                <a:latin typeface="微软雅黑"/>
                <a:cs typeface="微软雅黑"/>
              </a:rPr>
              <a:t>镀层结</a:t>
            </a:r>
            <a:r>
              <a:rPr sz="2300" b="1" spc="-50">
                <a:solidFill>
                  <a:srgbClr val="FF960D"/>
                </a:solidFill>
                <a:latin typeface="微软雅黑"/>
                <a:cs typeface="微软雅黑"/>
              </a:rPr>
              <a:t>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镀层厚度均匀，与基体结合牢固，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无起泡或剥落现象。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微观结构特点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https://d.book118.com/845031300042011124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泰科端子截面分析报告</vt:lpstr>
      <vt:lpstr>PowerPoint Presentation</vt:lpstr>
      <vt:lpstr>01</vt:lpstr>
      <vt:lpstr>泰科端子简介</vt:lpstr>
      <vt:lpstr>截面分析重要性</vt:lpstr>
      <vt:lpstr>报告目的及意义</vt:lpstr>
      <vt:lpstr>02</vt:lpstr>
      <vt:lpstr>实验材料准备</vt:lpstr>
      <vt:lpstr>截面制备技术</vt:lpstr>
      <vt:lpstr>显微镜观察及图像处理</vt:lpstr>
      <vt:lpstr>端子截面形貌特征</vt:lpstr>
      <vt:lpstr>宏观形貌描述</vt:lpstr>
      <vt:lpstr>微观结构特点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2024-09-28T09:10:16.757</cp:lastPrinted>
  <dcterms:created xsi:type="dcterms:W3CDTF">2024-09-28T01:10:16Z</dcterms:created>
  <dcterms:modified xsi:type="dcterms:W3CDTF">2024-09-28T01:10:18Z</dcterms:modified>
</cp:coreProperties>
</file>