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65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2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4" name="幻灯片图像占位符 1"/>
          <p:cNvSpPr>
            <a:spLocks noGrp="1" noRot="1" noChangeAspect="1"/>
          </p:cNvSpPr>
          <p:nvPr>
            <p:ph type="sldImg"/>
          </p:nvPr>
        </p:nvSpPr>
        <p:spPr/>
      </p:sp>
      <p:sp>
        <p:nvSpPr>
          <p:cNvPr id="1048616" name="备注占位符 2"/>
          <p:cNvSpPr>
            <a:spLocks noGrp="1"/>
          </p:cNvSpPr>
          <p:nvPr>
            <p:ph type="body" idx="1"/>
          </p:nvPr>
        </p:nvSpPr>
        <p:spPr/>
        <p:txBody>
          <a:bodyPr/>
          <a:lstStyle/>
          <a:p>
            <a:endParaRPr lang="zh-CN" altLang="en-US"/>
          </a:p>
        </p:txBody>
      </p:sp>
      <p:sp>
        <p:nvSpPr>
          <p:cNvPr id="1048618"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1F3EB0-7200-4124-8983-493EDFFE6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746D1-9A6A-475B-84E3-6F6544606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09D99E-2316-4110-A9D7-09CDB235D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93F3CF-502B-437F-8459-705CB88CD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9AB591-5CBB-4A89-834A-B6E59716AB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54CFA8-ACC0-49D7-ADDE-46EB318031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CA8D0A-0DEA-4DA3-8F03-0200EB1CE2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44BB13-5BA7-4CBD-B5C0-886676DF2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E6ECF1-0309-407E-BD75-EEE7A9FA8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243D9C-7193-4E5E-9519-7FB1D4416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2756E6-33B8-480D-9B40-A88FFB897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0641" r:id="rId2"/>
    <p:sldLayoutId id="2147490642" r:id="rId3"/>
    <p:sldLayoutId id="2147490643" r:id="rId4"/>
    <p:sldLayoutId id="2147490644" r:id="rId5"/>
    <p:sldLayoutId id="2147490645" r:id="rId6"/>
    <p:sldLayoutId id="2147490646" r:id="rId7"/>
    <p:sldLayoutId id="2147490647" r:id="rId8"/>
    <p:sldLayoutId id="2147490648" r:id="rId9"/>
    <p:sldLayoutId id="2147490649" r:id="rId10"/>
    <p:sldLayoutId id="2147490650"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ags" Target="../tags/tag138.xml" /><Relationship Id="rId24" Type="http://schemas.openxmlformats.org/officeDocument/2006/relationships/tags" Target="../tags/tag139.xml" /><Relationship Id="rId25" Type="http://schemas.openxmlformats.org/officeDocument/2006/relationships/tags" Target="../tags/tag140.xml" /><Relationship Id="rId26" Type="http://schemas.openxmlformats.org/officeDocument/2006/relationships/tags" Target="../tags/tag141.xml" /><Relationship Id="rId27" Type="http://schemas.openxmlformats.org/officeDocument/2006/relationships/tags" Target="../tags/tag142.xml" /><Relationship Id="rId28" Type="http://schemas.openxmlformats.org/officeDocument/2006/relationships/tags" Target="../tags/tag143.xml" /><Relationship Id="rId29" Type="http://schemas.openxmlformats.org/officeDocument/2006/relationships/tags" Target="../tags/tag144.xml" /><Relationship Id="rId3" Type="http://schemas.openxmlformats.org/officeDocument/2006/relationships/tags" Target="../tags/tag118.xml" /><Relationship Id="rId30" Type="http://schemas.openxmlformats.org/officeDocument/2006/relationships/tags" Target="../tags/tag145.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04430230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XX</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XX,a click to unlimited possibilities</a:t>
            </a:r>
            <a:endParaRPr lang="zh-CN" altLang="en-US"/>
          </a:p>
        </p:txBody>
      </p:sp>
      <p:sp>
        <p:nvSpPr>
          <p:cNvPr id="1048652" name="标题 7"/>
          <p:cNvSpPr>
            <a:spLocks noGrp="1"/>
          </p:cNvSpPr>
          <p:nvPr>
            <p:ph type="title" idx="9"/>
            <p:custDataLst>
              <p:tags r:id="rId5"/>
            </p:custDataLst>
          </p:nvPr>
        </p:nvSpPr>
        <p:spPr/>
        <p:txBody>
          <a:bodyPr>
            <a:normAutofit fontScale="90000"/>
          </a:bodyPr>
          <a:lstStyle/>
          <a:p>
            <a:r>
              <a:rPr lang="zh-CN" altLang="en-US"/>
              <a:t>学校双减培养学生信息技术能力的关键路径</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学校双减培养学生信息技术能力的路径</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双减政策背景下的信息技术教育</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学校双减培养学生信息技术能力的实施策略</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724090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7240905"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学校双减培养学生信息技术能力的挑战与展望</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360172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3601720"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学校双减培养学生信息技术能力的案例分析</a:t>
            </a:r>
            <a:endParaRPr lang="zh-CN" altLang="en-US" sz="2000" b="1" spc="300">
              <a:latin typeface="+mj-ea"/>
              <a:ea typeface="+mj-ea"/>
              <a:cs typeface="微软雅黑" panose="020b0503020204020204" pitchFamily="34" charset="-122"/>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06"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08" name="标题 4"/>
          <p:cNvSpPr>
            <a:spLocks noGrp="1"/>
          </p:cNvSpPr>
          <p:nvPr>
            <p:ph type="title" idx="1"/>
            <p:custDataLst>
              <p:tags r:id="rId3"/>
            </p:custDataLst>
          </p:nvPr>
        </p:nvSpPr>
        <p:spPr/>
        <p:txBody>
          <a:bodyPr/>
          <a:lstStyle/>
          <a:p>
            <a:r>
              <a:rPr lang="zh-CN" altLang="en-US"/>
              <a:t>双减政策背景下的信息技术教育</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4" name="标题 2"/>
          <p:cNvSpPr>
            <a:spLocks noGrp="1"/>
          </p:cNvSpPr>
          <p:nvPr>
            <p:ph type="title" idx="2"/>
          </p:nvPr>
        </p:nvSpPr>
        <p:spPr/>
        <p:txBody>
          <a:bodyPr/>
          <a:lstStyle/>
          <a:p>
            <a:r>
              <a:rPr lang="zh-CN" altLang="en-US"/>
              <a:t>双减政策对信息技术教育的影响</a:t>
            </a:r>
            <a:endParaRPr lang="zh-CN" altLang="en-US"/>
          </a:p>
        </p:txBody>
      </p:sp>
      <p:sp>
        <p:nvSpPr>
          <p:cNvPr id="104894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4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5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6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6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6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6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6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7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7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8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8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减轻学生课业负担，提高课堂效率</a:t>
            </a:r>
            <a:endParaRPr lang="zh-CN" altLang="en-US" sz="1200" spc="150">
              <a:solidFill>
                <a:schemeClr val="tx1">
                  <a:lumMod val="65000"/>
                  <a:lumOff val="35000"/>
                </a:schemeClr>
              </a:solidFill>
              <a:latin typeface="+mn-ea"/>
              <a:sym typeface="+mn-ea"/>
            </a:endParaRPr>
          </a:p>
        </p:txBody>
      </p:sp>
      <p:sp>
        <p:nvSpPr>
          <p:cNvPr id="104898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提升学生的信息素养和创新能力</a:t>
            </a:r>
            <a:endParaRPr lang="zh-CN" altLang="en-US" sz="1200" spc="150">
              <a:solidFill>
                <a:schemeClr val="tx1">
                  <a:lumMod val="65000"/>
                  <a:lumOff val="35000"/>
                </a:schemeClr>
              </a:solidFill>
              <a:latin typeface="+mn-ea"/>
              <a:sym typeface="+mn-ea"/>
            </a:endParaRPr>
          </a:p>
        </p:txBody>
      </p:sp>
      <p:sp>
        <p:nvSpPr>
          <p:cNvPr id="104898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推动信息技术教育创新发展</a:t>
            </a:r>
            <a:endParaRPr lang="zh-CN" altLang="en-US" sz="1200" spc="150">
              <a:solidFill>
                <a:schemeClr val="tx1">
                  <a:lumMod val="65000"/>
                  <a:lumOff val="35000"/>
                </a:schemeClr>
              </a:solidFill>
              <a:latin typeface="+mn-ea"/>
              <a:sym typeface="+mn-ea"/>
            </a:endParaRPr>
          </a:p>
        </p:txBody>
      </p:sp>
      <p:sp>
        <p:nvSpPr>
          <p:cNvPr id="104898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促进信息技术教育与其他学科的融合</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28" name="标题 2"/>
          <p:cNvSpPr>
            <a:spLocks noGrp="1"/>
          </p:cNvSpPr>
          <p:nvPr>
            <p:ph type="title" idx="2"/>
          </p:nvPr>
        </p:nvSpPr>
        <p:spPr/>
        <p:txBody>
          <a:bodyPr/>
          <a:lstStyle/>
          <a:p>
            <a:r>
              <a:rPr lang="zh-CN" altLang="en-US"/>
              <a:t>信息技术教育在双减政策中的定位</a:t>
            </a:r>
            <a:endParaRPr lang="zh-CN" altLang="en-US"/>
          </a:p>
        </p:txBody>
      </p:sp>
      <p:sp>
        <p:nvSpPr>
          <p:cNvPr id="104903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3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3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3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信息技术教育在双减政策中扮演着培养学生创新思维和实践能力的角色，有助于减轻学生的课业负担，促进学生全面发展。</a:t>
            </a:r>
            <a:endParaRPr lang="en-US" altLang="zh-CN">
              <a:solidFill>
                <a:schemeClr val="dk1">
                  <a:lumMod val="80000"/>
                  <a:lumOff val="20000"/>
                </a:schemeClr>
              </a:solidFill>
              <a:latin typeface="+mn-ea"/>
              <a:sym typeface="+mn-ea"/>
            </a:endParaRPr>
          </a:p>
        </p:txBody>
      </p:sp>
      <p:sp>
        <p:nvSpPr>
          <p:cNvPr id="104903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4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4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4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信息技术教育是双减政策中的重要组成部分，旨在培养学生的创新能力和实践能力。</a:t>
            </a:r>
            <a:endParaRPr lang="zh-CN" altLang="en-US">
              <a:solidFill>
                <a:schemeClr val="dk1">
                  <a:lumMod val="80000"/>
                  <a:lumOff val="20000"/>
                </a:schemeClr>
              </a:solidFill>
              <a:latin typeface="+mn-ea"/>
              <a:sym typeface="+mn-ea"/>
            </a:endParaRPr>
          </a:p>
        </p:txBody>
      </p:sp>
      <p:sp>
        <p:nvSpPr>
          <p:cNvPr id="104904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4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在双减政策背景下，信息技术教育应该注重学生的自主探究和合作学习，提高学生的信息素养和解决问题的能力。</a:t>
            </a:r>
            <a:endParaRPr lang="zh-CN" altLang="en-US">
              <a:solidFill>
                <a:schemeClr val="dk1">
                  <a:lumMod val="80000"/>
                  <a:lumOff val="20000"/>
                </a:schemeClr>
              </a:solidFill>
              <a:latin typeface="+mn-ea"/>
              <a:sym typeface="+mn-ea"/>
            </a:endParaRPr>
          </a:p>
        </p:txBody>
      </p:sp>
      <p:sp>
        <p:nvSpPr>
          <p:cNvPr id="104905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6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在双减政策背景下，学校应该加强对信息技术教育的重视和管理，提高信息技术教师的专业素养和教学水平，为学生提供更好的信息技术教育服务。</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0" name="标题 2"/>
          <p:cNvSpPr>
            <a:spLocks noGrp="1"/>
          </p:cNvSpPr>
          <p:nvPr>
            <p:ph type="title" idx="2"/>
          </p:nvPr>
        </p:nvSpPr>
        <p:spPr/>
        <p:txBody>
          <a:bodyPr/>
          <a:lstStyle/>
          <a:p>
            <a:r>
              <a:rPr lang="zh-CN" altLang="en-US"/>
              <a:t>信息技术教育的重要性</a:t>
            </a:r>
            <a:endParaRPr lang="zh-CN" altLang="en-US"/>
          </a:p>
        </p:txBody>
      </p:sp>
      <p:sp>
        <p:nvSpPr>
          <p:cNvPr id="104910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0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1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1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促进教育公平和提高教育质量</a:t>
            </a:r>
            <a:endParaRPr lang="zh-CN" altLang="en-US" sz="2400">
              <a:latin typeface="+mn-ea"/>
              <a:ea typeface="+mn-ea"/>
            </a:endParaRPr>
          </a:p>
        </p:txBody>
      </p:sp>
      <p:sp>
        <p:nvSpPr>
          <p:cNvPr id="104912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培养创新精神和合作意识</a:t>
            </a:r>
            <a:endParaRPr lang="zh-CN" altLang="en-US" sz="2400">
              <a:latin typeface="+mn-ea"/>
              <a:ea typeface="+mn-ea"/>
            </a:endParaRPr>
          </a:p>
        </p:txBody>
      </p:sp>
      <p:sp>
        <p:nvSpPr>
          <p:cNvPr id="104912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适应未来社会的发展需求</a:t>
            </a:r>
            <a:endParaRPr lang="zh-CN" altLang="en-US" sz="2400">
              <a:latin typeface="+mn-ea"/>
              <a:ea typeface="+mn-ea"/>
            </a:endParaRPr>
          </a:p>
        </p:txBody>
      </p:sp>
      <p:sp>
        <p:nvSpPr>
          <p:cNvPr id="104912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提升学生的综合素质和能力</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4"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9166" name="标题 4"/>
          <p:cNvSpPr>
            <a:spLocks noGrp="1"/>
          </p:cNvSpPr>
          <p:nvPr>
            <p:ph type="title" idx="1"/>
            <p:custDataLst>
              <p:tags r:id="rId3"/>
            </p:custDataLst>
          </p:nvPr>
        </p:nvSpPr>
        <p:spPr/>
        <p:txBody>
          <a:bodyPr/>
          <a:lstStyle/>
          <a:p>
            <a:r>
              <a:rPr lang="zh-CN" altLang="en-US"/>
              <a:t>学校双减培养学生信息技术能力的路径</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02" name="标题 2"/>
          <p:cNvSpPr>
            <a:spLocks noGrp="1"/>
          </p:cNvSpPr>
          <p:nvPr>
            <p:ph type="title" idx="2"/>
          </p:nvPr>
        </p:nvSpPr>
        <p:spPr/>
        <p:txBody>
          <a:bodyPr/>
          <a:lstStyle/>
          <a:p>
            <a:r>
              <a:rPr lang="zh-CN" altLang="en-US"/>
              <a:t>提升教师信息技术能力</a:t>
            </a:r>
            <a:endParaRPr lang="zh-CN" altLang="en-US"/>
          </a:p>
        </p:txBody>
      </p:sp>
      <p:sp>
        <p:nvSpPr>
          <p:cNvPr id="104920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培养教师信息素养和信息安全意识</a:t>
            </a:r>
            <a:endParaRPr lang="zh-CN" altLang="en-US" sz="1200" spc="150">
              <a:solidFill>
                <a:srgbClr val="FFFFFF"/>
              </a:solidFill>
              <a:latin typeface="+mn-ea"/>
              <a:sym typeface="+mn-ea"/>
            </a:endParaRPr>
          </a:p>
        </p:txBody>
      </p:sp>
      <p:sp>
        <p:nvSpPr>
          <p:cNvPr id="104921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提升教师信息技术与学科融合的能力</a:t>
            </a:r>
            <a:endParaRPr lang="zh-CN" altLang="en-US" sz="1200" spc="150">
              <a:solidFill>
                <a:schemeClr val="tx1">
                  <a:lumMod val="65000"/>
                  <a:lumOff val="35000"/>
                </a:schemeClr>
              </a:solidFill>
              <a:latin typeface="+mn-ea"/>
              <a:sym typeface="+mn-ea"/>
            </a:endParaRPr>
          </a:p>
        </p:txBody>
      </p:sp>
      <p:sp>
        <p:nvSpPr>
          <p:cNvPr id="104922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2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2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鼓励教师运用信息技术创新教学方法</a:t>
            </a:r>
            <a:endParaRPr lang="zh-CN" altLang="en-US" sz="1200" spc="150">
              <a:solidFill>
                <a:srgbClr val="FFFFFF"/>
              </a:solidFill>
              <a:latin typeface="+mn-ea"/>
              <a:sym typeface="+mn-ea"/>
            </a:endParaRPr>
          </a:p>
        </p:txBody>
      </p:sp>
      <p:sp>
        <p:nvSpPr>
          <p:cNvPr id="104922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2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培训教师掌握信息技术基础知识和技能</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0" name="标题 2"/>
          <p:cNvSpPr>
            <a:spLocks noGrp="1"/>
          </p:cNvSpPr>
          <p:nvPr>
            <p:ph type="title" idx="2"/>
          </p:nvPr>
        </p:nvSpPr>
        <p:spPr/>
        <p:txBody>
          <a:bodyPr/>
          <a:lstStyle/>
          <a:p>
            <a:r>
              <a:rPr lang="zh-CN" altLang="en-US"/>
              <a:t>优化课程设置</a:t>
            </a:r>
            <a:endParaRPr lang="zh-CN" altLang="en-US"/>
          </a:p>
        </p:txBody>
      </p:sp>
      <p:sp>
        <p:nvSpPr>
          <p:cNvPr id="1049272"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74"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76"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增加信息技术课程比重，提高学生信息技术能力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78"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80"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82"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结合双减政策，调整课程内容和教学方式</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8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86"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88"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引入优质教育资源，提高课程质量</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90"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92"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94"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建立完善的课程评价体系，确保课程质量</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34" name="标题 2"/>
          <p:cNvSpPr>
            <a:spLocks noGrp="1"/>
          </p:cNvSpPr>
          <p:nvPr>
            <p:ph type="title" idx="2"/>
          </p:nvPr>
        </p:nvSpPr>
        <p:spPr/>
        <p:txBody>
          <a:bodyPr/>
          <a:lstStyle/>
          <a:p>
            <a:r>
              <a:rPr lang="zh-CN" altLang="en-US"/>
              <a:t>创新教学方式方法</a:t>
            </a:r>
            <a:endParaRPr lang="zh-CN" altLang="en-US"/>
          </a:p>
        </p:txBody>
      </p:sp>
      <p:sp>
        <p:nvSpPr>
          <p:cNvPr id="104933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利用信息技术手段，开展线上教学、远程教育等多样化教学方式。</a:t>
            </a:r>
            <a:endParaRPr lang="zh-CN" altLang="en-US" sz="1200" spc="150">
              <a:solidFill>
                <a:schemeClr val="tx1">
                  <a:lumMod val="65000"/>
                  <a:lumOff val="35000"/>
                </a:schemeClr>
              </a:solidFill>
              <a:latin typeface="+mn-ea"/>
              <a:sym typeface="+mn-ea"/>
            </a:endParaRPr>
          </a:p>
        </p:txBody>
      </p:sp>
      <p:sp>
        <p:nvSpPr>
          <p:cNvPr id="104933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引入游戏化教学，让学生在轻松愉快的氛围中学习信息技术知识。</a:t>
            </a:r>
            <a:endParaRPr lang="zh-CN" altLang="en-US" sz="1200" spc="150">
              <a:solidFill>
                <a:schemeClr val="tx1">
                  <a:lumMod val="65000"/>
                  <a:lumOff val="35000"/>
                </a:schemeClr>
              </a:solidFill>
              <a:latin typeface="+mn-ea"/>
              <a:sym typeface="+mn-ea"/>
            </a:endParaRPr>
          </a:p>
        </p:txBody>
      </p:sp>
      <p:sp>
        <p:nvSpPr>
          <p:cNvPr id="104934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开展项目式学习，让学生通过实际操作、团队协作，培养信息技术应用能力。</a:t>
            </a:r>
            <a:endParaRPr lang="zh-CN" altLang="en-US" sz="1200" spc="150">
              <a:solidFill>
                <a:schemeClr val="tx1">
                  <a:lumMod val="65000"/>
                  <a:lumOff val="35000"/>
                </a:schemeClr>
              </a:solidFill>
              <a:latin typeface="+mn-ea"/>
              <a:sym typeface="+mn-ea"/>
            </a:endParaRPr>
          </a:p>
        </p:txBody>
      </p:sp>
      <p:sp>
        <p:nvSpPr>
          <p:cNvPr id="104934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结合实际生活场景，让学生在实际问题解决中学习信息技术知识。</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82" name="标题 2"/>
          <p:cNvSpPr>
            <a:spLocks noGrp="1"/>
          </p:cNvSpPr>
          <p:nvPr>
            <p:ph type="title" idx="2"/>
          </p:nvPr>
        </p:nvSpPr>
        <p:spPr/>
        <p:txBody>
          <a:bodyPr/>
          <a:lstStyle/>
          <a:p>
            <a:r>
              <a:rPr lang="zh-CN" altLang="en-US"/>
              <a:t>加强实践教学环节</a:t>
            </a:r>
            <a:endParaRPr lang="zh-CN" altLang="en-US"/>
          </a:p>
        </p:txBody>
      </p:sp>
      <p:sp>
        <p:nvSpPr>
          <p:cNvPr id="1049384"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86"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88"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增加实践课程比重，提高学生的实际操作能力。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90"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92"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94"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开展项目式学习，让学生在实践中学习和掌握信息技术。</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96"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98"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400"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加强校企合作，利用企业资源为学生提供更多的实践机会。</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02"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404"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406"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建立实践教学评价体系，对实践教学的质量和效果进行科学评估。</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46"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448" name="标题 4"/>
          <p:cNvSpPr>
            <a:spLocks noGrp="1"/>
          </p:cNvSpPr>
          <p:nvPr>
            <p:ph type="title" idx="1"/>
            <p:custDataLst>
              <p:tags r:id="rId3"/>
            </p:custDataLst>
          </p:nvPr>
        </p:nvSpPr>
        <p:spPr/>
        <p:txBody>
          <a:bodyPr/>
          <a:lstStyle/>
          <a:p>
            <a:r>
              <a:rPr lang="zh-CN" altLang="en-US"/>
              <a:t>学校双减培养学生信息技术能力的实施策略</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https://d.book118.com/845044302301011044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916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Wingdings</vt:lpstr>
      <vt:lpstr>Calibri Light</vt:lpstr>
      <vt:lpstr>Office Theme</vt:lpstr>
      <vt:lpstr>学校双减培养学生信息技术能力的关键路径</vt:lpstr>
      <vt:lpstr>目录</vt:lpstr>
      <vt:lpstr>双减政策背景下的信息技术教育</vt:lpstr>
      <vt:lpstr>双减政策对信息技术教育的影响</vt:lpstr>
      <vt:lpstr>信息技术教育在双减政策中的定位</vt:lpstr>
      <vt:lpstr>信息技术教育的重要性</vt:lpstr>
      <vt:lpstr>学校双减培养学生信息技术能力的路径</vt:lpstr>
      <vt:lpstr>提升教师信息技术能力</vt:lpstr>
      <vt:lpstr>优化课程设置</vt:lpstr>
      <vt:lpstr>创新教学方式方法</vt:lpstr>
      <vt:lpstr>加强实践教学环节</vt:lpstr>
      <vt:lpstr>学校双减培养学生信息技术能力的实施策略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2024-09-07T07:31:13.361</cp:lastPrinted>
  <dcterms:created xsi:type="dcterms:W3CDTF">2024-09-06T23:31:13Z</dcterms:created>
  <dcterms:modified xsi:type="dcterms:W3CDTF">2024-09-06T23:31:15Z</dcterms:modified>
</cp:coreProperties>
</file>