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83B49-A9BC-4DA9-AEF6-FA179D77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D7A6D-AA00-47B9-8120-523B6F13B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0FCEE-C554-4859-A7A4-AB3A79A4B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1F5321-0576-4F3C-8A08-AFAE91712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FA680C-07EC-4874-8A10-87E97608C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6DF4AC-CF85-4FBF-B9E6-77ACBEB83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2E3167-347A-4521-9D71-81205E246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B7C08-232E-4B42-846E-13A099AEB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D3C503-8396-4947-9345-F473CBE15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20818-B9D6-4AF5-BF88-4DEFE23B1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7B7FB-3C34-4A4F-A911-CBA191A3E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0300330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>
                <a:solidFill>
                  <a:schemeClr val="tx2"/>
                </a:solidFill>
                <a:latin typeface="Arial" pitchFamily="34" charset="0"/>
                <a:sym typeface="+mn-ea"/>
              </a:rPr>
              <a:t>妇产科的疾病和手术操作编码的填写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>
                <a:latin typeface="Arial" pitchFamily="34" charset="0"/>
                <a:sym typeface="+mn-ea"/>
              </a:rPr>
              <a:t> 1</a:t>
            </a:r>
            <a:r>
              <a:rPr lang="zh-CN" altLang="en-US" b="1">
                <a:latin typeface="Arial" pitchFamily="34" charset="0"/>
                <a:sym typeface="+mn-ea"/>
              </a:rPr>
              <a:t>、主要诊断定义：经研究确定的导致患者本次住院就医主要原因的疾病（或健康状况）。注：患者一次住院只能有一个主要诊断。</a:t>
            </a:r>
            <a:endParaRPr lang="zh-CN" altLang="en-US" b="1">
              <a:latin typeface="Arial" pitchFamily="34" charset="0"/>
              <a:sym typeface="+mn-ea"/>
            </a:endParaRPr>
          </a:p>
          <a:p>
            <a:r>
              <a:rPr lang="en-US" altLang="zh-CN" b="1" u="sng">
                <a:solidFill>
                  <a:srgbClr val="FF0000"/>
                </a:solidFill>
                <a:latin typeface="Arial" pitchFamily="34" charset="0"/>
                <a:sym typeface="+mn-ea"/>
              </a:rPr>
              <a:t>(</a:t>
            </a:r>
            <a:r>
              <a:rPr lang="zh-CN" altLang="en-US" b="1" u="sng">
                <a:solidFill>
                  <a:srgbClr val="FF0000"/>
                </a:solidFill>
                <a:latin typeface="Arial" pitchFamily="34" charset="0"/>
                <a:sym typeface="+mn-ea"/>
              </a:rPr>
              <a:t>主要诊断的选择与出院科室无关）</a:t>
            </a:r>
            <a:endParaRPr lang="zh-CN" altLang="en-US" b="1" u="sng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b="1">
                <a:latin typeface="Arial" pitchFamily="34" charset="0"/>
                <a:sym typeface="+mn-ea"/>
              </a:rPr>
              <a:t>      2</a:t>
            </a:r>
            <a:r>
              <a:rPr lang="zh-CN" altLang="en-US" b="1">
                <a:latin typeface="Arial" pitchFamily="34" charset="0"/>
                <a:sym typeface="+mn-ea"/>
              </a:rPr>
              <a:t>、主要诊断一般应该是：</a:t>
            </a:r>
            <a:endParaRPr lang="zh-CN" altLang="en-US" b="1">
              <a:latin typeface="Arial" pitchFamily="34" charset="0"/>
            </a:endParaRPr>
          </a:p>
          <a:p>
            <a:r>
              <a:rPr lang="zh-CN" altLang="en-US" b="1">
                <a:latin typeface="Arial" pitchFamily="34" charset="0"/>
                <a:sym typeface="+mn-ea"/>
              </a:rPr>
              <a:t>    　（</a:t>
            </a:r>
            <a:r>
              <a:rPr lang="en-US" altLang="zh-CN" b="1">
                <a:latin typeface="Arial" pitchFamily="34" charset="0"/>
                <a:sym typeface="+mn-ea"/>
              </a:rPr>
              <a:t>1</a:t>
            </a:r>
            <a:r>
              <a:rPr lang="zh-CN" altLang="en-US" b="1">
                <a:latin typeface="Arial" pitchFamily="34" charset="0"/>
                <a:sym typeface="+mn-ea"/>
              </a:rPr>
              <a:t>）对患者健康危害最大</a:t>
            </a:r>
            <a:endParaRPr lang="zh-CN" altLang="en-US" b="1">
              <a:latin typeface="Arial" pitchFamily="34" charset="0"/>
            </a:endParaRPr>
          </a:p>
          <a:p>
            <a:r>
              <a:rPr lang="zh-CN" altLang="en-US" b="1">
                <a:latin typeface="Arial" pitchFamily="34" charset="0"/>
                <a:sym typeface="+mn-ea"/>
              </a:rPr>
              <a:t>    　（</a:t>
            </a:r>
            <a:r>
              <a:rPr lang="en-US" altLang="zh-CN" b="1">
                <a:latin typeface="Arial" pitchFamily="34" charset="0"/>
                <a:sym typeface="+mn-ea"/>
              </a:rPr>
              <a:t>2</a:t>
            </a:r>
            <a:r>
              <a:rPr lang="zh-CN" altLang="en-US" b="1">
                <a:latin typeface="Arial" pitchFamily="34" charset="0"/>
                <a:sym typeface="+mn-ea"/>
              </a:rPr>
              <a:t>）消耗医疗资源最多</a:t>
            </a:r>
            <a:endParaRPr lang="zh-CN" altLang="en-US" b="1">
              <a:latin typeface="Arial" pitchFamily="34" charset="0"/>
            </a:endParaRPr>
          </a:p>
          <a:p>
            <a:r>
              <a:rPr lang="zh-CN" altLang="en-US" b="1">
                <a:latin typeface="Arial" pitchFamily="34" charset="0"/>
                <a:sym typeface="+mn-ea"/>
              </a:rPr>
              <a:t>    　（</a:t>
            </a:r>
            <a:r>
              <a:rPr lang="en-US" altLang="zh-CN" b="1">
                <a:latin typeface="Arial" pitchFamily="34" charset="0"/>
                <a:sym typeface="+mn-ea"/>
              </a:rPr>
              <a:t>3</a:t>
            </a:r>
            <a:r>
              <a:rPr lang="zh-CN" altLang="en-US" b="1">
                <a:latin typeface="Arial" pitchFamily="34" charset="0"/>
                <a:sym typeface="+mn-ea"/>
              </a:rPr>
              <a:t>）影响住院时间最长</a:t>
            </a:r>
            <a:endParaRPr lang="zh-CN" altLang="en-US" b="1">
              <a:latin typeface="Arial" pitchFamily="34" charset="0"/>
            </a:endParaRPr>
          </a:p>
          <a:p>
            <a:endParaRPr lang="zh-CN" altLang="en-US"/>
          </a:p>
        </p:txBody>
      </p:sp>
      <p:sp>
        <p:nvSpPr>
          <p:cNvPr id="236552" name="矩形 10"/>
          <p:cNvSpPr/>
          <p:nvPr/>
        </p:nvSpPr>
        <p:spPr>
          <a:xfrm flipH="1">
            <a:off x="692150" y="455295"/>
            <a:ext cx="4558030" cy="925830"/>
          </a:xfrm>
          <a:prstGeom prst="rect">
            <a:avLst/>
          </a:prstGeom>
          <a:solidFill>
            <a:srgbClr val="009DF5"/>
          </a:solidFill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bg1"/>
                </a:solidFill>
                <a:latin typeface="Arial" pitchFamily="34" charset="0"/>
              </a:rPr>
              <a:t>主要诊断选择原则</a:t>
            </a:r>
            <a:endParaRPr lang="zh-CN" altLang="en-US" b="1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宋体" panose="02010600030101010101" pitchFamily="2" charset="-122"/>
                <a:sym typeface="+mn-ea"/>
              </a:rPr>
              <a:t>是对发生于妊娠、分娩和产褥期的疾病或并发症的分类。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C3300"/>
                </a:solidFill>
                <a:sym typeface="+mn-ea"/>
              </a:rPr>
              <a:t>不包括：一个或多个胎儿流产后继续妊娠       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buNone/>
            </a:pPr>
            <a:r>
              <a:rPr lang="en-US" altLang="zh-CN" b="1">
                <a:solidFill>
                  <a:srgbClr val="CC3300"/>
                </a:solidFill>
                <a:sym typeface="+mn-ea"/>
              </a:rPr>
              <a:t>                                                  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（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O31.1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）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buNone/>
            </a:pPr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O00 </a:t>
            </a:r>
            <a:r>
              <a:rPr lang="zh-CN" altLang="en-US" b="1">
                <a:sym typeface="+mn-ea"/>
              </a:rPr>
              <a:t>异位妊娠：分类轴心是解剖部位：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例如：腹腔妊娠：</a:t>
            </a:r>
            <a:r>
              <a:rPr lang="en-US" altLang="zh-CN" b="1">
                <a:sym typeface="+mn-ea"/>
              </a:rPr>
              <a:t>O00.0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</a:t>
            </a:r>
            <a:r>
              <a:rPr lang="zh-CN" altLang="en-US" b="1">
                <a:sym typeface="+mn-ea"/>
              </a:rPr>
              <a:t>输卵管妊娠：</a:t>
            </a:r>
            <a:r>
              <a:rPr lang="en-US" altLang="zh-CN" b="1">
                <a:sym typeface="+mn-ea"/>
              </a:rPr>
              <a:t>O00.1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</a:t>
            </a:r>
            <a:r>
              <a:rPr lang="zh-CN" altLang="en-US" b="1">
                <a:sym typeface="+mn-ea"/>
              </a:rPr>
              <a:t>卵巢妊娠：</a:t>
            </a:r>
            <a:r>
              <a:rPr lang="en-US" altLang="zh-CN" b="1">
                <a:sym typeface="+mn-ea"/>
              </a:rPr>
              <a:t>O00.2</a:t>
            </a:r>
            <a:endParaRPr lang="en-US" altLang="zh-CN" b="1"/>
          </a:p>
          <a:p>
            <a:endParaRPr lang="zh-CN" altLang="en-US"/>
          </a:p>
        </p:txBody>
      </p:sp>
      <p:grpSp>
        <p:nvGrpSpPr>
          <p:cNvPr id="210948" name="Group 9"/>
          <p:cNvGrpSpPr/>
          <p:nvPr/>
        </p:nvGrpSpPr>
        <p:grpSpPr>
          <a:xfrm>
            <a:off x="1129030" y="765175"/>
            <a:ext cx="7092950" cy="925513"/>
            <a:chExt cx="4001" cy="1458"/>
          </a:xfrm>
        </p:grpSpPr>
        <p:sp>
          <p:nvSpPr>
            <p:cNvPr id="210949" name="矩形 9"/>
            <p:cNvSpPr/>
            <p:nvPr/>
          </p:nvSpPr>
          <p:spPr>
            <a:xfrm flipH="1">
              <a:off x="2281" y="0"/>
              <a:ext cx="1720" cy="1458"/>
            </a:xfrm>
            <a:prstGeom prst="rect">
              <a:avLst/>
            </a:prstGeom>
            <a:solidFill>
              <a:srgbClr val="7F7F7F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10950" name="矩形 10"/>
            <p:cNvSpPr/>
            <p:nvPr/>
          </p:nvSpPr>
          <p:spPr>
            <a:xfrm flipH="1">
              <a:off x="0" y="0"/>
              <a:ext cx="3686" cy="1458"/>
            </a:xfrm>
            <a:prstGeom prst="rect">
              <a:avLst/>
            </a:prstGeom>
            <a:solidFill>
              <a:srgbClr val="009DF5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Arial" pitchFamily="34" charset="0"/>
                </a:rPr>
                <a:t>流产结局的妊娠</a:t>
              </a:r>
              <a:r>
                <a:rPr lang="en-US" altLang="zh-CN" b="1">
                  <a:solidFill>
                    <a:schemeClr val="bg1"/>
                  </a:solidFill>
                  <a:latin typeface="Arial" pitchFamily="34" charset="0"/>
                </a:rPr>
                <a:t>O00-O08</a:t>
              </a:r>
              <a:endParaRPr lang="zh-CN" altLang="en-US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b="1">
                <a:sym typeface="+mn-ea"/>
              </a:rPr>
              <a:t>2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O01 </a:t>
            </a:r>
            <a:r>
              <a:rPr lang="zh-CN" altLang="en-US" b="1">
                <a:sym typeface="+mn-ea"/>
              </a:rPr>
              <a:t>葡萄胎（水泡状胎块）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不包括：恶性葡萄胎（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D39.2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）</a:t>
            </a:r>
            <a:r>
              <a:rPr lang="en-US" altLang="zh-CN" b="1">
                <a:solidFill>
                  <a:srgbClr val="CC3300"/>
                </a:solidFill>
                <a:latin typeface="Arial" pitchFamily="34" charset="0"/>
                <a:sym typeface="+mn-ea"/>
              </a:rPr>
              <a:t>——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动态未定肿瘤。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buNone/>
            </a:pPr>
            <a:r>
              <a:rPr lang="en-US" altLang="zh-CN" b="1">
                <a:sym typeface="+mn-ea"/>
              </a:rPr>
              <a:t>    3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O02</a:t>
            </a:r>
            <a:r>
              <a:rPr lang="zh-CN" altLang="en-US" b="1">
                <a:sym typeface="+mn-ea"/>
              </a:rPr>
              <a:t>受孕的其他异常产物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例：稽留流产：</a:t>
            </a:r>
            <a:r>
              <a:rPr lang="en-US" altLang="zh-CN" b="1">
                <a:sym typeface="+mn-ea"/>
              </a:rPr>
              <a:t>O02.1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4</a:t>
            </a:r>
            <a:r>
              <a:rPr lang="zh-CN" altLang="en-US" b="1">
                <a:sym typeface="+mn-ea"/>
              </a:rPr>
              <a:t>、关于流产（</a:t>
            </a:r>
            <a:r>
              <a:rPr lang="en-US" altLang="zh-CN" b="1">
                <a:sym typeface="+mn-ea"/>
              </a:rPr>
              <a:t>O03-O07</a:t>
            </a:r>
            <a:r>
              <a:rPr lang="zh-CN" altLang="en-US" b="1">
                <a:sym typeface="+mn-ea"/>
              </a:rPr>
              <a:t>）：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包括自然流产、人工流产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（</a:t>
            </a:r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）自然流产（</a:t>
            </a:r>
            <a:r>
              <a:rPr lang="en-US" altLang="zh-CN" b="1">
                <a:sym typeface="+mn-ea"/>
              </a:rPr>
              <a:t>O03.-</a:t>
            </a:r>
            <a:r>
              <a:rPr lang="zh-CN" altLang="en-US" b="1">
                <a:sym typeface="+mn-ea"/>
              </a:rPr>
              <a:t>）：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包括：完全性、不完全性、难免性流产。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2</a:t>
            </a:r>
            <a:r>
              <a:rPr lang="zh-CN" altLang="en-US" b="1">
                <a:sym typeface="+mn-ea"/>
              </a:rPr>
              <a:t>）人工流产（</a:t>
            </a:r>
            <a:r>
              <a:rPr lang="en-US" altLang="zh-CN" b="1">
                <a:sym typeface="+mn-ea"/>
              </a:rPr>
              <a:t>O04-O07</a:t>
            </a:r>
            <a:r>
              <a:rPr lang="zh-CN" altLang="en-US" b="1">
                <a:sym typeface="+mn-ea"/>
              </a:rPr>
              <a:t>）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包括</a:t>
            </a:r>
            <a:r>
              <a:rPr lang="en-US" altLang="zh-CN" b="1">
                <a:sym typeface="+mn-ea"/>
              </a:rPr>
              <a:t>:   </a:t>
            </a:r>
            <a:r>
              <a:rPr lang="zh-CN" altLang="en-US" b="1">
                <a:sym typeface="+mn-ea"/>
              </a:rPr>
              <a:t>医疗性流产</a:t>
            </a:r>
            <a:r>
              <a:rPr lang="en-US" altLang="zh-CN" b="1">
                <a:sym typeface="+mn-ea"/>
              </a:rPr>
              <a:t>O04.-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    </a:t>
            </a:r>
            <a:r>
              <a:rPr lang="zh-CN" altLang="en-US" b="1">
                <a:sym typeface="+mn-ea"/>
              </a:rPr>
              <a:t>计划性人工流产</a:t>
            </a:r>
            <a:r>
              <a:rPr lang="en-US" altLang="zh-CN" b="1">
                <a:sym typeface="+mn-ea"/>
              </a:rPr>
              <a:t>O04.-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    </a:t>
            </a:r>
            <a:r>
              <a:rPr lang="zh-CN" altLang="en-US" b="1">
                <a:sym typeface="+mn-ea"/>
              </a:rPr>
              <a:t>其他流产</a:t>
            </a:r>
            <a:r>
              <a:rPr lang="en-US" altLang="zh-CN" b="1">
                <a:sym typeface="+mn-ea"/>
              </a:rPr>
              <a:t>O05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    </a:t>
            </a:r>
            <a:r>
              <a:rPr lang="zh-CN" altLang="en-US" b="1">
                <a:sym typeface="+mn-ea"/>
              </a:rPr>
              <a:t>未特指原因的人工流产</a:t>
            </a:r>
            <a:r>
              <a:rPr lang="en-US" altLang="zh-CN" b="1">
                <a:sym typeface="+mn-ea"/>
              </a:rPr>
              <a:t>O06</a:t>
            </a:r>
            <a:endParaRPr lang="en-US" altLang="zh-CN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         </a:t>
            </a:r>
            <a:r>
              <a:rPr lang="zh-CN" altLang="en-US" b="1">
                <a:sym typeface="+mn-ea"/>
              </a:rPr>
              <a:t>企图流产失败</a:t>
            </a:r>
            <a:r>
              <a:rPr lang="en-US" altLang="zh-CN" b="1">
                <a:sym typeface="+mn-ea"/>
              </a:rPr>
              <a:t>O07</a:t>
            </a:r>
            <a:endParaRPr lang="en-US" altLang="zh-CN" b="1"/>
          </a:p>
          <a:p>
            <a:pPr>
              <a:buNone/>
            </a:pPr>
            <a:r>
              <a:rPr lang="zh-CN" altLang="en-US" b="1">
                <a:sym typeface="+mn-ea"/>
              </a:rPr>
              <a:t>说明：医院内人工流产多为医疗性流产和计划流产两大类，建议作</a:t>
            </a:r>
            <a:r>
              <a:rPr lang="en-US" altLang="zh-CN" b="1">
                <a:sym typeface="+mn-ea"/>
              </a:rPr>
              <a:t>O04</a:t>
            </a:r>
            <a:r>
              <a:rPr lang="zh-CN" altLang="en-US" b="1">
                <a:sym typeface="+mn-ea"/>
              </a:rPr>
              <a:t>分类（合法终止妊娠）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>
                <a:sym typeface="+mn-ea"/>
              </a:rPr>
              <a:t>过时并发症：是指病人出院后发生    并  </a:t>
            </a:r>
            <a:br>
              <a:rPr lang="zh-CN" altLang="en-US" b="1">
                <a:sym typeface="+mn-ea"/>
              </a:rPr>
            </a:br>
            <a:r>
              <a:rPr lang="zh-CN" altLang="en-US" b="1">
                <a:sym typeface="+mn-ea"/>
              </a:rPr>
              <a:t>                          因此再次入院治疗的并发。</a:t>
            </a:r>
            <a:br>
              <a:rPr lang="zh-CN" altLang="en-US" b="1">
                <a:sym typeface="+mn-ea"/>
              </a:rPr>
            </a:br>
            <a:br>
              <a:rPr lang="zh-CN" altLang="en-US" b="1">
                <a:sym typeface="+mn-ea"/>
              </a:rPr>
            </a:br>
            <a:r>
              <a:rPr lang="zh-CN" altLang="en-US" b="1">
                <a:sym typeface="+mn-ea"/>
              </a:rPr>
              <a:t>    即时并发症：是指患者在本次住院治疗期 </a:t>
            </a:r>
            <a:br>
              <a:rPr lang="zh-CN" altLang="en-US" b="1">
                <a:sym typeface="+mn-ea"/>
              </a:rPr>
            </a:br>
            <a:r>
              <a:rPr lang="zh-CN" altLang="en-US" b="1">
                <a:sym typeface="+mn-ea"/>
              </a:rPr>
              <a:t>           间出现的并发症。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b="1">
                <a:sym typeface="+mn-ea"/>
              </a:rPr>
              <a:t> </a:t>
            </a:r>
            <a:r>
              <a:rPr lang="zh-CN" altLang="en-US" b="1">
                <a:sym typeface="+mn-ea"/>
              </a:rPr>
              <a:t>过时并发症：是指病人出院后发生并因此再次入院治疗的并发症。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对于以流产为结局诊断并发症编码时，</a:t>
            </a:r>
            <a:r>
              <a:rPr lang="en-US" altLang="zh-CN" b="1">
                <a:sym typeface="+mn-ea"/>
              </a:rPr>
              <a:t>O08.-</a:t>
            </a:r>
            <a:r>
              <a:rPr lang="zh-CN" altLang="en-US" b="1">
                <a:sym typeface="+mn-ea"/>
              </a:rPr>
              <a:t>作为主要编码。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例：人工流产后子宫内膜炎（术后再次入院）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</a:t>
            </a:r>
            <a:r>
              <a:rPr lang="en-US" altLang="zh-CN" b="1">
                <a:sym typeface="+mn-ea"/>
              </a:rPr>
              <a:t>O08.0</a:t>
            </a:r>
            <a:r>
              <a:rPr lang="zh-CN" altLang="en-US" b="1">
                <a:sym typeface="+mn-ea"/>
              </a:rPr>
              <a:t>（过时并发症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zh-CN" altLang="en-US" b="1">
                <a:sym typeface="+mn-ea"/>
              </a:rPr>
              <a:t>主要编码）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b="1">
                <a:sym typeface="+mn-ea"/>
              </a:rPr>
              <a:t>即时并发症：是指患者在本次住院治疗期间出现的并发症。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类目</a:t>
            </a:r>
            <a:r>
              <a:rPr lang="en-US" altLang="zh-CN" b="1">
                <a:sym typeface="+mn-ea"/>
              </a:rPr>
              <a:t>O00-O02</a:t>
            </a:r>
            <a:r>
              <a:rPr lang="zh-CN" altLang="en-US" b="1">
                <a:sym typeface="+mn-ea"/>
              </a:rPr>
              <a:t>的即时并发症编码：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</a:t>
            </a:r>
            <a:r>
              <a:rPr lang="en-US" altLang="zh-CN" b="1">
                <a:sym typeface="+mn-ea"/>
              </a:rPr>
              <a:t>O00-O02</a:t>
            </a:r>
            <a:r>
              <a:rPr lang="zh-CN" altLang="en-US" b="1">
                <a:sym typeface="+mn-ea"/>
              </a:rPr>
              <a:t>作为主要编码，</a:t>
            </a:r>
            <a:r>
              <a:rPr lang="en-US" altLang="zh-CN" b="1">
                <a:sym typeface="+mn-ea"/>
              </a:rPr>
              <a:t>O08.-</a:t>
            </a:r>
            <a:r>
              <a:rPr lang="zh-CN" altLang="en-US" b="1">
                <a:sym typeface="+mn-ea"/>
              </a:rPr>
              <a:t>作附加编码。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例 如：输卵管妊娠破裂伴有休克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     </a:t>
            </a:r>
            <a:r>
              <a:rPr lang="en-US" altLang="zh-CN" b="1">
                <a:sym typeface="+mn-ea"/>
              </a:rPr>
              <a:t>O00.1</a:t>
            </a:r>
            <a:r>
              <a:rPr lang="zh-CN" altLang="en-US" b="1">
                <a:sym typeface="+mn-ea"/>
              </a:rPr>
              <a:t>（主）       </a:t>
            </a:r>
            <a:r>
              <a:rPr lang="en-US" altLang="zh-CN" b="1">
                <a:sym typeface="+mn-ea"/>
              </a:rPr>
              <a:t>O08.3</a:t>
            </a:r>
            <a:r>
              <a:rPr lang="zh-CN" altLang="en-US" b="1">
                <a:sym typeface="+mn-ea"/>
              </a:rPr>
              <a:t>（附）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 类目</a:t>
            </a:r>
            <a:r>
              <a:rPr lang="en-US" altLang="zh-CN" b="1">
                <a:sym typeface="+mn-ea"/>
              </a:rPr>
              <a:t>O03-O06</a:t>
            </a:r>
            <a:r>
              <a:rPr lang="zh-CN" altLang="en-US" b="1">
                <a:sym typeface="+mn-ea"/>
              </a:rPr>
              <a:t>的即时并发症使用共同亚目。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O08</a:t>
            </a:r>
            <a:r>
              <a:rPr lang="zh-CN" altLang="en-US" b="1">
                <a:sym typeface="+mn-ea"/>
              </a:rPr>
              <a:t>（流产、异位妊娠和葡萄胎妊娠后的并发症）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说明：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              O08</a:t>
            </a:r>
            <a:r>
              <a:rPr lang="zh-CN" altLang="en-US" b="1">
                <a:sym typeface="+mn-ea"/>
              </a:rPr>
              <a:t>是流产为结局的一个共用并发症编码。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        主要编码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O00-O07</a:t>
            </a:r>
            <a:r>
              <a:rPr lang="zh-CN" altLang="en-US" b="1">
                <a:sym typeface="+mn-ea"/>
              </a:rPr>
              <a:t>的过时并发症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        附加编码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 O00-O02</a:t>
            </a:r>
            <a:r>
              <a:rPr lang="zh-CN" altLang="en-US" b="1">
                <a:sym typeface="+mn-ea"/>
              </a:rPr>
              <a:t>（ 异位妊娠、葡萄胎、稽留流产的即时并发症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b="1">
                <a:sym typeface="+mn-ea"/>
              </a:rPr>
              <a:t>5. O03-O06</a:t>
            </a:r>
            <a:r>
              <a:rPr lang="zh-CN" altLang="en-US" b="1">
                <a:sym typeface="+mn-ea"/>
              </a:rPr>
              <a:t>（自然流产和人工流产）</a:t>
            </a:r>
            <a:endParaRPr lang="zh-CN" altLang="en-US" b="1"/>
          </a:p>
          <a:p>
            <a:pPr>
              <a:buNone/>
            </a:pPr>
            <a:r>
              <a:rPr lang="en-US" altLang="zh-CN" b="1">
                <a:sym typeface="+mn-ea"/>
              </a:rPr>
              <a:t>  O03-O06</a:t>
            </a:r>
            <a:r>
              <a:rPr lang="zh-CN" altLang="en-US" b="1">
                <a:sym typeface="+mn-ea"/>
              </a:rPr>
              <a:t>的即时并发症的共同亚目，应根据双重分类轴心正确使用，并作主要编码。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双重分类轴心</a:t>
            </a:r>
            <a:r>
              <a:rPr lang="zh-CN" altLang="en-US" b="1">
                <a:sym typeface="Wingdings" panose="05000000000000000000" pitchFamily="2" charset="2"/>
              </a:rPr>
              <a:t>：</a:t>
            </a:r>
            <a:endParaRPr lang="zh-CN" altLang="en-US" b="1"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b="1">
                <a:sym typeface="Wingdings" panose="05000000000000000000" pitchFamily="2" charset="2"/>
              </a:rPr>
              <a:t>      （</a:t>
            </a:r>
            <a:r>
              <a:rPr lang="en-US" altLang="zh-CN" b="1">
                <a:sym typeface="Wingdings" panose="05000000000000000000" pitchFamily="2" charset="2"/>
              </a:rPr>
              <a:t>1</a:t>
            </a:r>
            <a:r>
              <a:rPr lang="zh-CN" altLang="en-US" b="1">
                <a:sym typeface="Wingdings" panose="05000000000000000000" pitchFamily="2" charset="2"/>
              </a:rPr>
              <a:t>）完全性和不完全性</a:t>
            </a:r>
            <a:endParaRPr lang="zh-CN" altLang="en-US" b="1"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b="1">
                <a:sym typeface="Wingdings" panose="05000000000000000000" pitchFamily="2" charset="2"/>
              </a:rPr>
              <a:t>      （</a:t>
            </a:r>
            <a:r>
              <a:rPr lang="en-US" altLang="zh-CN" b="1">
                <a:sym typeface="Wingdings" panose="05000000000000000000" pitchFamily="2" charset="2"/>
              </a:rPr>
              <a:t>2</a:t>
            </a:r>
            <a:r>
              <a:rPr lang="zh-CN" altLang="en-US" b="1">
                <a:sym typeface="Wingdings" panose="05000000000000000000" pitchFamily="2" charset="2"/>
              </a:rPr>
              <a:t>） 流产并发症：出血、感染等   </a:t>
            </a:r>
            <a:endParaRPr lang="zh-CN" altLang="en-US" b="1"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b="1">
                <a:sym typeface="Wingdings" panose="05000000000000000000" pitchFamily="2" charset="2"/>
              </a:rPr>
              <a:t>  主导词：流产（卷三</a:t>
            </a:r>
            <a:r>
              <a:rPr lang="en-US" altLang="zh-CN" b="1">
                <a:sym typeface="Wingdings" panose="05000000000000000000" pitchFamily="2" charset="2"/>
              </a:rPr>
              <a:t>P619</a:t>
            </a:r>
            <a:r>
              <a:rPr lang="zh-CN" altLang="en-US" b="1">
                <a:sym typeface="Wingdings" panose="05000000000000000000" pitchFamily="2" charset="2"/>
              </a:rPr>
              <a:t>）</a:t>
            </a:r>
            <a:endParaRPr lang="zh-CN" altLang="en-US" b="1"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b="1">
                <a:sym typeface="Wingdings" panose="05000000000000000000" pitchFamily="2" charset="2"/>
              </a:rPr>
              <a:t>         例如：不完全性人工流产伴出血</a:t>
            </a:r>
            <a:r>
              <a:rPr lang="en-US" altLang="zh-CN" b="1">
                <a:sym typeface="Wingdings" panose="05000000000000000000" pitchFamily="2" charset="2"/>
              </a:rPr>
              <a:t>O04.1     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480"/>
          </a:xfrm>
        </p:spPr>
        <p:txBody>
          <a:bodyPr>
            <a:normAutofit fontScale="60000"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</a:t>
            </a:r>
            <a:r>
              <a:rPr lang="zh-CN" altLang="en-US" b="1">
                <a:sym typeface="+mn-ea"/>
              </a:rPr>
              <a:t>妊娠高血压综合征的分类：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1.</a:t>
            </a:r>
            <a:r>
              <a:rPr lang="zh-CN" altLang="en-US" b="1">
                <a:sym typeface="+mn-ea"/>
              </a:rPr>
              <a:t>轻度妊娠高血压综合征（轻度先兆子痫</a:t>
            </a:r>
            <a:r>
              <a:rPr lang="en-US" altLang="zh-CN" b="1">
                <a:sym typeface="+mn-ea"/>
              </a:rPr>
              <a:t>)O13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2.</a:t>
            </a:r>
            <a:r>
              <a:rPr lang="zh-CN" altLang="en-US" b="1">
                <a:sym typeface="+mn-ea"/>
              </a:rPr>
              <a:t>中度妊娠高血压综合征（中度先兆子痫</a:t>
            </a:r>
            <a:r>
              <a:rPr lang="en-US" altLang="zh-CN" b="1">
                <a:sym typeface="+mn-ea"/>
              </a:rPr>
              <a:t>)O14.0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3.</a:t>
            </a:r>
            <a:r>
              <a:rPr lang="zh-CN" altLang="en-US" b="1">
                <a:sym typeface="+mn-ea"/>
              </a:rPr>
              <a:t>重度妊娠高血压综合征（轻度先兆子痫</a:t>
            </a:r>
            <a:r>
              <a:rPr lang="en-US" altLang="zh-CN" b="1">
                <a:sym typeface="+mn-ea"/>
              </a:rPr>
              <a:t>)O14.1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子痫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zh-CN" altLang="en-US" b="1">
                <a:sym typeface="+mn-ea"/>
              </a:rPr>
              <a:t>在先兆子痫的基础上进而有抽搐发作，或伴昏迷。包括：伴随在</a:t>
            </a:r>
            <a:r>
              <a:rPr lang="en-US" altLang="zh-CN" b="1">
                <a:sym typeface="+mn-ea"/>
              </a:rPr>
              <a:t>O10-O14</a:t>
            </a:r>
            <a:r>
              <a:rPr lang="zh-CN" altLang="en-US" b="1">
                <a:sym typeface="+mn-ea"/>
              </a:rPr>
              <a:t>和</a:t>
            </a:r>
            <a:r>
              <a:rPr lang="en-US" altLang="zh-CN" b="1">
                <a:sym typeface="+mn-ea"/>
              </a:rPr>
              <a:t>O16</a:t>
            </a:r>
            <a:r>
              <a:rPr lang="zh-CN" altLang="en-US" b="1">
                <a:sym typeface="+mn-ea"/>
              </a:rPr>
              <a:t>情况后发生的惊厥。分类轴心：子痫发生时间。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</a:t>
            </a:r>
            <a:r>
              <a:rPr lang="en-US" altLang="zh-CN" b="1">
                <a:sym typeface="+mn-ea"/>
              </a:rPr>
              <a:t>1.</a:t>
            </a:r>
            <a:r>
              <a:rPr lang="zh-CN" altLang="en-US" b="1">
                <a:sym typeface="+mn-ea"/>
              </a:rPr>
              <a:t>产前子痫</a:t>
            </a:r>
            <a:r>
              <a:rPr lang="en-US" altLang="zh-CN" b="1">
                <a:sym typeface="+mn-ea"/>
              </a:rPr>
              <a:t>O15.0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    2.</a:t>
            </a:r>
            <a:r>
              <a:rPr lang="zh-CN" altLang="en-US" b="1">
                <a:sym typeface="+mn-ea"/>
              </a:rPr>
              <a:t>产时子痫</a:t>
            </a:r>
            <a:r>
              <a:rPr lang="en-US" altLang="zh-CN" b="1">
                <a:sym typeface="+mn-ea"/>
              </a:rPr>
              <a:t>O15.1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</a:t>
            </a:r>
            <a:r>
              <a:rPr lang="en-US" altLang="zh-CN" b="1">
                <a:sym typeface="+mn-ea"/>
              </a:rPr>
              <a:t>3.</a:t>
            </a:r>
            <a:r>
              <a:rPr lang="zh-CN" altLang="en-US" b="1">
                <a:sym typeface="+mn-ea"/>
              </a:rPr>
              <a:t>产后子痫</a:t>
            </a:r>
            <a:r>
              <a:rPr lang="en-US" altLang="zh-CN" b="1">
                <a:sym typeface="+mn-ea"/>
              </a:rPr>
              <a:t>O15.2</a:t>
            </a:r>
            <a:endParaRPr lang="zh-CN" altLang="en-US" b="1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grpSp>
        <p:nvGrpSpPr>
          <p:cNvPr id="220163" name="Group 9"/>
          <p:cNvGrpSpPr/>
          <p:nvPr/>
        </p:nvGrpSpPr>
        <p:grpSpPr>
          <a:xfrm>
            <a:off x="0" y="333375"/>
            <a:ext cx="7092950" cy="925513"/>
            <a:chExt cx="4001" cy="1458"/>
          </a:xfrm>
        </p:grpSpPr>
        <p:sp>
          <p:nvSpPr>
            <p:cNvPr id="220164" name="矩形 9"/>
            <p:cNvSpPr/>
            <p:nvPr/>
          </p:nvSpPr>
          <p:spPr>
            <a:xfrm flipH="1">
              <a:off x="2281" y="0"/>
              <a:ext cx="1720" cy="1458"/>
            </a:xfrm>
            <a:prstGeom prst="rect">
              <a:avLst/>
            </a:prstGeom>
            <a:solidFill>
              <a:srgbClr val="7F7F7F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0165" name="矩形 10"/>
            <p:cNvSpPr/>
            <p:nvPr/>
          </p:nvSpPr>
          <p:spPr>
            <a:xfrm flipH="1">
              <a:off x="0" y="0"/>
              <a:ext cx="3686" cy="1458"/>
            </a:xfrm>
            <a:prstGeom prst="rect">
              <a:avLst/>
            </a:prstGeom>
            <a:solidFill>
              <a:srgbClr val="009DF5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  <a:latin typeface="Arial" pitchFamily="34" charset="0"/>
                </a:rPr>
                <a:t>O10-O16</a:t>
              </a:r>
              <a:endParaRPr lang="en-US" altLang="zh-CN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   *</a:t>
            </a:r>
            <a:r>
              <a:rPr lang="zh-CN" altLang="en-US" b="1">
                <a:sym typeface="+mn-ea"/>
              </a:rPr>
              <a:t>产科</a:t>
            </a:r>
            <a:r>
              <a:rPr lang="en-US" altLang="zh-CN" b="1">
                <a:sym typeface="+mn-ea"/>
              </a:rPr>
              <a:t>DIC</a:t>
            </a:r>
            <a:r>
              <a:rPr lang="zh-CN" altLang="en-US" b="1">
                <a:sym typeface="+mn-ea"/>
              </a:rPr>
              <a:t>是孕产妇最危急的重症之一，严重威胁母婴生命。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    分类轴心：</a:t>
            </a:r>
            <a:r>
              <a:rPr lang="en-US" altLang="zh-CN" b="1">
                <a:sym typeface="+mn-ea"/>
              </a:rPr>
              <a:t>DIC</a:t>
            </a:r>
            <a:r>
              <a:rPr lang="zh-CN" altLang="en-US" b="1">
                <a:sym typeface="+mn-ea"/>
              </a:rPr>
              <a:t>发生的时间段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  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*妊娠期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DIC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：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                     胎盘早期剥离</a:t>
            </a:r>
            <a:r>
              <a:rPr lang="en-US" altLang="zh-CN" b="1">
                <a:sym typeface="+mn-ea"/>
              </a:rPr>
              <a:t>DIC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O45.0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                           </a:t>
            </a:r>
            <a:r>
              <a:rPr lang="zh-CN" altLang="en-US" b="1">
                <a:sym typeface="+mn-ea"/>
              </a:rPr>
              <a:t>产前出血伴</a:t>
            </a:r>
            <a:r>
              <a:rPr lang="en-US" altLang="zh-CN" b="1">
                <a:sym typeface="+mn-ea"/>
              </a:rPr>
              <a:t>DIC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O46.0 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        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*分娩期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DIC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：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olidFill>
                  <a:srgbClr val="CC3300"/>
                </a:solidFill>
                <a:sym typeface="+mn-ea"/>
              </a:rPr>
              <a:t>                            </a:t>
            </a:r>
            <a:r>
              <a:rPr lang="zh-CN" altLang="en-US" b="1">
                <a:sym typeface="+mn-ea"/>
              </a:rPr>
              <a:t>产程中出血伴</a:t>
            </a:r>
            <a:r>
              <a:rPr lang="en-US" altLang="zh-CN" b="1">
                <a:sym typeface="+mn-ea"/>
              </a:rPr>
              <a:t>DIC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O67.0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ym typeface="+mn-ea"/>
              </a:rPr>
              <a:t>         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*产褥期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DIC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：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solidFill>
                  <a:srgbClr val="CC3300"/>
                </a:solidFill>
                <a:sym typeface="+mn-ea"/>
              </a:rPr>
              <a:t>                             </a:t>
            </a:r>
            <a:r>
              <a:rPr lang="zh-CN" altLang="en-US" b="1">
                <a:sym typeface="+mn-ea"/>
              </a:rPr>
              <a:t>产后出血伴</a:t>
            </a:r>
            <a:r>
              <a:rPr lang="en-US" altLang="zh-CN" b="1">
                <a:sym typeface="+mn-ea"/>
              </a:rPr>
              <a:t>DIC</a:t>
            </a:r>
            <a:r>
              <a:rPr lang="en-US" altLang="zh-CN" b="1">
                <a:latin typeface="Arial" pitchFamily="34" charset="0"/>
                <a:sym typeface="+mn-ea"/>
              </a:rPr>
              <a:t>——</a:t>
            </a:r>
            <a:r>
              <a:rPr lang="en-US" altLang="zh-CN" b="1">
                <a:sym typeface="+mn-ea"/>
              </a:rPr>
              <a:t>O72.3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zh-CN" altLang="en-US" b="1">
                <a:sym typeface="+mn-ea"/>
              </a:rPr>
              <a:t>       区分</a:t>
            </a:r>
            <a:r>
              <a:rPr lang="en-US" altLang="zh-CN" b="1">
                <a:sym typeface="+mn-ea"/>
              </a:rPr>
              <a:t>D65-D69</a:t>
            </a:r>
            <a:r>
              <a:rPr lang="zh-CN" altLang="en-US" b="1">
                <a:sym typeface="+mn-ea"/>
              </a:rPr>
              <a:t>凝血缺陷、紫癜和其他出血性情况。</a:t>
            </a:r>
            <a:endParaRPr lang="zh-CN" altLang="en-US"/>
          </a:p>
        </p:txBody>
      </p:sp>
      <p:grpSp>
        <p:nvGrpSpPr>
          <p:cNvPr id="221187" name="Group 9"/>
          <p:cNvGrpSpPr/>
          <p:nvPr/>
        </p:nvGrpSpPr>
        <p:grpSpPr>
          <a:xfrm>
            <a:off x="0" y="333375"/>
            <a:ext cx="7092950" cy="925513"/>
            <a:chExt cx="4001" cy="1458"/>
          </a:xfrm>
        </p:grpSpPr>
        <p:sp>
          <p:nvSpPr>
            <p:cNvPr id="221188" name="矩形 9"/>
            <p:cNvSpPr/>
            <p:nvPr/>
          </p:nvSpPr>
          <p:spPr>
            <a:xfrm flipH="1">
              <a:off x="2281" y="0"/>
              <a:ext cx="1720" cy="1458"/>
            </a:xfrm>
            <a:prstGeom prst="rect">
              <a:avLst/>
            </a:prstGeom>
            <a:solidFill>
              <a:srgbClr val="7F7F7F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1189" name="矩形 10"/>
            <p:cNvSpPr/>
            <p:nvPr/>
          </p:nvSpPr>
          <p:spPr>
            <a:xfrm flipH="1">
              <a:off x="0" y="0"/>
              <a:ext cx="3686" cy="1458"/>
            </a:xfrm>
            <a:prstGeom prst="rect">
              <a:avLst/>
            </a:prstGeom>
            <a:solidFill>
              <a:srgbClr val="009DF5"/>
            </a:soli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Arial" pitchFamily="34" charset="0"/>
                </a:rPr>
                <a:t>产科</a:t>
              </a:r>
              <a:r>
                <a:rPr lang="en-US" altLang="zh-CN" b="1">
                  <a:solidFill>
                    <a:schemeClr val="bg1"/>
                  </a:solidFill>
                  <a:latin typeface="Arial" pitchFamily="34" charset="0"/>
                </a:rPr>
                <a:t>DIC</a:t>
              </a:r>
              <a:endParaRPr lang="en-US" altLang="zh-CN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0730" y="1234440"/>
            <a:ext cx="10593070" cy="4942840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  <a:buNone/>
            </a:pPr>
            <a:r>
              <a:rPr lang="zh-CN" altLang="en-US" b="1">
                <a:solidFill>
                  <a:srgbClr val="CC3300"/>
                </a:solidFill>
                <a:sym typeface="+mn-ea"/>
              </a:rPr>
              <a:t> </a:t>
            </a:r>
            <a:r>
              <a:rPr lang="zh-CN" altLang="en-US" b="1">
                <a:sym typeface="+mn-ea"/>
              </a:rPr>
              <a:t>*</a:t>
            </a:r>
            <a:r>
              <a:rPr lang="en-US" altLang="zh-CN" b="1">
                <a:sym typeface="+mn-ea"/>
              </a:rPr>
              <a:t>O32</a:t>
            </a:r>
            <a:r>
              <a:rPr lang="zh-CN" altLang="en-US" b="1">
                <a:sym typeface="+mn-ea"/>
              </a:rPr>
              <a:t>胎儿先露异常（胎位）：</a:t>
            </a:r>
            <a:endParaRPr lang="zh-CN" altLang="en-US" b="1"/>
          </a:p>
          <a:p>
            <a:pPr>
              <a:lnSpc>
                <a:spcPct val="130000"/>
              </a:lnSpc>
              <a:buNone/>
            </a:pPr>
            <a:r>
              <a:rPr lang="zh-CN" altLang="en-US" b="1">
                <a:sym typeface="+mn-ea"/>
              </a:rPr>
              <a:t>    （臀先露、横位、面先露等）</a:t>
            </a:r>
            <a:endParaRPr lang="en-US" altLang="zh-CN" b="1"/>
          </a:p>
          <a:p>
            <a:pPr>
              <a:lnSpc>
                <a:spcPct val="130000"/>
              </a:lnSpc>
              <a:buNone/>
            </a:pPr>
            <a:r>
              <a:rPr lang="en-US" altLang="zh-CN" b="1">
                <a:sym typeface="+mn-ea"/>
              </a:rPr>
              <a:t>   </a:t>
            </a:r>
            <a:r>
              <a:rPr lang="zh-CN" altLang="en-US" b="1">
                <a:sym typeface="+mn-ea"/>
              </a:rPr>
              <a:t>*</a:t>
            </a:r>
            <a:r>
              <a:rPr lang="en-US" altLang="zh-CN" b="1">
                <a:sym typeface="+mn-ea"/>
              </a:rPr>
              <a:t>O33</a:t>
            </a:r>
            <a:r>
              <a:rPr lang="zh-CN" altLang="en-US" b="1">
                <a:sym typeface="+mn-ea"/>
              </a:rPr>
              <a:t>骨产道异常（骨盆）：</a:t>
            </a:r>
            <a:endParaRPr lang="zh-CN" altLang="en-US" b="1"/>
          </a:p>
          <a:p>
            <a:pPr>
              <a:lnSpc>
                <a:spcPct val="130000"/>
              </a:lnSpc>
              <a:buNone/>
            </a:pPr>
            <a:r>
              <a:rPr lang="zh-CN" altLang="en-US" b="1">
                <a:sym typeface="+mn-ea"/>
              </a:rPr>
              <a:t>   *</a:t>
            </a:r>
            <a:r>
              <a:rPr lang="en-US" altLang="zh-CN" b="1">
                <a:sym typeface="+mn-ea"/>
              </a:rPr>
              <a:t>O34</a:t>
            </a:r>
            <a:r>
              <a:rPr lang="zh-CN" altLang="en-US" b="1">
                <a:sym typeface="+mn-ea"/>
              </a:rPr>
              <a:t>软产道异常（子宫、阴道、盆腔脏器和外阴）</a:t>
            </a:r>
            <a:endParaRPr lang="zh-CN" altLang="en-US" b="1"/>
          </a:p>
          <a:p>
            <a:pPr>
              <a:lnSpc>
                <a:spcPct val="130000"/>
              </a:lnSpc>
              <a:buNone/>
            </a:pPr>
            <a:r>
              <a:rPr lang="en-US" altLang="zh-CN" b="1">
                <a:solidFill>
                  <a:srgbClr val="CC3300"/>
                </a:solidFill>
                <a:sym typeface="+mn-ea"/>
              </a:rPr>
              <a:t>           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在妊娠期和未进入产程时存在以上情况需要治疗时，可分类于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O32-O34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。</a:t>
            </a:r>
            <a:endParaRPr lang="zh-CN" altLang="en-US" b="1">
              <a:solidFill>
                <a:srgbClr val="CC3300"/>
              </a:solidFill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b="1">
                <a:solidFill>
                  <a:srgbClr val="CC3300"/>
                </a:solidFill>
                <a:sym typeface="+mn-ea"/>
              </a:rPr>
              <a:t>           当产妇入产程仍然存在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O32-O34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情况，需要手法助产或手术分娩时，就应分类于梗阻性分娩，编码于</a:t>
            </a:r>
            <a:r>
              <a:rPr lang="en-US" altLang="zh-CN" b="1">
                <a:solidFill>
                  <a:srgbClr val="CC3300"/>
                </a:solidFill>
                <a:sym typeface="+mn-ea"/>
              </a:rPr>
              <a:t>O64-O66</a:t>
            </a:r>
            <a:r>
              <a:rPr lang="zh-CN" altLang="en-US" b="1">
                <a:solidFill>
                  <a:srgbClr val="CC3300"/>
                </a:solidFill>
                <a:sym typeface="+mn-ea"/>
              </a:rPr>
              <a:t>。</a:t>
            </a:r>
            <a:endParaRPr lang="zh-CN" altLang="en-US" b="1"/>
          </a:p>
          <a:p>
            <a:pPr>
              <a:lnSpc>
                <a:spcPct val="130000"/>
              </a:lnSpc>
            </a:pPr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b="1">
                <a:solidFill>
                  <a:srgbClr val="CC3300"/>
                </a:solidFill>
                <a:sym typeface="+mn-ea"/>
              </a:rPr>
              <a:t>  </a:t>
            </a:r>
            <a:r>
              <a:rPr lang="zh-CN" altLang="en-US" b="1">
                <a:sym typeface="+mn-ea"/>
              </a:rPr>
              <a:t>*梗阻性分娩，编码于</a:t>
            </a:r>
            <a:r>
              <a:rPr lang="en-US" altLang="zh-CN" b="1">
                <a:sym typeface="+mn-ea"/>
              </a:rPr>
              <a:t>O64-O66</a:t>
            </a:r>
            <a:endParaRPr lang="en-US" altLang="zh-CN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是指当第一产程开始时，还存在</a:t>
            </a:r>
            <a:r>
              <a:rPr lang="en-US" altLang="zh-CN" b="1">
                <a:sym typeface="+mn-ea"/>
              </a:rPr>
              <a:t>O32-O34</a:t>
            </a:r>
            <a:r>
              <a:rPr lang="zh-CN" altLang="en-US" b="1">
                <a:sym typeface="+mn-ea"/>
              </a:rPr>
              <a:t>中影响分娩的情况（需要手法助产或剖宫产时）就被认为是梗阻性分娩。分类于</a:t>
            </a:r>
            <a:r>
              <a:rPr lang="en-US" altLang="zh-CN" b="1">
                <a:sym typeface="+mn-ea"/>
              </a:rPr>
              <a:t>O64-O66</a:t>
            </a:r>
            <a:r>
              <a:rPr lang="zh-CN" altLang="en-US" b="1">
                <a:sym typeface="+mn-ea"/>
              </a:rPr>
              <a:t>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</a:t>
            </a:r>
            <a:endParaRPr lang="zh-CN" altLang="en-US" b="1"/>
          </a:p>
          <a:p>
            <a:pPr>
              <a:buNone/>
            </a:pP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*类目</a:t>
            </a:r>
            <a:r>
              <a:rPr lang="en-US" altLang="zh-CN" b="1">
                <a:sym typeface="+mn-ea"/>
              </a:rPr>
              <a:t>O32-O34</a:t>
            </a:r>
            <a:r>
              <a:rPr lang="zh-CN" altLang="en-US" b="1">
                <a:sym typeface="+mn-ea"/>
              </a:rPr>
              <a:t>与类目</a:t>
            </a:r>
            <a:r>
              <a:rPr lang="en-US" altLang="zh-CN" b="1">
                <a:sym typeface="+mn-ea"/>
              </a:rPr>
              <a:t>O64-O66</a:t>
            </a:r>
            <a:r>
              <a:rPr lang="zh-CN" altLang="en-US" b="1">
                <a:sym typeface="+mn-ea"/>
              </a:rPr>
              <a:t>是一组关联编码，</a:t>
            </a:r>
            <a:r>
              <a:rPr lang="en-US" altLang="zh-CN" b="1">
                <a:sym typeface="+mn-ea"/>
              </a:rPr>
              <a:t>O32-O34</a:t>
            </a:r>
            <a:r>
              <a:rPr lang="zh-CN" altLang="en-US" b="1">
                <a:sym typeface="+mn-ea"/>
              </a:rPr>
              <a:t>是原因，</a:t>
            </a:r>
            <a:r>
              <a:rPr lang="en-US" altLang="zh-CN" b="1">
                <a:sym typeface="+mn-ea"/>
              </a:rPr>
              <a:t>O64-O66</a:t>
            </a:r>
            <a:r>
              <a:rPr lang="zh-CN" altLang="en-US" b="1">
                <a:sym typeface="+mn-ea"/>
              </a:rPr>
              <a:t>是结果。应根据分娩方式和是否进入产程正确编码。</a:t>
            </a:r>
            <a:endParaRPr lang="zh-CN" altLang="en-US" b="1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254001" name="内容占位符 254000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838200" y="1825625"/>
          <a:ext cx="10515600" cy="4631690"/>
        </p:xfrm>
        <a:graphic>
          <a:graphicData uri="http://schemas.openxmlformats.org/drawingml/2006/table">
            <a:tbl>
              <a:tblPr/>
              <a:tblGrid>
                <a:gridCol w="4467860"/>
                <a:gridCol w="6047740"/>
              </a:tblGrid>
              <a:tr h="517525"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/>
                        <a:t>O32-O34</a:t>
                      </a:r>
                      <a:endParaRPr lang="en-US" altLang="zh-CN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/>
                        <a:t>O64-O66</a:t>
                      </a:r>
                      <a:endParaRPr lang="en-US" alt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O32</a:t>
                      </a:r>
                      <a:r>
                        <a:rPr lang="zh-CN" altLang="en-US" sz="2400"/>
                        <a:t>胎儿先露异常</a:t>
                      </a:r>
                      <a:endParaRPr lang="zh-CN" altLang="en-US" sz="2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O64.-</a:t>
                      </a:r>
                      <a:r>
                        <a:rPr lang="zh-CN" altLang="en-US" sz="2400"/>
                        <a:t>胎儿先露异常梗阻性分娩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O33</a:t>
                      </a:r>
                      <a:r>
                        <a:rPr lang="zh-CN" altLang="en-US" sz="2400"/>
                        <a:t>骨产道异常</a:t>
                      </a:r>
                      <a:endParaRPr lang="zh-CN" altLang="en-US" sz="2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O65.-</a:t>
                      </a:r>
                      <a:r>
                        <a:rPr lang="zh-CN" altLang="en-US" sz="2400"/>
                        <a:t>骨产道异常梗阻性分娩          （除外</a:t>
                      </a:r>
                      <a:r>
                        <a:rPr lang="en-US" altLang="zh-CN" sz="2400"/>
                        <a:t>O65.5</a:t>
                      </a:r>
                      <a:r>
                        <a:rPr lang="zh-CN" altLang="en-US" sz="2400"/>
                        <a:t>盆腔器官）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O34</a:t>
                      </a:r>
                      <a:r>
                        <a:rPr lang="zh-CN" altLang="en-US" sz="2400"/>
                        <a:t>软产道异常</a:t>
                      </a:r>
                      <a:endParaRPr lang="zh-CN" altLang="en-US" sz="2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O65.5</a:t>
                      </a:r>
                      <a:r>
                        <a:rPr lang="zh-CN" altLang="en-US" sz="2400"/>
                        <a:t>软产异常梗阻性分娩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/>
                        <a:t>其他</a:t>
                      </a:r>
                      <a:endParaRPr lang="zh-CN" altLang="en-US" sz="2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400"/>
                        <a:t>O66.-</a:t>
                      </a:r>
                      <a:r>
                        <a:rPr lang="zh-CN" altLang="en-US" sz="2400"/>
                        <a:t>其他梗阻性分娩</a:t>
                      </a:r>
                      <a:endParaRPr lang="zh-CN" altLang="en-US" sz="24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 gridSpan="2">
                  <a:txBody>
                    <a:bodyPr vert="horz" wrap="square"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/>
                        <a:t>第一产程开始</a:t>
                      </a:r>
                      <a:endParaRPr lang="zh-CN" altLang="en-US" sz="2400"/>
                    </a:p>
                    <a:p>
                      <a:pPr marL="0" lvl="0" indent="0">
                        <a:buNone/>
                      </a:pPr>
                      <a:r>
                        <a:rPr lang="zh-CN" altLang="en-US" sz="2400"/>
                        <a:t>            （有规律性宫缩或宫口扩张</a:t>
                      </a:r>
                      <a:r>
                        <a:rPr lang="en-US" altLang="zh-CN" sz="2400">
                          <a:latin typeface="Arial" pitchFamily="34" charset="0"/>
                        </a:rPr>
                        <a:t>——</a:t>
                      </a:r>
                      <a:r>
                        <a:rPr lang="zh-CN" altLang="en-US" sz="2400"/>
                        <a:t>梗阻性分娩）</a:t>
                      </a:r>
                      <a:endParaRPr lang="zh-CN" altLang="en-US" sz="24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b="1">
                <a:solidFill>
                  <a:schemeClr val="accent5"/>
                </a:solidFill>
                <a:sym typeface="+mn-ea"/>
              </a:rPr>
              <a:t>臀位：</a:t>
            </a:r>
            <a:endParaRPr lang="zh-CN" altLang="en-US" b="1">
              <a:solidFill>
                <a:schemeClr val="accent5"/>
              </a:solidFill>
            </a:endParaRPr>
          </a:p>
          <a:p>
            <a:pPr>
              <a:buNone/>
            </a:pPr>
            <a:r>
              <a:rPr lang="zh-CN" altLang="en-US" b="1">
                <a:sym typeface="+mn-ea"/>
              </a:rPr>
              <a:t>          阴道分娩，</a:t>
            </a:r>
            <a:r>
              <a:rPr lang="zh-CN" altLang="en-US" b="1">
                <a:solidFill>
                  <a:schemeClr val="accent5"/>
                </a:solidFill>
                <a:sym typeface="+mn-ea"/>
              </a:rPr>
              <a:t>顺产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O80.1</a:t>
            </a:r>
            <a:endParaRPr lang="en-US" altLang="zh-CN" b="1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b="1">
                <a:sym typeface="+mn-ea"/>
              </a:rPr>
              <a:t>          </a:t>
            </a:r>
            <a:r>
              <a:rPr lang="zh-CN" altLang="en-US" b="1">
                <a:sym typeface="+mn-ea"/>
              </a:rPr>
              <a:t>阴道分娩，</a:t>
            </a:r>
            <a:r>
              <a:rPr lang="zh-CN" altLang="en-US" b="1">
                <a:solidFill>
                  <a:schemeClr val="accent5"/>
                </a:solidFill>
                <a:sym typeface="+mn-ea"/>
              </a:rPr>
              <a:t>臀牵引助产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O64.1</a:t>
            </a:r>
            <a:endParaRPr lang="en-US" altLang="zh-CN" b="1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b="1">
                <a:sym typeface="+mn-ea"/>
              </a:rPr>
              <a:t>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产程未开始</a:t>
            </a:r>
            <a:r>
              <a:rPr lang="zh-CN" altLang="en-US" b="1">
                <a:sym typeface="+mn-ea"/>
              </a:rPr>
              <a:t>，</a:t>
            </a:r>
            <a:r>
              <a:rPr lang="zh-CN" altLang="en-US" b="1">
                <a:solidFill>
                  <a:schemeClr val="accent1"/>
                </a:solidFill>
                <a:sym typeface="+mn-ea"/>
              </a:rPr>
              <a:t>计划性剖宫产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O32.1</a:t>
            </a:r>
            <a:endParaRPr lang="en-US" altLang="zh-CN" b="1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b="1">
                <a:sym typeface="+mn-ea"/>
              </a:rPr>
              <a:t>       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产程已开始</a:t>
            </a:r>
            <a:r>
              <a:rPr lang="zh-CN" altLang="en-US" b="1">
                <a:sym typeface="+mn-ea"/>
              </a:rPr>
              <a:t>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剖宫产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O64.1</a:t>
            </a:r>
            <a:r>
              <a:rPr lang="zh-CN" altLang="en-US" b="1">
                <a:sym typeface="+mn-ea"/>
              </a:rPr>
              <a:t>（梗阻性分娩）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</a:t>
            </a:r>
            <a:endParaRPr lang="zh-CN" altLang="en-US" b="1"/>
          </a:p>
          <a:p>
            <a:pPr>
              <a:buNone/>
            </a:pPr>
            <a:r>
              <a:rPr lang="en-US" altLang="zh-CN" b="1">
                <a:sym typeface="+mn-ea"/>
              </a:rPr>
              <a:t>           O32.1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O64.1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O80.1</a:t>
            </a:r>
            <a:r>
              <a:rPr lang="zh-CN" altLang="en-US" b="1">
                <a:sym typeface="+mn-ea"/>
              </a:rPr>
              <a:t>三个均涉及臀位，但每个反映的情况都不相同，应该注意区分。</a:t>
            </a:r>
            <a:endParaRPr lang="zh-CN" altLang="en-US" b="1"/>
          </a:p>
          <a:p>
            <a:pPr>
              <a:buNone/>
            </a:pPr>
            <a:r>
              <a:rPr lang="zh-CN" altLang="en-US" b="1">
                <a:sym typeface="+mn-ea"/>
              </a:rPr>
              <a:t>           </a:t>
            </a:r>
            <a:endParaRPr lang="zh-CN" altLang="en-US" b="1"/>
          </a:p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122160" y="3249930"/>
            <a:ext cx="1986915" cy="3587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/>
              <a:t>O32.101臀先露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98920" y="2802890"/>
            <a:ext cx="2616835" cy="3683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ym typeface="+mn-ea"/>
              </a:rPr>
              <a:t>O64.10</a:t>
            </a:r>
            <a:r>
              <a:rPr lang="en-US" altLang="zh-CN">
                <a:sym typeface="+mn-ea"/>
              </a:rPr>
              <a:t>1臀先露难产</a:t>
            </a:r>
            <a:endParaRPr lang="zh-CN" altLang="en-US"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59120" y="2279650"/>
            <a:ext cx="3371215" cy="32893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ym typeface="+mn-ea"/>
              </a:rPr>
              <a:t>O80.100臀位顺产</a:t>
            </a:r>
            <a:r>
              <a:rPr lang="en-US" altLang="zh-CN">
                <a:sym typeface="+mn-ea"/>
              </a:rPr>
              <a:t>  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3575" y="1177290"/>
            <a:ext cx="10690225" cy="4999990"/>
          </a:xfrm>
        </p:spPr>
        <p:txBody>
          <a:bodyPr>
            <a:normAutofit fontScale="50000"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b="1">
                <a:solidFill>
                  <a:srgbClr val="CC3300"/>
                </a:solidFill>
                <a:sym typeface="+mn-ea"/>
              </a:rPr>
              <a:t> </a:t>
            </a:r>
            <a:r>
              <a:rPr lang="zh-CN" altLang="en-US" b="1">
                <a:sym typeface="+mn-ea"/>
              </a:rPr>
              <a:t>胎儿宫内窘迫的编码有两种：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     对母亲编码（</a:t>
            </a:r>
            <a:r>
              <a:rPr lang="en-US" altLang="zh-CN" b="1">
                <a:sym typeface="+mn-ea"/>
              </a:rPr>
              <a:t>O36.3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O68.-</a:t>
            </a:r>
            <a:r>
              <a:rPr lang="zh-CN" altLang="en-US" b="1">
                <a:sym typeface="+mn-ea"/>
              </a:rPr>
              <a:t>）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     对新生儿编码（</a:t>
            </a:r>
            <a:r>
              <a:rPr lang="en-US" altLang="zh-CN" b="1">
                <a:sym typeface="+mn-ea"/>
              </a:rPr>
              <a:t>P20.-</a:t>
            </a:r>
            <a:r>
              <a:rPr lang="zh-CN" altLang="en-US" b="1">
                <a:sym typeface="+mn-ea"/>
              </a:rPr>
              <a:t>）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    分类轴心：发生的时间段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        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）妊娠期的宫内窘迫</a:t>
            </a:r>
            <a:r>
              <a:rPr lang="en-US" altLang="zh-CN" b="1">
                <a:sym typeface="+mn-ea"/>
              </a:rPr>
              <a:t>O36.3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        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2</a:t>
            </a:r>
            <a:r>
              <a:rPr lang="zh-CN" altLang="en-US" b="1">
                <a:sym typeface="+mn-ea"/>
              </a:rPr>
              <a:t>）产程中的分娩期的胎儿宫内窘迫</a:t>
            </a:r>
            <a:r>
              <a:rPr lang="en-US" altLang="zh-CN" b="1">
                <a:sym typeface="+mn-ea"/>
              </a:rPr>
              <a:t>O68.-</a:t>
            </a:r>
            <a:endParaRPr lang="en-US" altLang="zh-CN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        </a:t>
            </a:r>
            <a:r>
              <a:rPr lang="zh-CN" altLang="en-US" b="1">
                <a:sym typeface="+mn-ea"/>
              </a:rPr>
              <a:t>其亚目的分类轴心：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>
                <a:sym typeface="+mn-ea"/>
              </a:rPr>
              <a:t>                胎儿型；羊水型；混合性；胎监型；</a:t>
            </a:r>
            <a:endParaRPr lang="zh-CN" altLang="en-US" b="1"/>
          </a:p>
          <a:p>
            <a:pPr>
              <a:lnSpc>
                <a:spcPct val="150000"/>
              </a:lnSpc>
              <a:buNone/>
            </a:pP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en-US" altLang="zh-CN" b="1">
                <a:sym typeface="+mn-ea"/>
              </a:rPr>
              <a:t>      </a:t>
            </a:r>
            <a:endParaRPr lang="en-US" altLang="zh-CN" b="1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分娩结局的编码为</a:t>
            </a:r>
            <a:r>
              <a:rPr lang="en-US" altLang="zh-CN">
                <a:sym typeface="+mn-ea"/>
              </a:rPr>
              <a:t>Z37.-</a:t>
            </a:r>
            <a:endParaRPr lang="en-US" altLang="zh-CN"/>
          </a:p>
          <a:p>
            <a:r>
              <a:rPr lang="zh-CN" altLang="en-US">
                <a:sym typeface="+mn-ea"/>
              </a:rPr>
              <a:t>必需结合第十五章的编码使用，仅作附加编码。</a:t>
            </a:r>
            <a:endParaRPr lang="zh-CN" altLang="en-US"/>
          </a:p>
          <a:p>
            <a:r>
              <a:rPr lang="zh-CN" altLang="en-US">
                <a:sym typeface="+mn-ea"/>
              </a:rPr>
              <a:t>例如：足月头位分娩，单胎活产</a:t>
            </a:r>
            <a:endParaRPr lang="zh-CN" altLang="en-US"/>
          </a:p>
          <a:p>
            <a:r>
              <a:rPr lang="zh-CN" altLang="en-US">
                <a:sym typeface="+mn-ea"/>
              </a:rPr>
              <a:t>           </a:t>
            </a:r>
            <a:r>
              <a:rPr lang="en-US" altLang="zh-CN">
                <a:sym typeface="+mn-ea"/>
              </a:rPr>
              <a:t>O80.0    Z37.0</a:t>
            </a:r>
            <a:endParaRPr lang="en-US" altLang="zh-CN"/>
          </a:p>
          <a:p>
            <a:r>
              <a:rPr lang="zh-CN" altLang="en-US">
                <a:sym typeface="+mn-ea"/>
              </a:rPr>
              <a:t>类目</a:t>
            </a:r>
            <a:r>
              <a:rPr lang="en-US" altLang="zh-CN">
                <a:sym typeface="+mn-ea"/>
              </a:rPr>
              <a:t>Z38</a:t>
            </a:r>
            <a:endParaRPr lang="en-US" altLang="zh-CN"/>
          </a:p>
          <a:p>
            <a:r>
              <a:rPr lang="zh-CN" altLang="en-US">
                <a:sym typeface="+mn-ea"/>
              </a:rPr>
              <a:t>是按照出生地点对活产婴儿所作的分类。</a:t>
            </a:r>
            <a:endParaRPr lang="zh-CN" altLang="en-US"/>
          </a:p>
          <a:p>
            <a:pPr>
              <a:buNone/>
            </a:pPr>
            <a:r>
              <a:rPr lang="zh-CN" altLang="en-US">
                <a:sym typeface="+mn-ea"/>
              </a:rPr>
              <a:t> 例如：</a:t>
            </a:r>
            <a:r>
              <a:rPr lang="en-US" altLang="zh-CN">
                <a:sym typeface="+mn-ea"/>
              </a:rPr>
              <a:t>Z38.0</a:t>
            </a:r>
            <a:r>
              <a:rPr lang="en-US" altLang="zh-CN">
                <a:latin typeface="Arial" pitchFamily="34" charset="0"/>
                <a:sym typeface="+mn-ea"/>
              </a:rPr>
              <a:t>——</a:t>
            </a:r>
            <a:r>
              <a:rPr lang="zh-CN" altLang="en-US">
                <a:sym typeface="+mn-ea"/>
              </a:rPr>
              <a:t>单胎活产，院内出生</a:t>
            </a:r>
            <a:endParaRPr lang="zh-CN" altLang="en-US"/>
          </a:p>
          <a:p>
            <a:pPr>
              <a:buNone/>
            </a:pPr>
            <a:r>
              <a:rPr lang="zh-CN" altLang="en-US">
                <a:sym typeface="+mn-ea"/>
              </a:rPr>
              <a:t>            </a:t>
            </a:r>
            <a:r>
              <a:rPr lang="en-US" altLang="zh-CN">
                <a:sym typeface="+mn-ea"/>
              </a:rPr>
              <a:t>Z38.1</a:t>
            </a:r>
            <a:r>
              <a:rPr lang="en-US" altLang="zh-CN">
                <a:latin typeface="Arial" pitchFamily="34" charset="0"/>
                <a:sym typeface="+mn-ea"/>
              </a:rPr>
              <a:t>——</a:t>
            </a:r>
            <a:r>
              <a:rPr lang="zh-CN" altLang="en-US">
                <a:sym typeface="+mn-ea"/>
              </a:rPr>
              <a:t>单胎活产，院外出生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https://d.book118.com/845103003302011120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TABLE_BEAUTIFY" val="smartTable{e2c66d47-f89b-441b-9a08-9e88f2190fe7}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6">
      <vt:lpstr>Arial</vt:lpstr>
      <vt:lpstr>Calibri</vt:lpstr>
      <vt:lpstr>微软雅黑</vt:lpstr>
      <vt:lpstr>宋体</vt:lpstr>
      <vt:lpstr>Wingdings</vt:lpstr>
      <vt:lpstr>Office Theme</vt:lpstr>
      <vt:lpstr>妇产科的疾病和手术操作编码的填写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2024-09-23T10:59:54.564</cp:lastPrinted>
  <dcterms:created xsi:type="dcterms:W3CDTF">2024-09-23T02:59:54Z</dcterms:created>
  <dcterms:modified xsi:type="dcterms:W3CDTF">2024-09-23T02:59:56Z</dcterms:modified>
</cp:coreProperties>
</file>