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4E72C0-134F-4350-BE76-0F41EFAB2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453037-6DF8-45A5-A7B7-65A793ED2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EF0458-4B27-404A-AC87-F39E9A66B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1A3A37-7BEC-41F8-A7F1-465F4CCC1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8C9F07C-9889-4AF3-8AE7-E5E3C8FAA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4F8A7A-279C-4CC0-9B4C-AAECBECFC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94460A-A520-4B30-9F7B-73B798A64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9F7E98-DBDB-452C-828B-987947ABB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436E5B-C123-4361-8E0A-A2E69E47D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0D21A-26D7-4BAC-8C2B-3C6E87497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D05F1-4D61-4BBA-BF76-5026A4C7F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113040221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大学生暑期社会实践报告心得体会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实践内容与过程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实践成果与收获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实践中的挑战与反思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实践中的感悟与体会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375" r="223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深入社会，了解国情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通过暑期社会实践，大学生能够走出校园，深入社会各个层面，了解国情、民情，增强社会责任感和使命感。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锻炼实践能力，提升综合素质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实践是检验真理的唯一标准。通过实践活动，大学生能够将在校所学理论知识与实际情况相结合，锻炼实践能力，提升综合素质。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拓展人际关系，增强团队协作能力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在社会实践中，大学生需要与不同背景、不同领域的人打交道，拓展人际关系网络。同时，实践活动往往需要团队协作，能够增强大学生的团队协作能力。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XXXX年XX月XX日至XXXX年XX月XX日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[XXXXX]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625" r="23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实践时间与地点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实践内容与过程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参与制定营销策略和推广计划，协助组织并执行相关市场活动。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岗位名称：市场营销实习生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协助市场部门进行市场调研，收集并分析潜在客户的需求和市场趋势。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协助销售团队与客户建立良好关系，提供必要的市场支持和销售辅助。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实践岗位与职责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工作流程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确定市场调研目标和范围，收集相关数据和资料。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分析市场需求和竞争态势，提出营销策略建议。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50654" cy="914400"/>
            <a:chOff x="454963" y="93878"/>
            <a:chExt cx="10650654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10775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工作流程与规范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0539" y="237534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8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制定营销计划并执行相关市场活动，跟踪并评估活动效果。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8869284" y="1724456"/>
            <a:ext cx="1112806" cy="111128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9246951" y="2006396"/>
            <a:ext cx="355759" cy="488728"/>
            <a:chOff x="9246951" y="2006396"/>
            <a:chExt cx="355759" cy="488728"/>
          </a:xfrm>
        </p:grpSpPr>
        <p:sp>
          <p:nvSpPr>
            <p:cNvPr id="27" name="AutoShape 27"/>
            <p:cNvSpPr/>
            <p:nvPr/>
          </p:nvSpPr>
          <p:spPr>
            <a:xfrm>
              <a:off x="9249427" y="2006396"/>
              <a:ext cx="350996" cy="48872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9246951" y="2006396"/>
              <a:ext cx="355759" cy="488728"/>
            </a:xfrm>
            <a:custGeom>
              <a:rect l="l" t="t" r="r" b="b"/>
              <a:pathLst>
                <a:path w="122" h="168">
                  <a:moveTo>
                    <a:pt x="0" y="21"/>
                  </a:moveTo>
                  <a:cubicBezTo>
                    <a:pt x="53" y="21"/>
                    <a:pt x="61" y="0"/>
                    <a:pt x="61" y="0"/>
                  </a:cubicBezTo>
                  <a:cubicBezTo>
                    <a:pt x="61" y="0"/>
                    <a:pt x="69" y="21"/>
                    <a:pt x="122" y="21"/>
                  </a:cubicBezTo>
                  <a:cubicBezTo>
                    <a:pt x="122" y="107"/>
                    <a:pt x="122" y="107"/>
                    <a:pt x="122" y="107"/>
                  </a:cubicBezTo>
                  <a:cubicBezTo>
                    <a:pt x="122" y="141"/>
                    <a:pt x="61" y="168"/>
                    <a:pt x="61" y="168"/>
                  </a:cubicBezTo>
                  <a:cubicBezTo>
                    <a:pt x="61" y="168"/>
                    <a:pt x="0" y="141"/>
                    <a:pt x="0" y="10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7154784" y="2168988"/>
            <a:ext cx="754094" cy="754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8974059" y="4475657"/>
            <a:ext cx="942975" cy="93983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9253761" y="4762883"/>
            <a:ext cx="381952" cy="365379"/>
          </a:xfrm>
          <a:custGeom>
            <a:rect l="l" t="t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705615" y="2719818"/>
            <a:ext cx="1655731" cy="16557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8050039" y="3166160"/>
            <a:ext cx="965549" cy="862584"/>
          </a:xfrm>
          <a:custGeom>
            <a:rect l="l" t="t" r="r" b="b"/>
            <a:pathLst>
              <a:path w="200" h="178">
                <a:moveTo>
                  <a:pt x="200" y="62"/>
                </a:moveTo>
                <a:cubicBezTo>
                  <a:pt x="200" y="49"/>
                  <a:pt x="189" y="39"/>
                  <a:pt x="176" y="39"/>
                </a:cubicBezTo>
                <a:cubicBezTo>
                  <a:pt x="174" y="39"/>
                  <a:pt x="172" y="39"/>
                  <a:pt x="171" y="39"/>
                </a:cubicBezTo>
                <a:cubicBezTo>
                  <a:pt x="171" y="39"/>
                  <a:pt x="171" y="38"/>
                  <a:pt x="171" y="38"/>
                </a:cubicBezTo>
                <a:cubicBezTo>
                  <a:pt x="171" y="18"/>
                  <a:pt x="155" y="3"/>
                  <a:pt x="135" y="3"/>
                </a:cubicBezTo>
                <a:cubicBezTo>
                  <a:pt x="123" y="3"/>
                  <a:pt x="113" y="8"/>
                  <a:pt x="106" y="16"/>
                </a:cubicBezTo>
                <a:cubicBezTo>
                  <a:pt x="98" y="6"/>
                  <a:pt x="85" y="0"/>
                  <a:pt x="70" y="0"/>
                </a:cubicBezTo>
                <a:cubicBezTo>
                  <a:pt x="45" y="0"/>
                  <a:pt x="24" y="20"/>
                  <a:pt x="24" y="45"/>
                </a:cubicBezTo>
                <a:cubicBezTo>
                  <a:pt x="24" y="50"/>
                  <a:pt x="25" y="55"/>
                  <a:pt x="26" y="59"/>
                </a:cubicBezTo>
                <a:cubicBezTo>
                  <a:pt x="11" y="62"/>
                  <a:pt x="0" y="74"/>
                  <a:pt x="0" y="89"/>
                </a:cubicBezTo>
                <a:cubicBezTo>
                  <a:pt x="0" y="106"/>
                  <a:pt x="14" y="119"/>
                  <a:pt x="31" y="119"/>
                </a:cubicBezTo>
                <a:cubicBezTo>
                  <a:pt x="36" y="119"/>
                  <a:pt x="39" y="119"/>
                  <a:pt x="43" y="117"/>
                </a:cubicBezTo>
                <a:cubicBezTo>
                  <a:pt x="44" y="126"/>
                  <a:pt x="51" y="133"/>
                  <a:pt x="60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2" y="138"/>
                  <a:pt x="67" y="143"/>
                  <a:pt x="73" y="143"/>
                </a:cubicBezTo>
                <a:cubicBezTo>
                  <a:pt x="79" y="143"/>
                  <a:pt x="84" y="137"/>
                  <a:pt x="84" y="131"/>
                </a:cubicBezTo>
                <a:cubicBezTo>
                  <a:pt x="84" y="127"/>
                  <a:pt x="81" y="123"/>
                  <a:pt x="77" y="122"/>
                </a:cubicBezTo>
                <a:cubicBezTo>
                  <a:pt x="78" y="120"/>
                  <a:pt x="78" y="118"/>
                  <a:pt x="78" y="116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81" y="116"/>
                  <a:pt x="84" y="117"/>
                  <a:pt x="88" y="117"/>
                </a:cubicBezTo>
                <a:cubicBezTo>
                  <a:pt x="89" y="117"/>
                  <a:pt x="90" y="117"/>
                  <a:pt x="92" y="117"/>
                </a:cubicBezTo>
                <a:cubicBezTo>
                  <a:pt x="92" y="122"/>
                  <a:pt x="94" y="127"/>
                  <a:pt x="97" y="131"/>
                </a:cubicBezTo>
                <a:cubicBezTo>
                  <a:pt x="92" y="132"/>
                  <a:pt x="88" y="136"/>
                  <a:pt x="89" y="141"/>
                </a:cubicBezTo>
                <a:cubicBezTo>
                  <a:pt x="89" y="146"/>
                  <a:pt x="93" y="151"/>
                  <a:pt x="99" y="151"/>
                </a:cubicBezTo>
                <a:cubicBezTo>
                  <a:pt x="105" y="150"/>
                  <a:pt x="109" y="146"/>
                  <a:pt x="109" y="140"/>
                </a:cubicBezTo>
                <a:cubicBezTo>
                  <a:pt x="109" y="140"/>
                  <a:pt x="109" y="139"/>
                  <a:pt x="109" y="139"/>
                </a:cubicBezTo>
                <a:cubicBezTo>
                  <a:pt x="111" y="140"/>
                  <a:pt x="114" y="140"/>
                  <a:pt x="117" y="140"/>
                </a:cubicBezTo>
                <a:cubicBezTo>
                  <a:pt x="131" y="140"/>
                  <a:pt x="142" y="129"/>
                  <a:pt x="142" y="116"/>
                </a:cubicBezTo>
                <a:cubicBezTo>
                  <a:pt x="145" y="117"/>
                  <a:pt x="148" y="117"/>
                  <a:pt x="152" y="117"/>
                </a:cubicBezTo>
                <a:cubicBezTo>
                  <a:pt x="166" y="117"/>
                  <a:pt x="177" y="106"/>
                  <a:pt x="177" y="93"/>
                </a:cubicBezTo>
                <a:cubicBezTo>
                  <a:pt x="177" y="90"/>
                  <a:pt x="176" y="87"/>
                  <a:pt x="175" y="84"/>
                </a:cubicBezTo>
                <a:cubicBezTo>
                  <a:pt x="176" y="84"/>
                  <a:pt x="176" y="84"/>
                  <a:pt x="176" y="84"/>
                </a:cubicBezTo>
                <a:cubicBezTo>
                  <a:pt x="189" y="84"/>
                  <a:pt x="200" y="74"/>
                  <a:pt x="200" y="62"/>
                </a:cubicBezTo>
                <a:close/>
                <a:moveTo>
                  <a:pt x="117" y="147"/>
                </a:moveTo>
                <a:cubicBezTo>
                  <a:pt x="119" y="147"/>
                  <a:pt x="120" y="146"/>
                  <a:pt x="120" y="145"/>
                </a:cubicBezTo>
                <a:cubicBezTo>
                  <a:pt x="120" y="144"/>
                  <a:pt x="118" y="142"/>
                  <a:pt x="117" y="143"/>
                </a:cubicBezTo>
                <a:cubicBezTo>
                  <a:pt x="116" y="143"/>
                  <a:pt x="114" y="144"/>
                  <a:pt x="114" y="145"/>
                </a:cubicBezTo>
                <a:cubicBezTo>
                  <a:pt x="115" y="146"/>
                  <a:pt x="116" y="148"/>
                  <a:pt x="117" y="147"/>
                </a:cubicBezTo>
                <a:close/>
                <a:moveTo>
                  <a:pt x="116" y="168"/>
                </a:moveTo>
                <a:cubicBezTo>
                  <a:pt x="113" y="168"/>
                  <a:pt x="111" y="170"/>
                  <a:pt x="111" y="173"/>
                </a:cubicBezTo>
                <a:cubicBezTo>
                  <a:pt x="111" y="176"/>
                  <a:pt x="114" y="178"/>
                  <a:pt x="117" y="178"/>
                </a:cubicBezTo>
                <a:cubicBezTo>
                  <a:pt x="120" y="178"/>
                  <a:pt x="122" y="175"/>
                  <a:pt x="122" y="173"/>
                </a:cubicBezTo>
                <a:cubicBezTo>
                  <a:pt x="122" y="170"/>
                  <a:pt x="119" y="167"/>
                  <a:pt x="116" y="168"/>
                </a:cubicBezTo>
                <a:close/>
                <a:moveTo>
                  <a:pt x="116" y="155"/>
                </a:moveTo>
                <a:cubicBezTo>
                  <a:pt x="116" y="152"/>
                  <a:pt x="114" y="150"/>
                  <a:pt x="111" y="150"/>
                </a:cubicBezTo>
                <a:cubicBezTo>
                  <a:pt x="108" y="150"/>
                  <a:pt x="106" y="152"/>
                  <a:pt x="106" y="155"/>
                </a:cubicBezTo>
                <a:cubicBezTo>
                  <a:pt x="106" y="158"/>
                  <a:pt x="108" y="161"/>
                  <a:pt x="111" y="160"/>
                </a:cubicBezTo>
                <a:cubicBezTo>
                  <a:pt x="114" y="160"/>
                  <a:pt x="117" y="158"/>
                  <a:pt x="116" y="155"/>
                </a:cubicBezTo>
                <a:close/>
                <a:moveTo>
                  <a:pt x="97" y="156"/>
                </a:moveTo>
                <a:cubicBezTo>
                  <a:pt x="92" y="156"/>
                  <a:pt x="89" y="159"/>
                  <a:pt x="89" y="164"/>
                </a:cubicBezTo>
                <a:cubicBezTo>
                  <a:pt x="89" y="168"/>
                  <a:pt x="93" y="172"/>
                  <a:pt x="98" y="172"/>
                </a:cubicBezTo>
                <a:cubicBezTo>
                  <a:pt x="102" y="172"/>
                  <a:pt x="106" y="168"/>
                  <a:pt x="106" y="163"/>
                </a:cubicBezTo>
                <a:cubicBezTo>
                  <a:pt x="106" y="159"/>
                  <a:pt x="102" y="155"/>
                  <a:pt x="97" y="156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888459" y="3223119"/>
            <a:ext cx="996982" cy="99698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438790" y="3427907"/>
            <a:ext cx="941356" cy="93983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6" name="Group 36"/>
          <p:cNvGrpSpPr/>
          <p:nvPr/>
        </p:nvGrpSpPr>
        <p:grpSpPr>
          <a:xfrm>
            <a:off x="6726064" y="3627837"/>
            <a:ext cx="376047" cy="403289"/>
            <a:chOff x="6726064" y="3627837"/>
            <a:chExt cx="376047" cy="403289"/>
          </a:xfrm>
        </p:grpSpPr>
        <p:sp>
          <p:nvSpPr>
            <p:cNvPr id="37" name="AutoShape 37"/>
            <p:cNvSpPr/>
            <p:nvPr/>
          </p:nvSpPr>
          <p:spPr>
            <a:xfrm>
              <a:off x="6728064" y="3627837"/>
              <a:ext cx="374047" cy="403289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6855318" y="3629837"/>
              <a:ext cx="246793" cy="278987"/>
            </a:xfrm>
            <a:custGeom>
              <a:rect l="l" t="t" r="r" b="b"/>
              <a:pathLst>
                <a:path w="105" h="118">
                  <a:moveTo>
                    <a:pt x="32" y="118"/>
                  </a:moveTo>
                  <a:cubicBezTo>
                    <a:pt x="21" y="118"/>
                    <a:pt x="10" y="113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3" y="90"/>
                    <a:pt x="27" y="91"/>
                    <a:pt x="32" y="91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91"/>
                    <a:pt x="40" y="90"/>
                    <a:pt x="4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3"/>
                    <a:pt x="79" y="48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0"/>
                    <a:pt x="77" y="36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69" y="28"/>
                    <a:pt x="65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7" y="27"/>
                    <a:pt x="53" y="28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2" y="49"/>
                    <a:pt x="23" y="49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3" y="39"/>
                    <a:pt x="13" y="30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9" y="4"/>
                    <a:pt x="50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72" y="0"/>
                    <a:pt x="83" y="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101" y="22"/>
                    <a:pt x="105" y="33"/>
                    <a:pt x="105" y="4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5" y="55"/>
                    <a:pt x="101" y="6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54" y="114"/>
                    <a:pt x="4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6726064" y="3753090"/>
              <a:ext cx="246793" cy="278035"/>
            </a:xfrm>
            <a:custGeom>
              <a:rect l="l" t="t" r="r" b="b"/>
              <a:pathLst>
                <a:path w="105" h="118">
                  <a:moveTo>
                    <a:pt x="44" y="118"/>
                  </a:moveTo>
                  <a:cubicBezTo>
                    <a:pt x="33" y="118"/>
                    <a:pt x="22" y="114"/>
                    <a:pt x="14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4" y="96"/>
                    <a:pt x="0" y="85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3"/>
                    <a:pt x="4" y="52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1" y="5"/>
                    <a:pt x="62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2" y="0"/>
                    <a:pt x="91" y="3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100" y="9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2" y="28"/>
                    <a:pt x="78" y="27"/>
                    <a:pt x="73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69" y="27"/>
                    <a:pt x="65" y="28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8" y="65"/>
                    <a:pt x="26" y="70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8"/>
                    <a:pt x="28" y="82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6" y="90"/>
                    <a:pt x="40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8" y="91"/>
                    <a:pt x="52" y="90"/>
                    <a:pt x="56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74" y="68"/>
                    <a:pt x="82" y="68"/>
                    <a:pt x="87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93" y="79"/>
                    <a:pt x="93" y="87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66" y="114"/>
                    <a:pt x="55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0" name="AutoShape 40"/>
          <p:cNvSpPr/>
          <p:nvPr/>
        </p:nvSpPr>
        <p:spPr>
          <a:xfrm>
            <a:off x="7334997" y="4608940"/>
            <a:ext cx="1147763" cy="11477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7679450" y="4875395"/>
            <a:ext cx="458857" cy="474497"/>
            <a:chOff x="7679450" y="4875395"/>
            <a:chExt cx="458857" cy="474497"/>
          </a:xfrm>
        </p:grpSpPr>
        <p:sp>
          <p:nvSpPr>
            <p:cNvPr id="42" name="AutoShape 42"/>
            <p:cNvSpPr/>
            <p:nvPr/>
          </p:nvSpPr>
          <p:spPr>
            <a:xfrm>
              <a:off x="7805622" y="4875395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679450" y="5135348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Freeform 44"/>
          <p:cNvSpPr/>
          <p:nvPr/>
        </p:nvSpPr>
        <p:spPr>
          <a:xfrm>
            <a:off x="10218660" y="3455593"/>
            <a:ext cx="412781" cy="412781"/>
          </a:xfrm>
          <a:custGeom>
            <a:rect l="l" t="t" r="r" b="b"/>
            <a:pathLst>
              <a:path w="20512" h="2160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5" name="Group 45"/>
          <p:cNvGrpSpPr/>
          <p:nvPr/>
        </p:nvGrpSpPr>
        <p:grpSpPr>
          <a:xfrm>
            <a:off x="7380145" y="2375347"/>
            <a:ext cx="272942" cy="241109"/>
            <a:chOff x="7380145" y="2375347"/>
            <a:chExt cx="272942" cy="241109"/>
          </a:xfrm>
        </p:grpSpPr>
        <p:sp>
          <p:nvSpPr>
            <p:cNvPr id="46" name="Freeform 46"/>
            <p:cNvSpPr/>
            <p:nvPr/>
          </p:nvSpPr>
          <p:spPr>
            <a:xfrm>
              <a:off x="7399265" y="2485735"/>
              <a:ext cx="233260" cy="130721"/>
            </a:xfrm>
            <a:custGeom>
              <a:rect l="l" t="t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7380145" y="2375347"/>
              <a:ext cx="272942" cy="16159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8" name="AutoShape 48"/>
          <p:cNvSpPr/>
          <p:nvPr/>
        </p:nvSpPr>
        <p:spPr>
          <a:xfrm>
            <a:off x="1066267" y="2006396"/>
            <a:ext cx="1203412" cy="1616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工作流程与规范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工作规范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严格遵守公司保密规定，不泄露任何敏感信息。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按时提交工作报告，及时反馈工作进展情况和遇到的问题。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积极参与团队讨论和协作，共同推进项目进展。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与市场部门紧密合作，共同制定营销策略和推广计划。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与销售团队协同工作，提供必要的市场支持和销售辅助。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沟通方式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通过电子邮件、电话等方式与团队成员保持及时沟通。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定期召开团队会议，讨论项目进展情况和遇到的问题。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在遇到问题和困难时，积极寻求帮助和支持，共同解决问题。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062" b="2062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2062" b="2062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2062" b="2062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实践成果与收获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443" b="1644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44" b="2634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个人能力提升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通过与社会各阶层人士的交流，提高了自己的语言表达和倾听能力，学会了如何与不同背景的人进行有效沟通。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团队协作能力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在团队中扮演不同角色，学会了如何与团队成员协作，共同完成任务。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解决问题的能力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面对实践中遇到的问题，学会了分析问题、提出解决方案并付诸实践的能力。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https://d.book118.com/845113040221011123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2024-09-27T12:12:54.488</cp:lastPrinted>
  <dcterms:created xsi:type="dcterms:W3CDTF">2024-09-27T04:12:54Z</dcterms:created>
  <dcterms:modified xsi:type="dcterms:W3CDTF">2024-09-27T04:12:56Z</dcterms:modified>
</cp:coreProperties>
</file>