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wav" ContentType="audio/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7E488-7853-4AC2-B8FF-266FC9DA2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87BEA-1C35-42AA-8EFB-2CB1B91FD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59FF2-661F-4BFD-8D5B-C1C4A4E30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A7A15-768A-4255-B3A2-FBF57FCCF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52AEE3-7F01-4180-93DA-3FFBDE37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3D0FDA-1A23-4048-8971-4B50634FD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22A1D7-A5F5-40DC-A133-EDC27A68B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2B6D3-76B2-46AD-9E15-7CF51C79D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4D5B4-FAEA-4A43-8EED-DD11FC6CD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35B27-4EDA-44FB-BA58-38FA0521D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DBC9D-8C5B-4E88-BD10-F808CD38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089" name=""/>
          <p:cNvSpPr/>
          <p:nvPr/>
        </p:nvSpPr>
        <p:spPr bwMode="gray">
          <a:xfrm>
            <a:off x="0" y="1588"/>
            <a:ext cx="2209800" cy="3132138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pic>
        <p:nvPicPr>
          <p:cNvPr id="3090" name=""/>
          <p:cNvPicPr/>
          <p:nvPr/>
        </p:nvPicPr>
        <p:blipFill>
          <a:blip r:embed="rId1"/>
          <a:stretch>
            <a:fillRect/>
          </a:stretch>
        </p:blipFill>
        <p:spPr>
          <a:xfrm>
            <a:off x="2203450" y="0"/>
            <a:ext cx="6940550" cy="33147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091" name=""/>
          <p:cNvSpPr/>
          <p:nvPr/>
        </p:nvSpPr>
        <p:spPr bwMode="gray">
          <a:xfrm>
            <a:off x="2205038" y="3124200"/>
            <a:ext cx="6938962" cy="647700"/>
          </a:xfrm>
          <a:prstGeom prst="rect">
            <a:avLst/>
          </a:prstGeom>
          <a:solidFill>
            <a:schemeClr val="tx1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3092" name=""/>
          <p:cNvSpPr/>
          <p:nvPr/>
        </p:nvSpPr>
        <p:spPr bwMode="gray">
          <a:xfrm>
            <a:off x="0" y="3124200"/>
            <a:ext cx="9144000" cy="152400"/>
          </a:xfrm>
          <a:prstGeom prst="rect">
            <a:avLst/>
          </a:prstGeom>
          <a:solidFill>
            <a:schemeClr val="tx1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3074" name=""/>
          <p:cNvSpPr/>
          <p:nvPr>
            <p:ph type="ctrTitle"/>
          </p:nvPr>
        </p:nvSpPr>
        <p:spPr bwMode="white">
          <a:xfrm>
            <a:off x="2362200" y="3124200"/>
            <a:ext cx="6781800" cy="609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6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/>
            <a:r>
              <a:t>Click to edit Master title </a:t>
            </a:r>
            <a:br/>
            <a:r>
              <a:t>style</a:t>
            </a:r>
          </a:p>
        </p:txBody>
      </p:sp>
      <p:sp>
        <p:nvSpPr>
          <p:cNvPr id="3075" name=""/>
          <p:cNvSpPr/>
          <p:nvPr>
            <p:ph type="subTitle" idx="1"/>
          </p:nvPr>
        </p:nvSpPr>
        <p:spPr bwMode="gray">
          <a:xfrm>
            <a:off x="2286000" y="3794125"/>
            <a:ext cx="67818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 kumimoji="0" lang="en-US" altLang="en-US" sz="2000" b="0" i="0" u="none" baseline="0">
                <a:solidFill>
                  <a:schemeClr val="tx1"/>
                </a:solidFill>
                <a:latin typeface="Verdana" pitchFamily="34" charset="0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None/>
              <a:defRPr kumimoji="0" lang="en-US" altLang="en-US" sz="2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en-US" altLang="en-US" sz="24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Click to edit Master subtitle style</a:t>
            </a:r>
          </a:p>
        </p:txBody>
      </p:sp>
      <p:sp>
        <p:nvSpPr>
          <p:cNvPr id="3076" name=""/>
          <p:cNvSpPr/>
          <p:nvPr>
            <p:ph type="dt" sz="half" idx="2"/>
          </p:nvPr>
        </p:nvSpPr>
        <p:spPr>
          <a:xfrm>
            <a:off x="304800" y="6689725"/>
            <a:ext cx="2133600" cy="168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zh-CN" sz="1400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077" name=""/>
          <p:cNvSpPr/>
          <p:nvPr>
            <p:ph type="ftr" sz="quarter" idx="3"/>
          </p:nvPr>
        </p:nvSpPr>
        <p:spPr>
          <a:xfrm>
            <a:off x="3124200" y="6553200"/>
            <a:ext cx="2895600" cy="168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DBEAE2B5-E22E-4706-BCA3-68BF760088C0}" type="footer">
              <a:rPr lang="zh-CN" altLang="en-US" sz="1400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rPr>
              <a:t/>
            </a:fld>
            <a:endParaRPr lang="en-US" altLang="zh-CN" sz="1400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078" name=""/>
          <p:cNvSpPr/>
          <p:nvPr>
            <p:ph type="sldNum" sz="quarter" idx="4"/>
          </p:nvPr>
        </p:nvSpPr>
        <p:spPr>
          <a:xfrm>
            <a:off x="6553200" y="6689725"/>
            <a:ext cx="2133600" cy="168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319E3B33-8761-4A11-A4FB-C8597E777C9A}" type="slidenum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rPr>
              <a:t>*</a:t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086" name=""/>
          <p:cNvSpPr/>
          <p:nvPr/>
        </p:nvSpPr>
        <p:spPr>
          <a:xfrm>
            <a:off x="304800" y="2514600"/>
            <a:ext cx="1524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en-US" altLang="zh-CN" sz="2800" b="1">
                <a:solidFill>
                  <a:schemeClr val="bg1"/>
                </a:solidFill>
                <a:latin typeface="Arial Black" pitchFamily="34" charset="0"/>
                <a:ea typeface="宋体" pitchFamily="2" charset="-122"/>
              </a:rPr>
              <a:t>L o g o</a:t>
            </a:r>
            <a:endParaRPr lang="en-US" altLang="zh-CN" sz="2800" b="1">
              <a:solidFill>
                <a:schemeClr val="bg1"/>
              </a:solidFill>
              <a:latin typeface="Arial Black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200"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200"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2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1044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2819400" y="0"/>
            <a:ext cx="6324600" cy="8001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46" name=""/>
          <p:cNvSpPr/>
          <p:nvPr/>
        </p:nvSpPr>
        <p:spPr bwMode="gray">
          <a:xfrm>
            <a:off x="609600" y="0"/>
            <a:ext cx="2209800" cy="762000"/>
          </a:xfrm>
          <a:prstGeom prst="rect">
            <a:avLst/>
          </a:prstGeom>
          <a:gradFill rotWithShape="1">
            <a:gsLst>
              <a:gs pos="0">
                <a:srgbClr val="000066"/>
              </a:gs>
              <a:gs pos="100000">
                <a:srgbClr val="00002F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lang="zh-CN" alt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rPr>
              <a:t>武汉市国家税务局</a:t>
            </a:r>
            <a:endParaRPr lang="zh-CN" altLang="en-US" sz="1400">
              <a:solidFill>
                <a:schemeClr val="bg1"/>
              </a:solidFill>
              <a:latin typeface="Verdana" pitchFamily="34" charset="0"/>
              <a:ea typeface="宋体" pitchFamily="2" charset="-122"/>
            </a:endParaRPr>
          </a:p>
          <a:p>
            <a:pPr lvl="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lang="zh-CN" alt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rPr>
              <a:t>良性互动工作经验交流材料</a:t>
            </a:r>
            <a:endParaRPr lang="zh-CN" altLang="en-US" sz="1400">
              <a:solidFill>
                <a:schemeClr val="bg1"/>
              </a:solidFill>
              <a:latin typeface="Verdana" pitchFamily="34" charset="0"/>
              <a:ea typeface="宋体" pitchFamily="2" charset="-122"/>
            </a:endParaRPr>
          </a:p>
        </p:txBody>
      </p:sp>
      <p:grpSp>
        <p:nvGrpSpPr>
          <p:cNvPr id="1041" name=""/>
          <p:cNvGrpSpPr/>
          <p:nvPr/>
        </p:nvGrpSpPr>
        <p:grpSpPr>
          <a:xfrm>
            <a:off x="0" y="685800"/>
            <a:ext cx="9144000" cy="609600"/>
            <a:chOff x="0" y="432"/>
            <a:chExt cx="5760" cy="384"/>
          </a:xfrm>
        </p:grpSpPr>
        <p:sp>
          <p:nvSpPr>
            <p:cNvPr id="1042" name=""/>
            <p:cNvSpPr/>
            <p:nvPr/>
          </p:nvSpPr>
          <p:spPr bwMode="gray">
            <a:xfrm>
              <a:off x="0" y="432"/>
              <a:ext cx="5760" cy="96"/>
            </a:xfrm>
            <a:prstGeom prst="rect">
              <a:avLst/>
            </a:prstGeom>
            <a:solidFill>
              <a:schemeClr val="tx1"/>
            </a:solidFill>
            <a:ln>
              <a:noFill/>
              <a:miter lim="800000"/>
            </a:ln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  <p:sp>
          <p:nvSpPr>
            <p:cNvPr id="1043" name=""/>
            <p:cNvSpPr/>
            <p:nvPr/>
          </p:nvSpPr>
          <p:spPr bwMode="gray">
            <a:xfrm>
              <a:off x="362" y="432"/>
              <a:ext cx="5398" cy="384"/>
            </a:xfrm>
            <a:prstGeom prst="rect">
              <a:avLst/>
            </a:prstGeom>
            <a:solidFill>
              <a:schemeClr val="tx1"/>
            </a:solidFill>
            <a:ln>
              <a:noFill/>
              <a:miter lim="800000"/>
            </a:ln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</p:grpSp>
      <p:sp>
        <p:nvSpPr>
          <p:cNvPr id="1027" name=""/>
          <p:cNvSpPr/>
          <p:nvPr>
            <p:ph type="body" idx="1"/>
          </p:nvPr>
        </p:nvSpPr>
        <p:spPr>
          <a:xfrm>
            <a:off x="609600" y="1371600"/>
            <a:ext cx="8229600" cy="487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 baseline="0">
                <a:solidFill>
                  <a:schemeClr val="accent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609600" y="6461125"/>
            <a:ext cx="21336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6019800" y="6416675"/>
            <a:ext cx="2895600" cy="320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3505200" y="6432550"/>
            <a:ext cx="2133600" cy="320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/>
            <a:endParaRPr lang="zh-CN" altLang="en-US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026" name=""/>
          <p:cNvSpPr/>
          <p:nvPr>
            <p:ph type="title"/>
          </p:nvPr>
        </p:nvSpPr>
        <p:spPr bwMode="white">
          <a:xfrm>
            <a:off x="609600" y="731838"/>
            <a:ext cx="8001000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/>
            <a:r>
              <a:t>Click to edit Master title style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hf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0" i="0" u="none" baseline="0">
          <a:solidFill>
            <a:schemeClr val="bg1"/>
          </a:solidFill>
          <a:latin typeface="Verdana" pitchFamily="34" charset="0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v"/>
        <a:defRPr kumimoji="0" sz="2800" b="1" i="0" u="none" baseline="0">
          <a:solidFill>
            <a:schemeClr val="accent1"/>
          </a:solidFill>
          <a:latin typeface="Verdana" pitchFamily="34" charset="0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§"/>
        <a:defRPr kumimoji="0" sz="2800" b="0" i="0" u="none" baseline="0">
          <a:solidFill>
            <a:schemeClr val="tx1"/>
          </a:solidFill>
          <a:latin typeface="Arial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emf" /><Relationship Id="rId3" Type="http://schemas.openxmlformats.org/officeDocument/2006/relationships/image" Target="../media/image4.e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emf" /><Relationship Id="rId3" Type="http://schemas.openxmlformats.org/officeDocument/2006/relationships/image" Target="../media/image6.emf" /><Relationship Id="rId4" Type="http://schemas.openxmlformats.org/officeDocument/2006/relationships/image" Target="../media/image7.emf" /><Relationship Id="rId5" Type="http://schemas.openxmlformats.org/officeDocument/2006/relationships/audio" Target="../media/media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140123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>
            <p:ph type="ctrTitle"/>
          </p:nvPr>
        </p:nvSpPr>
        <p:spPr>
          <a:xfrm>
            <a:off x="2362200" y="3124200"/>
            <a:ext cx="6781800" cy="6096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 algn="ctr"/>
            <a:r>
              <a:rPr lang="en-US" altLang="zh-CN">
                <a:ea typeface="宋体" pitchFamily="2" charset="-122"/>
              </a:rPr>
              <a:t>XX</a:t>
            </a:r>
            <a:r>
              <a:rPr lang="zh-CN" altLang="en-US">
                <a:ea typeface="宋体" pitchFamily="2" charset="-122"/>
              </a:rPr>
              <a:t>冲压件公司纳税评估案例</a:t>
            </a:r>
            <a:endParaRPr lang="zh-CN" altLang="en-US">
              <a:ea typeface="宋体" pitchFamily="2" charset="-122"/>
            </a:endParaRPr>
          </a:p>
        </p:txBody>
      </p:sp>
      <p:sp>
        <p:nvSpPr>
          <p:cNvPr id="2051" name=""/>
          <p:cNvSpPr/>
          <p:nvPr>
            <p:ph type="subTitle" idx="1"/>
          </p:nvPr>
        </p:nvSpPr>
        <p:spPr>
          <a:xfrm>
            <a:off x="1219200" y="5486400"/>
            <a:ext cx="6781800" cy="533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pPr lvl="0" algn="ctr"/>
            <a:r>
              <a:rPr lang="zh-CN" altLang="en-US">
                <a:ea typeface="宋体" pitchFamily="2" charset="-122"/>
              </a:rPr>
              <a:t>武汉经济技术开发区国家税务局</a:t>
            </a:r>
            <a:endParaRPr lang="zh-CN" altLang="en-US">
              <a:ea typeface="宋体" pitchFamily="2" charset="-122"/>
            </a:endParaRPr>
          </a:p>
          <a:p>
            <a:pPr lvl="0" algn="ctr"/>
            <a:r>
              <a:rPr lang="zh-CN" altLang="en-US">
                <a:ea typeface="宋体" pitchFamily="2" charset="-122"/>
              </a:rPr>
              <a:t>2007.</a:t>
            </a:r>
            <a:r>
              <a:rPr lang="en-US" altLang="zh-CN">
                <a:ea typeface="宋体" pitchFamily="2" charset="-122"/>
              </a:rPr>
              <a:t>11.14</a:t>
            </a:r>
            <a:endParaRPr lang="en-US" altLang="zh-CN">
              <a:ea typeface="宋体" pitchFamily="2" charset="-122"/>
            </a:endParaRPr>
          </a:p>
          <a:p>
            <a:pPr lvl="0" algn="ctr"/>
            <a:endParaRPr lang="zh-CN" altLang="en-US">
              <a:ea typeface="宋体" pitchFamily="2" charset="-122"/>
            </a:endParaRPr>
          </a:p>
          <a:p>
            <a:pPr lvl="0" algn="ctr"/>
            <a:endParaRPr lang="zh-CN" altLang="en-US">
              <a:ea typeface="宋体" pitchFamily="2" charset="-122"/>
            </a:endParaRPr>
          </a:p>
        </p:txBody>
      </p:sp>
      <p:sp>
        <p:nvSpPr>
          <p:cNvPr id="2052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053" nam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6606D0C3-741E-4970-9F96-69B548B7F655}" type="slidenum">
              <a:rPr lang="zh-CN" altLang="en-US" sz="1200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rPr>
              <a:t>1</a:t>
            </a:fld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054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59D5EB9-6DD0-48B4-B224-56C8A17B7F08}" type="footer">
              <a:rPr lang="zh-CN" altLang="en-US" sz="1400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rPr>
              <a:t/>
            </a:fld>
            <a:endParaRPr lang="en-US" altLang="zh-CN" sz="1400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055" name="TextBox 20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武经演示文稿第9版共21页，您现在浏览的是第1页!</a:t>
            </a:r>
          </a:p>
        </p:txBody>
      </p:sp>
    </p:spTree>
  </p:cSld>
  <p:clrMapOvr>
    <a:masterClrMapping/>
  </p:clrMapOvr>
  <p:transition advTm="6816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0" name=""/>
          <p:cNvSpPr/>
          <p:nvPr>
            <p:ph type="title"/>
          </p:nvPr>
        </p:nvSpPr>
        <p:spPr>
          <a:xfrm>
            <a:off x="609600" y="685800"/>
            <a:ext cx="800100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 algn="ctr"/>
            <a:r>
              <a:rPr lang="zh-CN" altLang="en-US">
                <a:ea typeface="宋体" pitchFamily="2" charset="-122"/>
              </a:rPr>
              <a:t>主要内容介绍</a:t>
            </a:r>
            <a:endParaRPr lang="en-US" altLang="zh-CN">
              <a:solidFill>
                <a:schemeClr val="accent1"/>
              </a:solidFill>
              <a:ea typeface="宋体" pitchFamily="2" charset="-122"/>
            </a:endParaRPr>
          </a:p>
        </p:txBody>
      </p:sp>
      <p:sp>
        <p:nvSpPr>
          <p:cNvPr id="89129" name=""/>
          <p:cNvSpPr/>
          <p:nvPr/>
        </p:nvSpPr>
        <p:spPr bwMode="ltGray">
          <a:xfrm rot="5400000">
            <a:off x="-2249488" y="1487488"/>
            <a:ext cx="4724400" cy="4949825"/>
          </a:xfrm>
          <a:prstGeom prst="blockArc">
            <a:avLst>
              <a:gd name="adj1" fmla="val 10860000"/>
              <a:gd name="adj2" fmla="val 21540000"/>
              <a:gd name="adj3" fmla="val 48509"/>
            </a:avLst>
          </a:prstGeom>
          <a:gradFill rotWithShape="1">
            <a:gsLst>
              <a:gs pos="0">
                <a:schemeClr val="bg2">
                  <a:gamma/>
                  <a:tint val="45490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tint val="45490"/>
                  <a:invGamma/>
                </a:schemeClr>
              </a:gs>
            </a:gsLst>
            <a:lin ang="0" scaled="1"/>
          </a:gradFill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89130" name=""/>
          <p:cNvSpPr/>
          <p:nvPr/>
        </p:nvSpPr>
        <p:spPr bwMode="ltGray">
          <a:xfrm rot="5400000" flipH="1">
            <a:off x="-1764506" y="1916906"/>
            <a:ext cx="3948112" cy="4076700"/>
          </a:xfrm>
          <a:prstGeom prst="blockArc">
            <a:avLst>
              <a:gd name="adj1" fmla="val 10800000"/>
              <a:gd name="adj2" fmla="val 0"/>
              <a:gd name="adj3" fmla="val 259"/>
            </a:avLst>
          </a:prstGeom>
          <a:solidFill>
            <a:schemeClr val="accent1">
              <a:alpha val="36000"/>
            </a:schemeClr>
          </a:solidFill>
          <a:ln w="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89137" name=""/>
          <p:cNvSpPr/>
          <p:nvPr/>
        </p:nvSpPr>
        <p:spPr bwMode="gray">
          <a:xfrm>
            <a:off x="1371600" y="1905000"/>
            <a:ext cx="395288" cy="373062"/>
          </a:xfrm>
          <a:prstGeom prst="ellipse">
            <a:avLst/>
          </a:prstGeom>
          <a:gradFill rotWithShape="1">
            <a:gsLst>
              <a:gs pos="0">
                <a:srgbClr val="FFFFFF">
                  <a:gamma/>
                  <a:shade val="46275"/>
                  <a:invGamma/>
                </a:srgbClr>
              </a:gs>
              <a:gs pos="50000">
                <a:srgbClr val="FFFFFF"/>
              </a:gs>
              <a:gs pos="100000">
                <a:srgbClr val="FFFFFF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grpSp>
        <p:nvGrpSpPr>
          <p:cNvPr id="89270" name=""/>
          <p:cNvGrpSpPr/>
          <p:nvPr/>
        </p:nvGrpSpPr>
        <p:grpSpPr>
          <a:xfrm>
            <a:off x="1600200" y="2362200"/>
            <a:ext cx="5729288" cy="3416300"/>
            <a:chOff x="1008" y="1488"/>
            <a:chExt cx="3609" cy="2152"/>
          </a:xfrm>
        </p:grpSpPr>
        <p:sp>
          <p:nvSpPr>
            <p:cNvPr id="89132" name=""/>
            <p:cNvSpPr/>
            <p:nvPr/>
          </p:nvSpPr>
          <p:spPr bwMode="gray">
            <a:xfrm>
              <a:off x="1584" y="2928"/>
              <a:ext cx="2888" cy="480"/>
            </a:xfrm>
            <a:prstGeom prst="roundRect">
              <a:avLst>
                <a:gd name="adj" fmla="val 50000"/>
              </a:avLst>
            </a:prstGeom>
            <a:noFill/>
            <a:ln w="28575">
              <a:solidFill>
                <a:schemeClr val="bg2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>
              <a:pPr lvl="0" eaLnBrk="0" hangingPunct="0"/>
              <a:r>
                <a:rPr lang="zh-CN" altLang="en-US" sz="2400" b="1" i="1">
                  <a:ea typeface="宋体" pitchFamily="2" charset="-122"/>
                </a:rPr>
                <a:t>后 续 管 理 建 议</a:t>
              </a:r>
              <a:endParaRPr lang="zh-CN" altLang="en-US" sz="2400" b="1" i="1">
                <a:ea typeface="宋体" pitchFamily="2" charset="-122"/>
              </a:endParaRPr>
            </a:p>
          </p:txBody>
        </p:sp>
        <p:sp>
          <p:nvSpPr>
            <p:cNvPr id="89133" name=""/>
            <p:cNvSpPr/>
            <p:nvPr/>
          </p:nvSpPr>
          <p:spPr bwMode="gray">
            <a:xfrm>
              <a:off x="1728" y="2160"/>
              <a:ext cx="2889" cy="528"/>
            </a:xfrm>
            <a:prstGeom prst="roundRect">
              <a:avLst>
                <a:gd name="adj" fmla="val 50000"/>
              </a:avLst>
            </a:prstGeom>
            <a:noFill/>
            <a:ln w="28575">
              <a:solidFill>
                <a:schemeClr val="bg2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>
              <a:pPr lvl="0" eaLnBrk="0" hangingPunct="0"/>
              <a:r>
                <a:rPr lang="zh-CN" altLang="en-US" sz="2400" b="1" i="1">
                  <a:ea typeface="宋体" pitchFamily="2" charset="-122"/>
                </a:rPr>
                <a:t>案 例 介 绍</a:t>
              </a:r>
              <a:endParaRPr lang="zh-CN" altLang="en-US" sz="2400" b="1" i="1">
                <a:ea typeface="宋体" pitchFamily="2" charset="-122"/>
              </a:endParaRPr>
            </a:p>
          </p:txBody>
        </p:sp>
        <p:sp>
          <p:nvSpPr>
            <p:cNvPr id="89134" name=""/>
            <p:cNvSpPr/>
            <p:nvPr/>
          </p:nvSpPr>
          <p:spPr bwMode="gray">
            <a:xfrm>
              <a:off x="1536" y="1488"/>
              <a:ext cx="2888" cy="490"/>
            </a:xfrm>
            <a:prstGeom prst="roundRect">
              <a:avLst>
                <a:gd name="adj" fmla="val 50000"/>
              </a:avLst>
            </a:prstGeom>
            <a:noFill/>
            <a:ln w="28575">
              <a:solidFill>
                <a:schemeClr val="bg2"/>
              </a:solidFill>
              <a:miter lim="800000"/>
            </a:ln>
            <a:effectLst/>
          </p:spPr>
          <p:txBody>
            <a:bodyPr wrap="none" anchor="ctr" anchorCtr="0">
              <a:noAutofit/>
            </a:bodyPr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>
              <a:pPr lvl="0" eaLnBrk="0" hangingPunct="0"/>
              <a:r>
                <a:rPr lang="zh-CN" altLang="en-US" sz="2400" b="1" i="1">
                  <a:ea typeface="宋体" pitchFamily="2" charset="-122"/>
                </a:rPr>
                <a:t>内 容 提 要</a:t>
              </a:r>
              <a:endParaRPr lang="zh-CN" altLang="en-US" sz="2400" b="1" i="1">
                <a:ea typeface="宋体" pitchFamily="2" charset="-122"/>
              </a:endParaRPr>
            </a:p>
          </p:txBody>
        </p:sp>
        <p:grpSp>
          <p:nvGrpSpPr>
            <p:cNvPr id="89269" name=""/>
            <p:cNvGrpSpPr/>
            <p:nvPr/>
          </p:nvGrpSpPr>
          <p:grpSpPr>
            <a:xfrm>
              <a:off x="1008" y="1632"/>
              <a:ext cx="515" cy="2008"/>
              <a:chOff x="1008" y="1632"/>
              <a:chExt cx="515" cy="2008"/>
            </a:xfrm>
          </p:grpSpPr>
          <p:sp>
            <p:nvSpPr>
              <p:cNvPr id="89145" name=""/>
              <p:cNvSpPr/>
              <p:nvPr/>
            </p:nvSpPr>
            <p:spPr bwMode="gray">
              <a:xfrm>
                <a:off x="1296" y="1632"/>
                <a:ext cx="221" cy="208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gamma/>
                      <a:shade val="63529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63529"/>
                      <a:invGamma/>
                    </a:srgbClr>
                  </a:gs>
                </a:gsLst>
                <a:lin ang="0" scaled="1"/>
              </a:gradFill>
              <a:ln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  <p:sp>
            <p:nvSpPr>
              <p:cNvPr id="89146" name=""/>
              <p:cNvSpPr/>
              <p:nvPr/>
            </p:nvSpPr>
            <p:spPr bwMode="gray">
              <a:xfrm>
                <a:off x="1008" y="3456"/>
                <a:ext cx="195" cy="184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 w="38100"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  <p:sp>
            <p:nvSpPr>
              <p:cNvPr id="89147" name=""/>
              <p:cNvSpPr/>
              <p:nvPr/>
            </p:nvSpPr>
            <p:spPr bwMode="gray">
              <a:xfrm>
                <a:off x="1008" y="3456"/>
                <a:ext cx="195" cy="184"/>
              </a:xfrm>
              <a:prstGeom prst="ellipse">
                <a:avLst/>
              </a:prstGeom>
              <a:gradFill rotWithShape="1">
                <a:gsLst>
                  <a:gs pos="0">
                    <a:srgbClr val="48BE67">
                      <a:gamma/>
                      <a:shade val="0"/>
                      <a:invGamma/>
                    </a:srgbClr>
                  </a:gs>
                  <a:gs pos="100000">
                    <a:srgbClr val="48BE67"/>
                  </a:gs>
                </a:gsLst>
                <a:lin ang="2700000" scaled="1"/>
              </a:gradFill>
              <a:ln w="38100"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  <p:sp>
            <p:nvSpPr>
              <p:cNvPr id="89148" name=""/>
              <p:cNvSpPr/>
              <p:nvPr/>
            </p:nvSpPr>
            <p:spPr bwMode="gray">
              <a:xfrm>
                <a:off x="1296" y="1632"/>
                <a:ext cx="227" cy="227"/>
              </a:xfrm>
              <a:prstGeom prst="ellipse">
                <a:avLst/>
              </a:prstGeom>
              <a:solidFill>
                <a:srgbClr val="339966"/>
              </a:solidFill>
              <a:ln w="38100"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</p:grpSp>
        <p:grpSp>
          <p:nvGrpSpPr>
            <p:cNvPr id="89268" name=""/>
            <p:cNvGrpSpPr/>
            <p:nvPr/>
          </p:nvGrpSpPr>
          <p:grpSpPr>
            <a:xfrm>
              <a:off x="1008" y="2296"/>
              <a:ext cx="713" cy="1339"/>
              <a:chOff x="1008" y="2296"/>
              <a:chExt cx="713" cy="1339"/>
            </a:xfrm>
          </p:grpSpPr>
          <p:sp>
            <p:nvSpPr>
              <p:cNvPr id="89151" name=""/>
              <p:cNvSpPr/>
              <p:nvPr/>
            </p:nvSpPr>
            <p:spPr bwMode="gray">
              <a:xfrm>
                <a:off x="1472" y="2296"/>
                <a:ext cx="249" cy="235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 w="57150"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  <p:sp>
            <p:nvSpPr>
              <p:cNvPr id="89152" name=""/>
              <p:cNvSpPr/>
              <p:nvPr/>
            </p:nvSpPr>
            <p:spPr bwMode="gray">
              <a:xfrm>
                <a:off x="1486" y="2309"/>
                <a:ext cx="221" cy="208"/>
              </a:xfrm>
              <a:prstGeom prst="ellipse">
                <a:avLst/>
              </a:prstGeom>
              <a:gradFill rotWithShape="1">
                <a:gsLst>
                  <a:gs pos="0">
                    <a:srgbClr val="FFFFFF">
                      <a:gamma/>
                      <a:shade val="63529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63529"/>
                      <a:invGamma/>
                    </a:srgbClr>
                  </a:gs>
                </a:gsLst>
                <a:lin ang="0" scaled="1"/>
              </a:gradFill>
              <a:ln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  <p:sp>
            <p:nvSpPr>
              <p:cNvPr id="89153" name=""/>
              <p:cNvSpPr/>
              <p:nvPr/>
            </p:nvSpPr>
            <p:spPr bwMode="gray">
              <a:xfrm>
                <a:off x="1499" y="2322"/>
                <a:ext cx="195" cy="184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gamma/>
                      <a:tint val="0"/>
                      <a:invGamma/>
                    </a:schemeClr>
                  </a:gs>
                  <a:gs pos="50000">
                    <a:schemeClr val="hlink"/>
                  </a:gs>
                  <a:gs pos="100000">
                    <a:schemeClr val="hlink">
                      <a:gamma/>
                      <a:tint val="0"/>
                      <a:invGamma/>
                    </a:schemeClr>
                  </a:gs>
                </a:gsLst>
                <a:lin ang="2700000" scaled="1"/>
              </a:gradFill>
              <a:ln w="38100"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  <p:sp>
            <p:nvSpPr>
              <p:cNvPr id="89154" name=""/>
              <p:cNvSpPr/>
              <p:nvPr/>
            </p:nvSpPr>
            <p:spPr bwMode="gray">
              <a:xfrm>
                <a:off x="1488" y="2304"/>
                <a:ext cx="227" cy="227"/>
              </a:xfrm>
              <a:prstGeom prst="ellipse">
                <a:avLst/>
              </a:prstGeom>
              <a:solidFill>
                <a:srgbClr val="FF6600"/>
              </a:solidFill>
              <a:ln w="38100"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  <p:sp>
            <p:nvSpPr>
              <p:cNvPr id="89156" name=""/>
              <p:cNvSpPr/>
              <p:nvPr/>
            </p:nvSpPr>
            <p:spPr bwMode="gray">
              <a:xfrm>
                <a:off x="1008" y="3408"/>
                <a:ext cx="227" cy="227"/>
              </a:xfrm>
              <a:prstGeom prst="ellipse">
                <a:avLst/>
              </a:prstGeom>
              <a:solidFill>
                <a:srgbClr val="808000"/>
              </a:solidFill>
              <a:ln w="38100"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</p:grpSp>
        <p:sp>
          <p:nvSpPr>
            <p:cNvPr id="89158" name=""/>
            <p:cNvSpPr/>
            <p:nvPr/>
          </p:nvSpPr>
          <p:spPr bwMode="gray">
            <a:xfrm>
              <a:off x="1344" y="3024"/>
              <a:ext cx="249" cy="235"/>
            </a:xfrm>
            <a:prstGeom prst="ellipse">
              <a:avLst/>
            </a:prstGeom>
            <a:gradFill rotWithShape="1">
              <a:gsLst>
                <a:gs pos="0">
                  <a:srgbClr val="FFFFFF">
                    <a:gamma/>
                    <a:shade val="46275"/>
                    <a:invGamma/>
                  </a:srgbClr>
                </a:gs>
                <a:gs pos="50000">
                  <a:srgbClr val="FFFFFF"/>
                </a:gs>
                <a:gs pos="100000">
                  <a:srgbClr val="FFFFFF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noFill/>
              <a:miter lim="800000"/>
            </a:ln>
            <a:effectLst/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  <p:sp>
          <p:nvSpPr>
            <p:cNvPr id="89266" name=""/>
            <p:cNvSpPr/>
            <p:nvPr/>
          </p:nvSpPr>
          <p:spPr bwMode="gray">
            <a:xfrm>
              <a:off x="1344" y="3024"/>
              <a:ext cx="227" cy="227"/>
            </a:xfrm>
            <a:prstGeom prst="ellipse">
              <a:avLst/>
            </a:prstGeom>
            <a:solidFill>
              <a:srgbClr val="91E323"/>
            </a:solidFill>
            <a:ln w="38100">
              <a:noFill/>
              <a:miter lim="800000"/>
            </a:ln>
            <a:effectLst/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</p:grpSp>
      <p:sp>
        <p:nvSpPr>
          <p:cNvPr id="89267" name=""/>
          <p:cNvSpPr/>
          <p:nvPr/>
        </p:nvSpPr>
        <p:spPr bwMode="gray">
          <a:xfrm>
            <a:off x="1371600" y="1905000"/>
            <a:ext cx="360362" cy="360362"/>
          </a:xfrm>
          <a:prstGeom prst="ellipse">
            <a:avLst/>
          </a:prstGeom>
          <a:gradFill rotWithShape="1">
            <a:gsLst>
              <a:gs pos="0">
                <a:srgbClr val="21B3E1"/>
              </a:gs>
              <a:gs pos="100000">
                <a:srgbClr val="21B3E1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892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8927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791922CB-FFB0-48CD-97F0-D7B1F7C06E94}" type="slidenum">
              <a:rPr lang="zh-CN" altLang="en-US" sz="1200">
                <a:latin typeface="Verdana" pitchFamily="34" charset="0"/>
                <a:ea typeface="宋体" pitchFamily="2" charset="-122"/>
              </a:rPr>
              <a:t>2</a:t>
            </a:fld>
            <a:endParaRPr lang="en-US"/>
          </a:p>
        </p:txBody>
      </p:sp>
      <p:sp>
        <p:nvSpPr>
          <p:cNvPr id="8927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89271" name="TextBox 892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武经演示文稿第9版共21页，您现在浏览的是第2页!</a:t>
            </a:r>
          </a:p>
        </p:txBody>
      </p:sp>
    </p:spTree>
  </p:cSld>
  <p:clrMapOvr>
    <a:masterClrMapping/>
  </p:clrMapOvr>
  <p:transition advTm="2464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"/>
          <p:cNvSpPr/>
          <p:nvPr>
            <p:ph type="title"/>
          </p:nvPr>
        </p:nvSpPr>
        <p:spPr>
          <a:xfrm>
            <a:off x="609600" y="731838"/>
            <a:ext cx="800100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 algn="ctr"/>
            <a:r>
              <a:rPr lang="zh-CN" altLang="en-US">
                <a:ea typeface="宋体" pitchFamily="2" charset="-122"/>
              </a:rPr>
              <a:t>内容提要</a:t>
            </a:r>
            <a:endParaRPr lang="zh-CN" altLang="en-US">
              <a:ea typeface="宋体" pitchFamily="2" charset="-122"/>
            </a:endParaRPr>
          </a:p>
        </p:txBody>
      </p:sp>
      <p:sp>
        <p:nvSpPr>
          <p:cNvPr id="70676" name=""/>
          <p:cNvSpPr/>
          <p:nvPr/>
        </p:nvSpPr>
        <p:spPr>
          <a:xfrm>
            <a:off x="685800" y="1371600"/>
            <a:ext cx="8077200" cy="59340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zh-CN" altLang="en-US" sz="2400">
                <a:solidFill>
                  <a:srgbClr val="000000"/>
                </a:solidFill>
                <a:ea typeface="楷体_GB2312" pitchFamily="49" charset="-122"/>
              </a:rPr>
              <a:t>          </a:t>
            </a:r>
            <a:endParaRPr lang="zh-CN" altLang="en-US" sz="2400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r>
              <a:rPr lang="en-US" altLang="zh-CN" sz="2400">
                <a:solidFill>
                  <a:srgbClr val="000000"/>
                </a:solidFill>
                <a:ea typeface="楷体_GB2312" pitchFamily="49" charset="-122"/>
              </a:rPr>
              <a:t>            </a:t>
            </a:r>
            <a:r>
              <a:rPr lang="en-US" altLang="zh-CN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2007</a:t>
            </a: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年</a:t>
            </a:r>
            <a:r>
              <a:rPr lang="en-US" altLang="zh-CN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6</a:t>
            </a: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月，区局税政部门运用湖北省增值税评估监控分析系统对</a:t>
            </a:r>
            <a:r>
              <a:rPr lang="en-US" altLang="zh-CN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80</a:t>
            </a: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户汽车零部件企业进行监控时，发现</a:t>
            </a:r>
            <a:r>
              <a:rPr lang="en-US" altLang="zh-CN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XX</a:t>
            </a: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冲压件有限公司销售收入大幅下降，税负指标极为异常，连续五个月出现负申报情况</a:t>
            </a:r>
            <a:r>
              <a:rPr lang="zh-CN" altLang="en-US" sz="24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。</a:t>
            </a:r>
            <a:endParaRPr lang="en-US" altLang="zh-CN" sz="240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240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        同时，在良性互动工作例会上，区局计征部门反映在走访该冲压件公司的客户</a:t>
            </a:r>
            <a:r>
              <a:rPr lang="en-US" altLang="zh-CN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—S</a:t>
            </a: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汽车公司时，发现</a:t>
            </a:r>
            <a:r>
              <a:rPr lang="en-US" altLang="zh-CN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S</a:t>
            </a: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汽车公司即将推出新车型，采购量有较大增长。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240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        掌握了这种不对称的信息后，区局决定将该冲压件公司作为当期纳税评估对象。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2400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r>
              <a:rPr lang="zh-CN" altLang="en-US" sz="2400">
                <a:solidFill>
                  <a:srgbClr val="000000"/>
                </a:solidFill>
                <a:ea typeface="楷体_GB2312" pitchFamily="49" charset="-122"/>
              </a:rPr>
              <a:t>          </a:t>
            </a:r>
            <a:endParaRPr lang="zh-CN" altLang="en-US" sz="2400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endParaRPr lang="zh-CN" altLang="en-US" sz="2400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r>
              <a:rPr lang="zh-CN" altLang="en-US" sz="2400">
                <a:solidFill>
                  <a:srgbClr val="000000"/>
                </a:solidFill>
                <a:ea typeface="楷体_GB2312" pitchFamily="49" charset="-122"/>
              </a:rPr>
              <a:t>          </a:t>
            </a:r>
            <a:endParaRPr lang="zh-CN" altLang="en-US" sz="2400">
              <a:solidFill>
                <a:srgbClr val="000000"/>
              </a:solidFill>
              <a:ea typeface="楷体_GB2312" pitchFamily="49" charset="-122"/>
            </a:endParaRPr>
          </a:p>
        </p:txBody>
      </p:sp>
      <p:sp>
        <p:nvSpPr>
          <p:cNvPr id="70677" name=""/>
          <p:cNvSpPr/>
          <p:nvPr/>
        </p:nvSpPr>
        <p:spPr bwMode="gray">
          <a:xfrm>
            <a:off x="1295400" y="1752600"/>
            <a:ext cx="360362" cy="360362"/>
          </a:xfrm>
          <a:prstGeom prst="ellipse">
            <a:avLst/>
          </a:prstGeom>
          <a:gradFill rotWithShape="1">
            <a:gsLst>
              <a:gs pos="0">
                <a:srgbClr val="21B3E1"/>
              </a:gs>
              <a:gs pos="100000">
                <a:srgbClr val="21B3E1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70678" name=""/>
          <p:cNvSpPr/>
          <p:nvPr/>
        </p:nvSpPr>
        <p:spPr bwMode="gray">
          <a:xfrm>
            <a:off x="1371600" y="3581400"/>
            <a:ext cx="360362" cy="360362"/>
          </a:xfrm>
          <a:prstGeom prst="ellipse">
            <a:avLst/>
          </a:prstGeom>
          <a:solidFill>
            <a:srgbClr val="99CC00"/>
          </a:solidFill>
          <a:ln w="3810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70679" name=""/>
          <p:cNvSpPr/>
          <p:nvPr/>
        </p:nvSpPr>
        <p:spPr bwMode="gray">
          <a:xfrm>
            <a:off x="1371600" y="5105400"/>
            <a:ext cx="360362" cy="360362"/>
          </a:xfrm>
          <a:prstGeom prst="ellipse">
            <a:avLst/>
          </a:prstGeom>
          <a:solidFill>
            <a:srgbClr val="FF6600"/>
          </a:solidFill>
          <a:ln w="3810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706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7068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EEBF3AB9-0CB2-440B-AABE-87F301A033E4}" type="slidenum">
              <a:rPr lang="zh-CN" altLang="en-US" sz="1200">
                <a:latin typeface="Verdana" pitchFamily="34" charset="0"/>
                <a:ea typeface="宋体" pitchFamily="2" charset="-122"/>
              </a:rPr>
              <a:t>3</a:t>
            </a:fld>
            <a:endParaRPr lang="en-US"/>
          </a:p>
        </p:txBody>
      </p:sp>
      <p:sp>
        <p:nvSpPr>
          <p:cNvPr id="7068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70683" name="TextBox 7068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武经演示文稿第9版共21页，您现在浏览的是第3页!</a:t>
            </a:r>
          </a:p>
        </p:txBody>
      </p:sp>
    </p:spTree>
  </p:cSld>
  <p:clrMapOvr>
    <a:masterClrMapping/>
  </p:clrMapOvr>
  <p:transition advTm="2640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"/>
          <p:cNvSpPr/>
          <p:nvPr>
            <p:ph type="title"/>
          </p:nvPr>
        </p:nvSpPr>
        <p:spPr>
          <a:xfrm>
            <a:off x="609600" y="731838"/>
            <a:ext cx="800100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 algn="ctr"/>
            <a:r>
              <a:rPr lang="zh-CN" altLang="en-US">
                <a:ea typeface="宋体" pitchFamily="2" charset="-122"/>
              </a:rPr>
              <a:t>内容提要</a:t>
            </a:r>
            <a:endParaRPr lang="en-US" altLang="zh-CN">
              <a:ea typeface="宋体" pitchFamily="2" charset="-122"/>
            </a:endParaRPr>
          </a:p>
        </p:txBody>
      </p:sp>
      <p:sp>
        <p:nvSpPr>
          <p:cNvPr id="71688" name=""/>
          <p:cNvSpPr/>
          <p:nvPr/>
        </p:nvSpPr>
        <p:spPr bwMode="gray">
          <a:xfrm flipH="1">
            <a:off x="4868862" y="3252788"/>
            <a:ext cx="909638" cy="1244600"/>
          </a:xfr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71703" name=""/>
          <p:cNvSpPr/>
          <p:nvPr/>
        </p:nvSpPr>
        <p:spPr bwMode="ltGray">
          <a:xfrm>
            <a:off x="685800" y="3429000"/>
            <a:ext cx="5880100" cy="3048000"/>
          </a:xfrm>
          <a:prstGeom prst="rightArrow">
            <a:avLst>
              <a:gd name="adj1" fmla="val 79306"/>
              <a:gd name="adj2" fmla="val 47783"/>
            </a:avLst>
          </a:prstGeom>
          <a:gradFill rotWithShape="1">
            <a:gsLst>
              <a:gs pos="0">
                <a:schemeClr val="accent1">
                  <a:alpha val="24001"/>
                  <a:gamma/>
                  <a:tint val="0"/>
                  <a:invGamma/>
                </a:schemeClr>
              </a:gs>
              <a:gs pos="100000">
                <a:schemeClr val="accent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 eaLnBrk="0" hangingPunct="0"/>
            <a:endParaRPr lang="en-US" altLang="zh-CN" b="1">
              <a:ea typeface="宋体" pitchFamily="2" charset="-122"/>
            </a:endParaRPr>
          </a:p>
        </p:txBody>
      </p:sp>
      <p:sp>
        <p:nvSpPr>
          <p:cNvPr id="71704" name=""/>
          <p:cNvSpPr/>
          <p:nvPr/>
        </p:nvSpPr>
        <p:spPr bwMode="blackWhite">
          <a:xfrm>
            <a:off x="762000" y="3962400"/>
            <a:ext cx="4191000" cy="1066800"/>
          </a:xfrm>
          <a:prstGeom prst="roundRect">
            <a:avLst>
              <a:gd name="adj" fmla="val 9106"/>
            </a:avLst>
          </a:prstGeom>
          <a:gradFill rotWithShape="1">
            <a:gsLst>
              <a:gs pos="0">
                <a:schemeClr val="accent2"/>
              </a:gs>
              <a:gs pos="100000">
                <a:schemeClr val="accent2">
                  <a:gamma/>
                  <a:tint val="69804"/>
                  <a:invGamma/>
                </a:schemeClr>
              </a:gs>
            </a:gsLst>
            <a:lin ang="5400000" scaled="1"/>
          </a:gradFill>
          <a:ln w="25400">
            <a:solidFill>
              <a:schemeClr val="bg1"/>
            </a:solidFill>
            <a:miter lim="800000"/>
          </a:ln>
        </p:spPr>
        <p:txBody>
          <a:bodyPr wrap="none" anchor="ctr" anchorCtr="0"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000000"/>
                </a:solidFill>
                <a:ea typeface="楷体_GB2312" pitchFamily="49" charset="-122"/>
              </a:rPr>
              <a:t>增值税共补报应税销售收入2692万元</a:t>
            </a:r>
            <a:endParaRPr lang="zh-CN" altLang="en-US" b="1">
              <a:solidFill>
                <a:srgbClr val="000000"/>
              </a:solidFill>
              <a:ea typeface="楷体_GB2312" pitchFamily="49" charset="-122"/>
            </a:endParaRPr>
          </a:p>
          <a:p>
            <a:pPr lvl="0" eaLnBrk="0" hangingPunct="0"/>
            <a:r>
              <a:rPr lang="zh-CN" altLang="en-US" b="1">
                <a:solidFill>
                  <a:srgbClr val="000000"/>
                </a:solidFill>
                <a:ea typeface="楷体_GB2312" pitchFamily="49" charset="-122"/>
              </a:rPr>
              <a:t>调增销项税额457万元</a:t>
            </a:r>
            <a:r>
              <a:rPr lang="zh-CN" altLang="en-US" b="1">
                <a:solidFill>
                  <a:schemeClr val="bg1"/>
                </a:solidFill>
                <a:ea typeface="宋体" pitchFamily="2" charset="-122"/>
              </a:rPr>
              <a:t> </a:t>
            </a:r>
            <a:endParaRPr lang="zh-CN" altLang="en-US" b="1">
              <a:solidFill>
                <a:schemeClr val="bg1"/>
              </a:solidFill>
              <a:ea typeface="宋体" pitchFamily="2" charset="-122"/>
            </a:endParaRPr>
          </a:p>
          <a:p>
            <a:pPr lvl="0" eaLnBrk="0" hangingPunct="0"/>
            <a:r>
              <a:rPr lang="zh-CN" altLang="en-US" b="1">
                <a:solidFill>
                  <a:srgbClr val="000000"/>
                </a:solidFill>
                <a:ea typeface="楷体_GB2312" pitchFamily="49" charset="-122"/>
              </a:rPr>
              <a:t>调减期末留抵后，补缴增值税163万元</a:t>
            </a:r>
            <a:r>
              <a:rPr lang="zh-CN" altLang="en-US" b="1">
                <a:solidFill>
                  <a:schemeClr val="bg1"/>
                </a:solidFill>
                <a:ea typeface="宋体" pitchFamily="2" charset="-122"/>
              </a:rPr>
              <a:t> </a:t>
            </a:r>
            <a:endParaRPr lang="zh-CN" altLang="en-US" b="1">
              <a:solidFill>
                <a:schemeClr val="bg1"/>
              </a:solidFill>
              <a:ea typeface="宋体" pitchFamily="2" charset="-122"/>
            </a:endParaRPr>
          </a:p>
          <a:p>
            <a:pPr lvl="0" eaLnBrk="0" hangingPunct="0"/>
            <a:r>
              <a:rPr lang="zh-CN" altLang="en-US" b="1">
                <a:solidFill>
                  <a:srgbClr val="000000"/>
                </a:solidFill>
                <a:ea typeface="楷体_GB2312" pitchFamily="49" charset="-122"/>
              </a:rPr>
              <a:t>加收滞纳金0.73万元</a:t>
            </a:r>
            <a:r>
              <a:rPr lang="zh-CN" altLang="en-US" b="1">
                <a:solidFill>
                  <a:schemeClr val="bg1"/>
                </a:solidFill>
                <a:ea typeface="宋体" pitchFamily="2" charset="-122"/>
              </a:rPr>
              <a:t> </a:t>
            </a:r>
            <a:endParaRPr lang="zh-CN" altLang="en-US" b="1">
              <a:solidFill>
                <a:schemeClr val="bg1"/>
              </a:solidFill>
              <a:ea typeface="宋体" pitchFamily="2" charset="-122"/>
            </a:endParaRPr>
          </a:p>
        </p:txBody>
      </p:sp>
      <p:sp>
        <p:nvSpPr>
          <p:cNvPr id="71706" name=""/>
          <p:cNvSpPr/>
          <p:nvPr/>
        </p:nvSpPr>
        <p:spPr bwMode="blackWhite">
          <a:xfrm>
            <a:off x="762000" y="5181600"/>
            <a:ext cx="4191000" cy="838200"/>
          </a:xfrm>
          <a:prstGeom prst="roundRect">
            <a:avLst>
              <a:gd name="adj" fmla="val 9106"/>
            </a:avLst>
          </a:prstGeom>
          <a:gradFill rotWithShape="1">
            <a:gsLst>
              <a:gs pos="0">
                <a:schemeClr val="hlink"/>
              </a:gs>
              <a:gs pos="100000">
                <a:schemeClr val="hlink">
                  <a:gamma/>
                  <a:tint val="69804"/>
                  <a:invGamma/>
                </a:schemeClr>
              </a:gs>
            </a:gsLst>
            <a:lin ang="5400000" scaled="1"/>
          </a:gradFill>
          <a:ln w="25400">
            <a:solidFill>
              <a:schemeClr val="bg1"/>
            </a:solidFill>
            <a:miter lim="800000"/>
          </a:ln>
        </p:spPr>
        <p:txBody>
          <a:bodyPr wrap="none" anchor="ctr" anchorCtr="0"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000000"/>
                </a:solidFill>
                <a:ea typeface="楷体_GB2312" pitchFamily="49" charset="-122"/>
              </a:rPr>
              <a:t>所得税共调增应纳税所得额376万元</a:t>
            </a:r>
            <a:endParaRPr lang="zh-CN" altLang="en-US" b="1">
              <a:solidFill>
                <a:srgbClr val="000000"/>
              </a:solidFill>
              <a:ea typeface="楷体_GB2312" pitchFamily="49" charset="-122"/>
            </a:endParaRPr>
          </a:p>
          <a:p>
            <a:pPr lvl="0" eaLnBrk="0" hangingPunct="0"/>
            <a:r>
              <a:rPr lang="zh-CN" altLang="en-US" b="1">
                <a:solidFill>
                  <a:srgbClr val="000000"/>
                </a:solidFill>
                <a:ea typeface="楷体_GB2312" pitchFamily="49" charset="-122"/>
              </a:rPr>
              <a:t>并在二季度进行了纳税调整</a:t>
            </a:r>
            <a:endParaRPr lang="en-US" altLang="zh-CN" b="1">
              <a:solidFill>
                <a:srgbClr val="000000"/>
              </a:solidFill>
              <a:ea typeface="楷体_GB2312" pitchFamily="49" charset="-122"/>
            </a:endParaRPr>
          </a:p>
        </p:txBody>
      </p:sp>
      <p:sp>
        <p:nvSpPr>
          <p:cNvPr id="71707" name=""/>
          <p:cNvSpPr/>
          <p:nvPr/>
        </p:nvSpPr>
        <p:spPr>
          <a:xfrm>
            <a:off x="609600" y="1447800"/>
            <a:ext cx="7772400" cy="22256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zh-CN" altLang="en-US" sz="2000">
                <a:latin typeface="楷体_GB2312" pitchFamily="49" charset="-122"/>
                <a:ea typeface="楷体_GB2312" pitchFamily="49" charset="-122"/>
              </a:rPr>
              <a:t>     </a:t>
            </a:r>
            <a:r>
              <a:rPr lang="zh-CN" altLang="en-US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税收管理员通过认真的评估后发现了该冲压件公司存在的问题，按照纳税评估工作流程进行了税务处理</a:t>
            </a:r>
            <a:r>
              <a:rPr lang="en-US" altLang="zh-CN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补缴增值税</a:t>
            </a:r>
            <a:r>
              <a:rPr lang="en-US" altLang="zh-CN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163</a:t>
            </a:r>
            <a:r>
              <a:rPr lang="zh-CN" altLang="en-US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万元，调增应纳税所得额</a:t>
            </a:r>
            <a:r>
              <a:rPr lang="en-US" altLang="zh-CN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376</a:t>
            </a:r>
            <a:r>
              <a:rPr lang="zh-CN" altLang="en-US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万元。评估工作结束后区局为进一步指导面上的纳税评估工作，组织相关人员编写了评估案例，并按要求呈报市局。今年</a:t>
            </a:r>
            <a:r>
              <a:rPr lang="en-US" altLang="zh-CN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9</a:t>
            </a:r>
            <a:r>
              <a:rPr lang="zh-CN" altLang="en-US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月，</a:t>
            </a:r>
            <a:r>
              <a:rPr lang="en-US" altLang="zh-CN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中国税务报</a:t>
            </a:r>
            <a:r>
              <a:rPr lang="en-US" altLang="zh-CN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对湖北省国税局推荐的</a:t>
            </a:r>
            <a:r>
              <a:rPr lang="en-US" altLang="zh-CN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对某冲压件有限公司评估案例</a:t>
            </a:r>
            <a:r>
              <a:rPr lang="en-US" altLang="zh-CN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0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作为全国税务系统“十佳纳税评估参选案例”进行了刊载</a:t>
            </a:r>
            <a:r>
              <a:rPr lang="zh-CN" altLang="en-US" b="1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 </a:t>
            </a:r>
            <a:r>
              <a:rPr lang="zh-CN" altLang="en-US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。</a:t>
            </a:r>
            <a:endParaRPr lang="en-US" altLang="zh-CN">
              <a:solidFill>
                <a:srgbClr val="000000"/>
              </a:solidFill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71708" name=""/>
          <p:cNvSpPr/>
          <p:nvPr/>
        </p:nvSpPr>
        <p:spPr>
          <a:xfrm>
            <a:off x="6553200" y="3733800"/>
            <a:ext cx="2133600" cy="1828800"/>
          </a:xfrm>
          <a:prstGeom prst="cloudCallout">
            <a:avLst>
              <a:gd name="adj1" fmla="val -44421"/>
              <a:gd name="adj2" fmla="val 67537"/>
            </a:avLst>
          </a:prstGeom>
          <a:solidFill>
            <a:srgbClr val="FFCCCC"/>
          </a:solidFill>
          <a:ln>
            <a:miter lim="800000"/>
          </a:ln>
          <a:effectLst/>
        </p:spPr>
        <p:txBody>
          <a:bodyPr anchor="ctr" anchorCtr="0">
            <a:no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eaLnBrk="0" hangingPunct="0"/>
            <a:r>
              <a:rPr lang="zh-CN" altLang="en-US" b="1">
                <a:ea typeface="宋体" pitchFamily="2" charset="-122"/>
              </a:rPr>
              <a:t>两项共调整应纳税额833万元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71709" name=""/>
          <p:cNvSpPr/>
          <p:nvPr/>
        </p:nvSpPr>
        <p:spPr bwMode="gray">
          <a:xfrm>
            <a:off x="914400" y="1447800"/>
            <a:ext cx="360362" cy="360362"/>
          </a:xfrm>
          <a:prstGeom prst="ellipse">
            <a:avLst/>
          </a:prstGeom>
          <a:solidFill>
            <a:srgbClr val="FF6600"/>
          </a:solidFill>
          <a:ln w="3810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7171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7171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6CC08861-BD07-4D71-9130-FCBE1B51C763}" type="slidenum">
              <a:rPr lang="zh-CN" altLang="en-US" sz="1200">
                <a:latin typeface="Verdana" pitchFamily="34" charset="0"/>
                <a:ea typeface="宋体" pitchFamily="2" charset="-122"/>
              </a:rPr>
              <a:t>4</a:t>
            </a:fld>
            <a:endParaRPr lang="en-US"/>
          </a:p>
        </p:txBody>
      </p:sp>
      <p:sp>
        <p:nvSpPr>
          <p:cNvPr id="7171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71713" name="TextBox 717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武经演示文稿第9版共21页，您现在浏览的是第4页!</a:t>
            </a:r>
          </a:p>
        </p:txBody>
      </p:sp>
    </p:spTree>
  </p:cSld>
  <p:clrMapOvr>
    <a:masterClrMapping/>
  </p:clrMapOvr>
  <p:transition advTm="3408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74" name=""/>
          <p:cNvSpPr/>
          <p:nvPr>
            <p:ph type="title"/>
          </p:nvPr>
        </p:nvSpPr>
        <p:spPr>
          <a:xfrm>
            <a:off x="609600" y="731838"/>
            <a:ext cx="800100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 algn="ctr"/>
            <a:r>
              <a:rPr lang="zh-CN" altLang="en-US">
                <a:ea typeface="宋体" pitchFamily="2" charset="-122"/>
              </a:rPr>
              <a:t>一、分析选案</a:t>
            </a:r>
            <a:endParaRPr lang="zh-CN" altLang="en-US">
              <a:ea typeface="宋体" pitchFamily="2" charset="-122"/>
            </a:endParaRPr>
          </a:p>
        </p:txBody>
      </p:sp>
      <p:sp>
        <p:nvSpPr>
          <p:cNvPr id="105476" name=""/>
          <p:cNvSpPr/>
          <p:nvPr/>
        </p:nvSpPr>
        <p:spPr>
          <a:xfrm>
            <a:off x="533400" y="1447800"/>
            <a:ext cx="8229600" cy="13716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zh-CN" altLang="en-US" sz="2400">
                <a:solidFill>
                  <a:srgbClr val="000000"/>
                </a:solidFill>
                <a:ea typeface="楷体_GB2312" pitchFamily="49" charset="-122"/>
              </a:rPr>
              <a:t>          计算机分析—</a:t>
            </a:r>
            <a:r>
              <a:rPr lang="zh-CN" altLang="en-US" sz="2000">
                <a:solidFill>
                  <a:srgbClr val="000000"/>
                </a:solidFill>
                <a:ea typeface="楷体_GB2312" pitchFamily="49" charset="-122"/>
              </a:rPr>
              <a:t>运用湖北省增值税评估监控分析系统筛选，</a:t>
            </a:r>
            <a:r>
              <a:rPr lang="zh-CN" altLang="en-US" sz="2000">
                <a:ea typeface="楷体_GB2312" pitchFamily="49" charset="-122"/>
              </a:rPr>
              <a:t>在</a:t>
            </a:r>
            <a:r>
              <a:rPr lang="zh-CN" altLang="en-US" sz="2000">
                <a:solidFill>
                  <a:srgbClr val="000000"/>
                </a:solidFill>
                <a:ea typeface="楷体_GB2312" pitchFamily="49" charset="-122"/>
              </a:rPr>
              <a:t>进行排序整理，分行业对比分析中，发现武汉</a:t>
            </a:r>
            <a:r>
              <a:rPr lang="en-US" altLang="zh-CN" sz="2000">
                <a:solidFill>
                  <a:srgbClr val="000000"/>
                </a:solidFill>
                <a:ea typeface="楷体_GB2312" pitchFamily="49" charset="-122"/>
              </a:rPr>
              <a:t>XX</a:t>
            </a:r>
            <a:r>
              <a:rPr lang="zh-CN" altLang="en-US" sz="2000">
                <a:solidFill>
                  <a:srgbClr val="000000"/>
                </a:solidFill>
                <a:ea typeface="楷体_GB2312" pitchFamily="49" charset="-122"/>
              </a:rPr>
              <a:t>冲压件有限公司税负指标极为异常，该户</a:t>
            </a:r>
            <a:r>
              <a:rPr lang="en-US" altLang="zh-CN" sz="2000">
                <a:solidFill>
                  <a:srgbClr val="000000"/>
                </a:solidFill>
                <a:ea typeface="楷体_GB2312" pitchFamily="49" charset="-122"/>
              </a:rPr>
              <a:t>2006</a:t>
            </a:r>
            <a:r>
              <a:rPr lang="zh-CN" altLang="en-US" sz="2000">
                <a:solidFill>
                  <a:srgbClr val="000000"/>
                </a:solidFill>
                <a:ea typeface="楷体_GB2312" pitchFamily="49" charset="-122"/>
              </a:rPr>
              <a:t>年属纳税过千万元的重点税源企业，今年连续五个月出现负申报情况，税负指标低于正常水平。</a:t>
            </a:r>
            <a:r>
              <a:rPr lang="zh-CN" altLang="en-US" sz="2000">
                <a:ea typeface="宋体" pitchFamily="2" charset="-122"/>
              </a:rPr>
              <a:t> </a:t>
            </a:r>
            <a:endParaRPr lang="zh-CN" altLang="en-US" sz="2000">
              <a:ea typeface="宋体" pitchFamily="2" charset="-122"/>
            </a:endParaRPr>
          </a:p>
        </p:txBody>
      </p:sp>
      <p:sp>
        <p:nvSpPr>
          <p:cNvPr id="105477" name=""/>
          <p:cNvSpPr/>
          <p:nvPr/>
        </p:nvSpPr>
        <p:spPr>
          <a:xfrm rot="10740000">
            <a:off x="1600200" y="3048000"/>
            <a:ext cx="6858000" cy="2667000"/>
          </a:xfrm>
          <a:prstGeom prst="flowChartDocument">
            <a:avLst/>
          </a:prstGeom>
          <a:solidFill>
            <a:srgbClr val="C0C0C0">
              <a:alpha val="50000"/>
            </a:srgbClr>
          </a:solidFill>
          <a:ln>
            <a:solidFill>
              <a:schemeClr val="tx1"/>
            </a:solidFill>
            <a:miter lim="800000"/>
          </a:ln>
          <a:effectLst/>
        </p:spPr>
        <p:txBody>
          <a:bodyPr rot="10800000" wrap="none" anchor="ctr" anchorCtr="0"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 eaLnBrk="0" hangingPunct="0">
              <a:buChar char="•"/>
            </a:pPr>
            <a:endParaRPr lang="zh-CN" altLang="en-US" b="1">
              <a:ea typeface="宋体" pitchFamily="2" charset="-122"/>
            </a:endParaRPr>
          </a:p>
        </p:txBody>
      </p:sp>
      <p:sp>
        <p:nvSpPr>
          <p:cNvPr id="105480" name=""/>
          <p:cNvSpPr/>
          <p:nvPr/>
        </p:nvSpPr>
        <p:spPr>
          <a:xfrm rot="10740000">
            <a:off x="6934200" y="3124200"/>
            <a:ext cx="914400" cy="2590800"/>
          </a:xfrm>
          <a:prstGeom prst="downArrow">
            <a:avLst>
              <a:gd name="adj1" fmla="val 50000"/>
              <a:gd name="adj2" fmla="val 708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 rot="10800000" wrap="none" anchor="ctr" anchorCtr="0"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4.94% 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全市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平均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   税负</a:t>
            </a:r>
            <a:r>
              <a:rPr lang="zh-CN" altLang="en-US" b="1">
                <a:ea typeface="宋体" pitchFamily="2" charset="-122"/>
              </a:rPr>
              <a:t> 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105479" name=""/>
          <p:cNvSpPr/>
          <p:nvPr/>
        </p:nvSpPr>
        <p:spPr>
          <a:xfrm rot="10740000">
            <a:off x="1371600" y="5715000"/>
            <a:ext cx="7542212" cy="533400"/>
          </a:xfrm>
          <a:prstGeom prst="rect">
            <a:avLst/>
          </a:prstGeom>
          <a:solidFill>
            <a:srgbClr val="CC6600">
              <a:alpha val="50000"/>
            </a:srgbClr>
          </a:solidFill>
          <a:ln>
            <a:solidFill>
              <a:schemeClr val="tx1"/>
            </a:solidFill>
            <a:miter lim="800000"/>
          </a:ln>
          <a:effectLst/>
        </p:spPr>
        <p:txBody>
          <a:bodyPr rot="10800000" wrap="none" anchor="ctr" anchorCtr="0"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 eaLnBrk="0" hangingPunct="0"/>
            <a:r>
              <a:rPr lang="zh-CN" altLang="en-US" sz="1600" b="1">
                <a:solidFill>
                  <a:srgbClr val="000000"/>
                </a:solidFill>
                <a:ea typeface="楷体_GB2312" pitchFamily="49" charset="-122"/>
              </a:rPr>
              <a:t>2007年1－5月份应纳税负为零，上年同期7.07％，同比下降了7.07％</a:t>
            </a:r>
            <a:r>
              <a:rPr lang="zh-CN" altLang="en-US" sz="1600" b="1">
                <a:ea typeface="宋体" pitchFamily="2" charset="-122"/>
              </a:rPr>
              <a:t> </a:t>
            </a:r>
            <a:endParaRPr lang="zh-CN" altLang="en-US" sz="1600" b="1">
              <a:ea typeface="宋体" pitchFamily="2" charset="-122"/>
            </a:endParaRPr>
          </a:p>
        </p:txBody>
      </p:sp>
      <p:sp>
        <p:nvSpPr>
          <p:cNvPr id="105481" name=""/>
          <p:cNvSpPr/>
          <p:nvPr/>
        </p:nvSpPr>
        <p:spPr>
          <a:xfrm rot="10740000">
            <a:off x="5407025" y="3276600"/>
            <a:ext cx="914400" cy="2438400"/>
          </a:xfrm>
          <a:prstGeom prst="downArrow">
            <a:avLst>
              <a:gd name="adj1" fmla="val 50000"/>
              <a:gd name="adj2" fmla="val 6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 rot="10800000" wrap="none" anchor="ctr" anchorCtr="0"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4.65%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 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区内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平均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税负</a:t>
            </a:r>
            <a:r>
              <a:rPr lang="zh-CN" altLang="en-US" b="1">
                <a:ea typeface="宋体" pitchFamily="2" charset="-122"/>
              </a:rPr>
              <a:t> 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105482" name=""/>
          <p:cNvSpPr/>
          <p:nvPr/>
        </p:nvSpPr>
        <p:spPr>
          <a:xfrm rot="10740000">
            <a:off x="3886200" y="3584575"/>
            <a:ext cx="914400" cy="2133600"/>
          </a:xfrm>
          <a:prstGeom prst="downArrow">
            <a:avLst>
              <a:gd name="adj1" fmla="val 50000"/>
              <a:gd name="adj2" fmla="val 58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 rot="10800000" wrap="none" anchor="ctr" anchorCtr="0"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eaLnBrk="0" hangingPunct="0"/>
            <a:r>
              <a:rPr lang="zh-CN" altLang="en-US" sz="1200" b="1">
                <a:ea typeface="仿宋_GB2312" pitchFamily="49" charset="-122"/>
              </a:rPr>
              <a:t>3.5%</a:t>
            </a:r>
            <a:endParaRPr lang="zh-CN" altLang="en-US" sz="1200" b="1">
              <a:ea typeface="仿宋_GB2312" pitchFamily="49" charset="-122"/>
            </a:endParaRPr>
          </a:p>
          <a:p>
            <a:pPr lvl="0" eaLnBrk="0" hangingPunct="0"/>
            <a:endParaRPr lang="zh-CN" altLang="en-US" sz="1200" b="1">
              <a:ea typeface="仿宋_GB2312" pitchFamily="49" charset="-122"/>
            </a:endParaRPr>
          </a:p>
          <a:p>
            <a:pPr lvl="0" eaLnBrk="0" hangingPunct="0"/>
            <a:endParaRPr lang="zh-CN" altLang="en-US" sz="1200" b="1">
              <a:ea typeface="仿宋_GB2312" pitchFamily="49" charset="-122"/>
            </a:endParaRPr>
          </a:p>
          <a:p>
            <a:pPr lvl="0" eaLnBrk="0" hangingPunct="0"/>
            <a:endParaRPr lang="zh-CN" altLang="en-US" sz="1200" b="1">
              <a:ea typeface="仿宋_GB2312" pitchFamily="49" charset="-122"/>
            </a:endParaRPr>
          </a:p>
          <a:p>
            <a:pPr lvl="0" eaLnBrk="0" hangingPunct="0"/>
            <a:endParaRPr lang="zh-CN" altLang="en-US" sz="1200" b="1">
              <a:ea typeface="仿宋_GB2312" pitchFamily="49" charset="-122"/>
            </a:endParaRPr>
          </a:p>
          <a:p>
            <a:pPr lvl="0" eaLnBrk="0" hangingPunct="0"/>
            <a:endParaRPr lang="zh-CN" altLang="en-US" sz="1200" b="1">
              <a:ea typeface="仿宋_GB2312" pitchFamily="49" charset="-122"/>
            </a:endParaRPr>
          </a:p>
          <a:p>
            <a:pPr lvl="0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区内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预警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下限</a:t>
            </a:r>
            <a:r>
              <a:rPr lang="zh-CN" altLang="en-US" b="1">
                <a:ea typeface="宋体" pitchFamily="2" charset="-122"/>
              </a:rPr>
              <a:t>  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105483" name=""/>
          <p:cNvSpPr/>
          <p:nvPr/>
        </p:nvSpPr>
        <p:spPr>
          <a:xfrm rot="10740000">
            <a:off x="2362200" y="4114800"/>
            <a:ext cx="914400" cy="1600200"/>
          </a:xfrm>
          <a:prstGeom prst="downArrow">
            <a:avLst>
              <a:gd name="adj1" fmla="val 52556"/>
              <a:gd name="adj2" fmla="val 4369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 rot="10800000" wrap="none" anchor="ctr" anchorCtr="0"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2.32%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全市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同期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发布</a:t>
            </a:r>
            <a:endParaRPr lang="zh-CN" altLang="en-US" sz="1200" b="1">
              <a:solidFill>
                <a:srgbClr val="000000"/>
              </a:solidFill>
              <a:ea typeface="仿宋_GB2312" pitchFamily="49" charset="-122"/>
            </a:endParaRPr>
          </a:p>
          <a:p>
            <a:pPr lvl="0" algn="ctr" eaLnBrk="0" hangingPunct="0"/>
            <a:r>
              <a:rPr lang="zh-CN" altLang="en-US" sz="1200" b="1">
                <a:solidFill>
                  <a:srgbClr val="000000"/>
                </a:solidFill>
                <a:ea typeface="仿宋_GB2312" pitchFamily="49" charset="-122"/>
              </a:rPr>
              <a:t>值</a:t>
            </a:r>
            <a:r>
              <a:rPr lang="zh-CN" altLang="en-US" b="1">
                <a:ea typeface="宋体" pitchFamily="2" charset="-122"/>
              </a:rPr>
              <a:t> 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105488" name=""/>
          <p:cNvSpPr/>
          <p:nvPr/>
        </p:nvSpPr>
        <p:spPr>
          <a:xfrm>
            <a:off x="1371600" y="5715000"/>
            <a:ext cx="533400" cy="533400"/>
          </a:xfrm>
          <a:prstGeom prst="smileyFace">
            <a:avLst>
              <a:gd name="adj" fmla="val 0"/>
            </a:avLst>
          </a:prstGeom>
          <a:solidFill>
            <a:srgbClr val="FF0066"/>
          </a:solidFill>
          <a:ln w="28575"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5489" name=""/>
          <p:cNvSpPr/>
          <p:nvPr/>
        </p:nvSpPr>
        <p:spPr bwMode="gray">
          <a:xfrm>
            <a:off x="990600" y="1524000"/>
            <a:ext cx="360362" cy="360362"/>
          </a:xfrm>
          <a:prstGeom prst="ellipse">
            <a:avLst/>
          </a:prstGeom>
          <a:solidFill>
            <a:srgbClr val="99CC00"/>
          </a:solidFill>
          <a:ln w="3810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5502" name=""/>
          <p:cNvSpPr/>
          <p:nvPr/>
        </p:nvSpPr>
        <p:spPr>
          <a:xfrm>
            <a:off x="228600" y="4876800"/>
            <a:ext cx="1219200" cy="838200"/>
          </a:xfrm>
          <a:prstGeom prst="cloudCallout">
            <a:avLst>
              <a:gd name="adj1" fmla="val 48440"/>
              <a:gd name="adj2" fmla="val 92801"/>
            </a:avLst>
          </a:prstGeom>
          <a:noFill/>
          <a:ln>
            <a:solidFill>
              <a:schemeClr val="tx1"/>
            </a:solidFill>
            <a:miter lim="800000"/>
          </a:ln>
          <a:effectLst/>
        </p:spPr>
        <p:txBody>
          <a:bodyPr anchor="ctr" anchorCtr="0">
            <a:no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 eaLnBrk="0" hangingPunct="0"/>
            <a:r>
              <a:rPr lang="zh-CN" altLang="en-US" b="1">
                <a:ea typeface="宋体" pitchFamily="2" charset="-122"/>
              </a:rPr>
              <a:t>0%</a:t>
            </a:r>
            <a:endParaRPr lang="zh-CN" altLang="en-US" b="1">
              <a:ea typeface="宋体" pitchFamily="2" charset="-122"/>
            </a:endParaRPr>
          </a:p>
        </p:txBody>
      </p:sp>
      <p:sp>
        <p:nvSpPr>
          <p:cNvPr id="10550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0550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FF8514A7-D75F-46C2-88CF-BA18610249E6}" type="slidenum">
              <a:rPr lang="zh-CN" altLang="en-US" sz="1200">
                <a:latin typeface="Verdana" pitchFamily="34" charset="0"/>
                <a:ea typeface="宋体" pitchFamily="2" charset="-122"/>
              </a:rPr>
              <a:t>5</a:t>
            </a:fld>
            <a:endParaRPr lang="en-US"/>
          </a:p>
        </p:txBody>
      </p:sp>
      <p:sp>
        <p:nvSpPr>
          <p:cNvPr id="1055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05506" name="TextBox 10550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武经演示文稿第9版共21页，您现在浏览的是第5页!</a:t>
            </a:r>
          </a:p>
        </p:txBody>
      </p:sp>
    </p:spTree>
  </p:cSld>
  <p:clrMapOvr>
    <a:masterClrMapping/>
  </p:clrMapOvr>
  <p:transition advTm="121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80" grpId="0"/>
      <p:bldP spid="105481" grpId="1"/>
      <p:bldP spid="105482" grpId="2"/>
      <p:bldP spid="105483" grpId="3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"/>
          <p:cNvSpPr/>
          <p:nvPr>
            <p:ph type="title"/>
          </p:nvPr>
        </p:nvSpPr>
        <p:spPr>
          <a:xfrm>
            <a:off x="609600" y="731838"/>
            <a:ext cx="800100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 algn="ctr"/>
            <a:r>
              <a:rPr lang="zh-CN" altLang="en-US">
                <a:ea typeface="宋体" pitchFamily="2" charset="-122"/>
              </a:rPr>
              <a:t>  二、案头分析</a:t>
            </a:r>
            <a:endParaRPr lang="zh-CN" altLang="en-US" sz="2000">
              <a:ea typeface="宋体" pitchFamily="2" charset="-122"/>
            </a:endParaRPr>
          </a:p>
        </p:txBody>
      </p:sp>
      <p:sp>
        <p:nvSpPr>
          <p:cNvPr id="74780" name=""/>
          <p:cNvSpPr/>
          <p:nvPr/>
        </p:nvSpPr>
        <p:spPr>
          <a:xfrm>
            <a:off x="609600" y="1524000"/>
            <a:ext cx="8001000" cy="16160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just"/>
            <a:r>
              <a:rPr lang="zh-CN" altLang="en-US" sz="2000">
                <a:solidFill>
                  <a:srgbClr val="000000"/>
                </a:solidFill>
                <a:ea typeface="楷体_GB2312" pitchFamily="49" charset="-122"/>
              </a:rPr>
              <a:t>1．企业产品结构分析</a:t>
            </a:r>
            <a:endParaRPr lang="zh-CN" altLang="en-US" sz="2000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r>
              <a:rPr lang="zh-CN" altLang="en-US" sz="2000">
                <a:solidFill>
                  <a:srgbClr val="000000"/>
                </a:solidFill>
                <a:ea typeface="楷体_GB2312" pitchFamily="49" charset="-122"/>
              </a:rPr>
              <a:t>      该企业自成立以来一直为</a:t>
            </a:r>
            <a:r>
              <a:rPr lang="en-US" altLang="zh-CN" sz="20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S</a:t>
            </a:r>
            <a:r>
              <a:rPr lang="zh-CN" altLang="en-US" sz="2000">
                <a:solidFill>
                  <a:srgbClr val="000000"/>
                </a:solidFill>
                <a:ea typeface="楷体_GB2312" pitchFamily="49" charset="-122"/>
              </a:rPr>
              <a:t>汽车有限公司配套，配套车型有6 款，各类汽车冲压件品种达500多种，企业销售对象单一。 2005年以后增加了家电空调冲压件产品，产品产量相对较少，且附加值较低。</a:t>
            </a:r>
            <a:endParaRPr lang="zh-CN" altLang="en-US" sz="2000">
              <a:solidFill>
                <a:srgbClr val="000000"/>
              </a:solidFill>
              <a:ea typeface="楷体_GB2312" pitchFamily="49" charset="-122"/>
            </a:endParaRPr>
          </a:p>
          <a:p>
            <a:pPr lvl="0" eaLnBrk="0" hangingPunct="0"/>
            <a:r>
              <a:rPr lang="zh-CN" altLang="en-US" sz="2000">
                <a:solidFill>
                  <a:srgbClr val="000000"/>
                </a:solidFill>
                <a:ea typeface="楷体_GB2312" pitchFamily="49" charset="-122"/>
              </a:rPr>
              <a:t>      </a:t>
            </a:r>
            <a:endParaRPr lang="zh-CN" altLang="en-US" sz="2000">
              <a:ea typeface="宋体" pitchFamily="2" charset="-122"/>
            </a:endParaRPr>
          </a:p>
        </p:txBody>
      </p:sp>
      <p:pic>
        <p:nvPicPr>
          <p:cNvPr id="74784" name=""/>
          <p:cNvPicPr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4114800" y="3276600"/>
            <a:ext cx="4629150" cy="260985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74785" name=""/>
          <p:cNvPicPr/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838200" y="3352800"/>
            <a:ext cx="4635500" cy="25527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7478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7478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F54D609F-8B7F-465F-BACE-4DF871BB95D9}" type="slidenum">
              <a:rPr lang="zh-CN" altLang="en-US" sz="1200">
                <a:latin typeface="Verdana" pitchFamily="34" charset="0"/>
                <a:ea typeface="宋体" pitchFamily="2" charset="-122"/>
              </a:rPr>
              <a:t>6</a:t>
            </a:fld>
            <a:endParaRPr lang="en-US"/>
          </a:p>
        </p:txBody>
      </p:sp>
      <p:sp>
        <p:nvSpPr>
          <p:cNvPr id="7478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74789" name="TextBox 7478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武经演示文稿第9版共21页，您现在浏览的是第6页!</a:t>
            </a:r>
          </a:p>
        </p:txBody>
      </p:sp>
    </p:spTree>
  </p:cSld>
  <p:clrMapOvr>
    <a:masterClrMapping/>
  </p:clrMapOvr>
  <p:transition advTm="1648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6" name=""/>
          <p:cNvSpPr/>
          <p:nvPr>
            <p:ph type="title"/>
          </p:nvPr>
        </p:nvSpPr>
        <p:spPr>
          <a:xfrm>
            <a:off x="609600" y="731838"/>
            <a:ext cx="800100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 algn="ctr"/>
            <a:r>
              <a:rPr lang="zh-CN" altLang="en-US">
                <a:ea typeface="宋体" pitchFamily="2" charset="-122"/>
              </a:rPr>
              <a:t> 二、案头分析</a:t>
            </a:r>
            <a:endParaRPr lang="zh-CN" altLang="en-US" sz="2000">
              <a:ea typeface="宋体" pitchFamily="2" charset="-122"/>
            </a:endParaRPr>
          </a:p>
        </p:txBody>
      </p:sp>
      <p:pic>
        <p:nvPicPr>
          <p:cNvPr id="10855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0" y="1600200"/>
            <a:ext cx="3657600" cy="24384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0855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1752600"/>
            <a:ext cx="4572000" cy="2895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8560" name=""/>
          <p:cNvSpPr/>
          <p:nvPr/>
        </p:nvSpPr>
        <p:spPr>
          <a:xfrm>
            <a:off x="1824038" y="2038350"/>
            <a:ext cx="9144000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pic>
        <p:nvPicPr>
          <p:cNvPr id="108559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276600" y="4191000"/>
            <a:ext cx="4038600" cy="2438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8561" name=""/>
          <p:cNvSpPr/>
          <p:nvPr/>
        </p:nvSpPr>
        <p:spPr>
          <a:xfrm>
            <a:off x="762000" y="1752600"/>
            <a:ext cx="2825750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 eaLnBrk="0" hangingPunct="0"/>
            <a:r>
              <a:rPr lang="zh-CN" altLang="en-US">
                <a:solidFill>
                  <a:srgbClr val="000000"/>
                </a:solidFill>
                <a:ea typeface="楷体_GB2312" pitchFamily="49" charset="-122"/>
              </a:rPr>
              <a:t>（2）申报应税收入曲线图</a:t>
            </a:r>
            <a:endParaRPr lang="zh-CN" altLang="en-US">
              <a:solidFill>
                <a:srgbClr val="000000"/>
              </a:solidFill>
              <a:ea typeface="楷体_GB2312" pitchFamily="49" charset="-122"/>
            </a:endParaRPr>
          </a:p>
        </p:txBody>
      </p:sp>
      <p:sp>
        <p:nvSpPr>
          <p:cNvPr id="108562" name=""/>
          <p:cNvSpPr/>
          <p:nvPr/>
        </p:nvSpPr>
        <p:spPr>
          <a:xfrm>
            <a:off x="4648200" y="1371600"/>
            <a:ext cx="3282950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 eaLnBrk="0" hangingPunct="0"/>
            <a:r>
              <a:rPr lang="zh-CN" altLang="en-US">
                <a:solidFill>
                  <a:srgbClr val="000000"/>
                </a:solidFill>
                <a:ea typeface="楷体_GB2312" pitchFamily="49" charset="-122"/>
              </a:rPr>
              <a:t>（3）申报进项税抵扣的曲线图</a:t>
            </a:r>
            <a:endParaRPr lang="zh-CN" altLang="en-US">
              <a:solidFill>
                <a:srgbClr val="000000"/>
              </a:solidFill>
              <a:ea typeface="楷体_GB2312" pitchFamily="49" charset="-122"/>
            </a:endParaRPr>
          </a:p>
        </p:txBody>
      </p:sp>
      <p:sp>
        <p:nvSpPr>
          <p:cNvPr id="108564" name=""/>
          <p:cNvSpPr/>
          <p:nvPr/>
        </p:nvSpPr>
        <p:spPr>
          <a:xfrm>
            <a:off x="457200" y="4724400"/>
            <a:ext cx="2819400" cy="1219200"/>
          </a:xfrm>
          <a:custGeom>
            <a:avLst>
              <a:gd name="adj0" fmla="val 75000"/>
              <a:gd name="adj1" fmla="val 25000"/>
            </a:avLst>
            <a:gdLst>
              <a:gd name="GT6" fmla="*/ adj1 21600 100000"/>
              <a:gd name="GT7" fmla="*/ adj0 21600 100000"/>
              <a:gd name="GT8" fmla="*/ 3375 w 21600"/>
              <a:gd name="GT9" fmla="+- l GT8 0"/>
              <a:gd name="G0" fmla="+- GT6 0 0"/>
              <a:gd name="G1" fmla="+- GT7 0 0"/>
              <a:gd name="G2" fmla="+- 21600 0 GT6"/>
              <a:gd name="G3" fmla="+- 21600 0 G1"/>
              <a:gd name="G4" fmla="+- G3 G0 10800"/>
              <a:gd name="G5" fmla="+- G1 G4 0"/>
              <a:gd name="GT10" fmla="*/ G0 h 21600"/>
              <a:gd name="GT11" fmla="+- t GT10 0"/>
              <a:gd name="GT12" fmla="*/ G5 w 21600"/>
              <a:gd name="GT13" fmla="+- l GT12 0"/>
              <a:gd name="GT14" fmla="*/ G2 h 21600"/>
              <a:gd name="GT15" fmla="+- t GT14 0"/>
            </a:gdLst>
            <a:cxnLst>
              <a:cxn ang="0">
                <a:pos x="G1" y="0"/>
              </a:cxn>
              <a:cxn ang="0">
                <a:pos x="0" y="10800"/>
              </a:cxn>
              <a:cxn ang="0">
                <a:pos x="G1" y="21600"/>
              </a:cxn>
              <a:cxn ang="0">
                <a:pos x="21600" y="10800"/>
              </a:cxn>
            </a:cxnLst>
            <a:rect l="GT9" t="GT11" r="GT13" b="GT15"/>
            <a:pathLst>
              <a:path w="21600" h="21600">
                <a:moveTo>
                  <a:pt x="3375" y="G0"/>
                </a:moveTo>
                <a:lnTo>
                  <a:pt x="G1" y="G0"/>
                </a:lnTo>
                <a:lnTo>
                  <a:pt x="G1" y="0"/>
                </a:lnTo>
                <a:lnTo>
                  <a:pt x="21600" y="10800"/>
                </a:lnTo>
                <a:lnTo>
                  <a:pt x="G1" y="21600"/>
                </a:lnTo>
                <a:lnTo>
                  <a:pt x="G1" y="G2"/>
                </a:lnTo>
                <a:lnTo>
                  <a:pt x="3375" y="G2"/>
                </a:lnTo>
                <a:close/>
              </a:path>
              <a:path w="21600" h="21600">
                <a:moveTo>
                  <a:pt x="0" y="G0"/>
                </a:moveTo>
                <a:lnTo>
                  <a:pt x="675" y="G0"/>
                </a:lnTo>
                <a:lnTo>
                  <a:pt x="675" y="G2"/>
                </a:lnTo>
                <a:lnTo>
                  <a:pt x="0" y="G2"/>
                </a:lnTo>
                <a:close/>
              </a:path>
              <a:path w="21600" h="21600">
                <a:moveTo>
                  <a:pt x="1350" y="G0"/>
                </a:moveTo>
                <a:lnTo>
                  <a:pt x="2700" y="G0"/>
                </a:lnTo>
                <a:lnTo>
                  <a:pt x="2700" y="G2"/>
                </a:lnTo>
                <a:lnTo>
                  <a:pt x="1350" y="G2"/>
                </a:lnTo>
                <a:close/>
              </a:path>
            </a:pathLst>
          </a:custGeom>
          <a:solidFill>
            <a:srgbClr val="33CC33">
              <a:alpha val="50000"/>
            </a:srgbClr>
          </a:solidFill>
          <a:ln>
            <a:solidFill>
              <a:srgbClr val="99FF66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 eaLnBrk="0" hangingPunct="0"/>
            <a:r>
              <a:rPr lang="zh-CN" altLang="en-US">
                <a:solidFill>
                  <a:srgbClr val="000000"/>
                </a:solidFill>
                <a:ea typeface="楷体_GB2312" pitchFamily="49" charset="-122"/>
              </a:rPr>
              <a:t>（4）存货变动情况图</a:t>
            </a:r>
            <a:endParaRPr lang="zh-CN" altLang="en-US">
              <a:solidFill>
                <a:srgbClr val="000000"/>
              </a:solidFill>
              <a:ea typeface="楷体_GB2312" pitchFamily="49" charset="-122"/>
            </a:endParaRPr>
          </a:p>
        </p:txBody>
      </p:sp>
      <p:sp>
        <p:nvSpPr>
          <p:cNvPr id="10856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0856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14281E7E-0C42-4141-A109-DD35E454986F}" type="slidenum">
              <a:rPr lang="zh-CN" altLang="en-US" sz="1200">
                <a:latin typeface="Verdana" pitchFamily="34" charset="0"/>
                <a:ea typeface="宋体" pitchFamily="2" charset="-122"/>
              </a:rPr>
              <a:t>7</a:t>
            </a:fld>
            <a:endParaRPr lang="en-US"/>
          </a:p>
        </p:txBody>
      </p:sp>
      <p:sp>
        <p:nvSpPr>
          <p:cNvPr id="10856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08568" name="TextBox 10856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武经演示文稿第9版共21页，您现在浏览的是第7页!</a:t>
            </a:r>
          </a:p>
        </p:txBody>
      </p:sp>
    </p:spTree>
  </p:cSld>
  <p:clrMapOvr>
    <a:masterClrMapping/>
  </p:clrMapOvr>
  <p:transition advTm="29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8" dur="50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8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8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dur="50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5" presetID="2" presetClass="entr" presetSubtype="2" dur="50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8" dur="500" fill="hold" grpId="2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8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8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61" grpId="0"/>
      <p:bldP spid="108562" grpId="1"/>
      <p:bldP spid="108564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599" name=""/>
          <p:cNvSpPr/>
          <p:nvPr/>
        </p:nvSpPr>
        <p:spPr>
          <a:xfrm>
            <a:off x="6705600" y="4495800"/>
            <a:ext cx="1447800" cy="1676400"/>
          </a:xfrm>
          <a:prstGeom prst="irregularSeal1">
            <a:avLst/>
          </a:prstGeom>
          <a:solidFill>
            <a:srgbClr val="FF9999"/>
          </a:solidFill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10598" name=""/>
          <p:cNvSpPr/>
          <p:nvPr/>
        </p:nvSpPr>
        <p:spPr>
          <a:xfrm>
            <a:off x="609600" y="914400"/>
            <a:ext cx="3886200" cy="3657600"/>
          </a:xfrm>
          <a:prstGeom prst="irregularSeal2">
            <a:avLst/>
          </a:prstGeom>
          <a:solidFill>
            <a:srgbClr val="FF9999"/>
          </a:solidFill>
          <a:ln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10594" name=""/>
          <p:cNvSpPr/>
          <p:nvPr>
            <p:ph type="title"/>
          </p:nvPr>
        </p:nvSpPr>
        <p:spPr>
          <a:xfrm>
            <a:off x="609600" y="731838"/>
            <a:ext cx="800100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 algn="ctr"/>
            <a:r>
              <a:rPr lang="zh-CN" altLang="en-US">
                <a:ea typeface="宋体" pitchFamily="2" charset="-122"/>
              </a:rPr>
              <a:t>二、案头分析</a:t>
            </a:r>
            <a:endParaRPr lang="zh-CN" altLang="en-US" sz="2000">
              <a:ea typeface="宋体" pitchFamily="2" charset="-122"/>
            </a:endParaRPr>
          </a:p>
        </p:txBody>
      </p:sp>
      <p:sp>
        <p:nvSpPr>
          <p:cNvPr id="110596" name=""/>
          <p:cNvSpPr/>
          <p:nvPr/>
        </p:nvSpPr>
        <p:spPr>
          <a:xfrm>
            <a:off x="381000" y="1752600"/>
            <a:ext cx="8153400" cy="14319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just"/>
            <a:r>
              <a:rPr lang="zh-CN" altLang="en-US" sz="2400" b="1">
                <a:solidFill>
                  <a:srgbClr val="000000"/>
                </a:solidFill>
                <a:ea typeface="楷体_GB2312" pitchFamily="49" charset="-122"/>
              </a:rPr>
              <a:t>3、发现疑点</a:t>
            </a:r>
            <a:endParaRPr lang="zh-CN" altLang="en-US" sz="2400" b="1">
              <a:solidFill>
                <a:srgbClr val="000000"/>
              </a:solidFill>
              <a:ea typeface="楷体_GB2312" pitchFamily="49" charset="-122"/>
            </a:endParaRPr>
          </a:p>
          <a:p>
            <a:pPr lvl="0" algn="just"/>
            <a:endParaRPr lang="zh-CN" altLang="en-US" sz="2400" b="1">
              <a:solidFill>
                <a:srgbClr val="000000"/>
              </a:solidFill>
              <a:ea typeface="仿宋_GB2312" pitchFamily="49" charset="-122"/>
            </a:endParaRPr>
          </a:p>
          <a:p>
            <a:pPr lvl="0" eaLnBrk="0" hangingPunct="0"/>
            <a:r>
              <a:rPr lang="zh-CN" altLang="en-US">
                <a:solidFill>
                  <a:srgbClr val="000000"/>
                </a:solidFill>
                <a:ea typeface="楷体_GB2312" pitchFamily="49" charset="-122"/>
              </a:rPr>
              <a:t>          </a:t>
            </a:r>
            <a:r>
              <a:rPr lang="zh-CN" altLang="en-US" sz="2000" b="1">
                <a:solidFill>
                  <a:srgbClr val="000000"/>
                </a:solidFill>
                <a:ea typeface="楷体_GB2312" pitchFamily="49" charset="-122"/>
              </a:rPr>
              <a:t>（1）申报销售收入和税负异常下降。</a:t>
            </a:r>
            <a:endParaRPr lang="zh-CN" altLang="en-US" sz="2000" b="1">
              <a:solidFill>
                <a:srgbClr val="000000"/>
              </a:solidFill>
              <a:ea typeface="楷体_GB2312" pitchFamily="49" charset="-122"/>
            </a:endParaRPr>
          </a:p>
          <a:p>
            <a:pPr lvl="0" eaLnBrk="0" hangingPunct="0"/>
            <a:r>
              <a:rPr lang="zh-CN" altLang="en-US" sz="2000">
                <a:solidFill>
                  <a:srgbClr val="000000"/>
                </a:solidFill>
                <a:ea typeface="楷体_GB2312" pitchFamily="49" charset="-122"/>
              </a:rPr>
              <a:t>     </a:t>
            </a:r>
            <a:endParaRPr lang="zh-CN" altLang="en-US">
              <a:ea typeface="宋体" pitchFamily="2" charset="-122"/>
            </a:endParaRPr>
          </a:p>
        </p:txBody>
      </p:sp>
      <p:sp>
        <p:nvSpPr>
          <p:cNvPr id="110597" name=""/>
          <p:cNvSpPr/>
          <p:nvPr/>
        </p:nvSpPr>
        <p:spPr>
          <a:xfrm>
            <a:off x="762000" y="3048000"/>
            <a:ext cx="7924800" cy="25304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zh-CN" altLang="en-US" sz="2000" b="1">
                <a:solidFill>
                  <a:srgbClr val="000000"/>
                </a:solidFill>
                <a:ea typeface="楷体_GB2312" pitchFamily="49" charset="-122"/>
              </a:rPr>
              <a:t>    （2）申报应税收入变动异常。</a:t>
            </a:r>
            <a:endParaRPr lang="zh-CN" altLang="en-US" sz="2000" b="1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endParaRPr lang="zh-CN" altLang="en-US" sz="2000" b="1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r>
              <a:rPr lang="zh-CN" altLang="en-US" sz="2000" b="1">
                <a:solidFill>
                  <a:srgbClr val="000000"/>
                </a:solidFill>
                <a:ea typeface="楷体_GB2312" pitchFamily="49" charset="-122"/>
              </a:rPr>
              <a:t>    （3）进项税额抵扣情况变动异常。</a:t>
            </a:r>
            <a:endParaRPr lang="zh-CN" altLang="en-US" sz="2000" b="1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endParaRPr lang="zh-CN" altLang="en-US" sz="2000" b="1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r>
              <a:rPr lang="zh-CN" altLang="en-US" sz="2000" b="1">
                <a:solidFill>
                  <a:srgbClr val="000000"/>
                </a:solidFill>
                <a:ea typeface="楷体_GB2312" pitchFamily="49" charset="-122"/>
              </a:rPr>
              <a:t>    （4）存货量增长异常。</a:t>
            </a:r>
            <a:endParaRPr lang="zh-CN" altLang="en-US" sz="2000" b="1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endParaRPr lang="zh-CN" altLang="en-US" sz="2000" b="1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r>
              <a:rPr lang="zh-CN" altLang="en-US" sz="2000" b="1">
                <a:solidFill>
                  <a:srgbClr val="000000"/>
                </a:solidFill>
                <a:ea typeface="楷体_GB2312" pitchFamily="49" charset="-122"/>
              </a:rPr>
              <a:t>    （5）毛利率同比增长，实际应纳增值税呈负增长。</a:t>
            </a:r>
            <a:endParaRPr lang="zh-CN" altLang="en-US" sz="2000" b="1">
              <a:solidFill>
                <a:srgbClr val="000000"/>
              </a:solidFill>
              <a:ea typeface="楷体_GB2312" pitchFamily="49" charset="-122"/>
            </a:endParaRPr>
          </a:p>
          <a:p>
            <a:pPr lvl="0"/>
            <a:endParaRPr lang="zh-CN" altLang="en-US" sz="2000" b="1">
              <a:solidFill>
                <a:srgbClr val="000000"/>
              </a:solidFill>
              <a:ea typeface="楷体_GB2312" pitchFamily="49" charset="-122"/>
            </a:endParaRPr>
          </a:p>
        </p:txBody>
      </p:sp>
      <p:sp>
        <p:nvSpPr>
          <p:cNvPr id="11060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1060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08DCD72F-DC5C-4980-B5E2-CDFA90C9C2E2}" type="slidenum">
              <a:rPr lang="zh-CN" altLang="en-US" sz="1200">
                <a:latin typeface="Verdana" pitchFamily="34" charset="0"/>
                <a:ea typeface="宋体" pitchFamily="2" charset="-122"/>
              </a:rPr>
              <a:t>8</a:t>
            </a:fld>
            <a:endParaRPr lang="en-US"/>
          </a:p>
        </p:txBody>
      </p:sp>
      <p:sp>
        <p:nvSpPr>
          <p:cNvPr id="11060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10603" name="TextBox 1106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武经演示文稿第9版共21页，您现在浏览的是第8页!</a:t>
            </a:r>
          </a:p>
        </p:txBody>
      </p:sp>
    </p:spTree>
  </p:cSld>
  <p:clrMapOvr>
    <a:masterClrMapping/>
  </p:clrMapOvr>
  <p:transition advTm="65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05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05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05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05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05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05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05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05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766" name=""/>
          <p:cNvSpPr/>
          <p:nvPr/>
        </p:nvSpPr>
        <p:spPr>
          <a:xfrm>
            <a:off x="2438400" y="5943600"/>
            <a:ext cx="4572000" cy="762000"/>
          </a:xfrm>
          <a:prstGeom prst="ellipseRibbon2">
            <a:avLst>
              <a:gd name="adj1" fmla="val 25000"/>
              <a:gd name="adj2" fmla="val 65685"/>
              <a:gd name="adj3" fmla="val 12500"/>
            </a:avLst>
          </a:prstGeom>
          <a:solidFill>
            <a:srgbClr val="FF9999">
              <a:alpha val="50000"/>
            </a:srgbClr>
          </a:solidFill>
          <a:ln>
            <a:solidFill>
              <a:srgbClr val="808000"/>
            </a:solidFill>
            <a:round/>
          </a:ln>
          <a:effectLst/>
        </p:spPr>
        <p:txBody>
          <a:bodyPr wrap="none" anchor="ctr" anchorCtr="0">
            <a:no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 eaLnBrk="0" hangingPunct="0"/>
            <a:r>
              <a:rPr lang="en-US" altLang="zh-CN" sz="2800" b="1">
                <a:latin typeface="宋体" pitchFamily="2" charset="-122"/>
                <a:ea typeface="宋体" pitchFamily="2" charset="-122"/>
              </a:rPr>
              <a:t>wjgs</a:t>
            </a:r>
            <a:endParaRPr lang="en-US" altLang="zh-CN" sz="2800" b="1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17763" name=""/>
          <p:cNvSpPr/>
          <p:nvPr>
            <p:ph type="body" idx="4294967295"/>
          </p:nvPr>
        </p:nvSpPr>
        <p:spPr>
          <a:xfrm>
            <a:off x="609600" y="1371600"/>
            <a:ext cx="8229600" cy="4876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 baseline="0">
                <a:solidFill>
                  <a:schemeClr val="accent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just">
              <a:buNone/>
            </a:pPr>
            <a:r>
              <a:rPr lang="zh-CN" altLang="en-US" b="0">
                <a:solidFill>
                  <a:srgbClr val="000000"/>
                </a:solidFill>
                <a:ea typeface="楷体_GB2312" pitchFamily="49" charset="-122"/>
              </a:rPr>
              <a:t>        </a:t>
            </a:r>
            <a:r>
              <a:rPr lang="zh-CN" altLang="en-US" sz="2400" b="0">
                <a:solidFill>
                  <a:srgbClr val="000000"/>
                </a:solidFill>
                <a:ea typeface="楷体_GB2312" pitchFamily="49" charset="-122"/>
              </a:rPr>
              <a:t>对于企业销售收入异常下降的情况，评估人员对企业帐载销售收入、销售成本、应收账款、产成品、原材料，资金往来等情况进行了实地调查，发现企业存在发出货物未计销售收入的情况。</a:t>
            </a:r>
            <a:r>
              <a:rPr lang="en-US" altLang="zh-CN" sz="2400" b="0">
                <a:solidFill>
                  <a:srgbClr val="000000"/>
                </a:solidFill>
                <a:ea typeface="楷体_GB2312" pitchFamily="49" charset="-122"/>
              </a:rPr>
              <a:t>2007</a:t>
            </a:r>
            <a:r>
              <a:rPr lang="zh-CN" altLang="en-US" sz="2400" b="0">
                <a:solidFill>
                  <a:srgbClr val="000000"/>
                </a:solidFill>
                <a:ea typeface="楷体_GB2312" pitchFamily="49" charset="-122"/>
              </a:rPr>
              <a:t>年</a:t>
            </a:r>
            <a:r>
              <a:rPr lang="en-US" altLang="zh-CN" sz="2400" b="0">
                <a:solidFill>
                  <a:srgbClr val="000000"/>
                </a:solidFill>
                <a:ea typeface="楷体_GB2312" pitchFamily="49" charset="-122"/>
              </a:rPr>
              <a:t>1-5</a:t>
            </a:r>
            <a:r>
              <a:rPr lang="zh-CN" altLang="en-US" sz="2400" b="0">
                <a:solidFill>
                  <a:srgbClr val="000000"/>
                </a:solidFill>
                <a:ea typeface="楷体_GB2312" pitchFamily="49" charset="-122"/>
              </a:rPr>
              <a:t>月该企业向</a:t>
            </a:r>
            <a:r>
              <a:rPr lang="en-US" altLang="zh-CN" sz="2400" b="0">
                <a:solidFill>
                  <a:srgbClr val="000000"/>
                </a:solidFill>
                <a:ea typeface="楷体_GB2312" pitchFamily="49" charset="-122"/>
              </a:rPr>
              <a:t>S</a:t>
            </a:r>
            <a:r>
              <a:rPr lang="zh-CN" altLang="en-US" sz="2400" b="0">
                <a:solidFill>
                  <a:srgbClr val="000000"/>
                </a:solidFill>
                <a:ea typeface="楷体_GB2312" pitchFamily="49" charset="-122"/>
              </a:rPr>
              <a:t>汽车公司发出货物应计而未计销售收入金额为2,692万元，应调增销项税额458万元。</a:t>
            </a:r>
            <a:endParaRPr lang="zh-CN" altLang="en-US" sz="2400" b="0">
              <a:solidFill>
                <a:srgbClr val="000000"/>
              </a:solidFill>
              <a:ea typeface="楷体_GB2312" pitchFamily="49" charset="-122"/>
            </a:endParaRPr>
          </a:p>
          <a:p>
            <a:pPr lvl="0" algn="just">
              <a:buNone/>
            </a:pPr>
            <a:r>
              <a:rPr lang="zh-CN" altLang="en-US" sz="2400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      企业财务负责人承认由于与</a:t>
            </a:r>
            <a:r>
              <a:rPr lang="en-US" altLang="zh-CN" sz="2400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S</a:t>
            </a:r>
            <a:r>
              <a:rPr lang="zh-CN" altLang="en-US" sz="2400" b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汽车公司的供货合同一年一定，销售价格一直未能确定，无法进行销售核算。公司产品销售之后，</a:t>
            </a:r>
            <a:r>
              <a:rPr lang="zh-CN" altLang="en-US" sz="2400" b="0">
                <a:solidFill>
                  <a:srgbClr val="000000"/>
                </a:solidFill>
                <a:ea typeface="楷体_GB2312" pitchFamily="49" charset="-122"/>
              </a:rPr>
              <a:t>与</a:t>
            </a:r>
            <a:r>
              <a:rPr lang="en-US" altLang="zh-CN" sz="2400" b="0">
                <a:solidFill>
                  <a:srgbClr val="000000"/>
                </a:solidFill>
                <a:ea typeface="楷体_GB2312" pitchFamily="49" charset="-122"/>
              </a:rPr>
              <a:t>S</a:t>
            </a:r>
            <a:r>
              <a:rPr lang="zh-CN" altLang="en-US" sz="2400" b="0">
                <a:solidFill>
                  <a:srgbClr val="000000"/>
                </a:solidFill>
                <a:ea typeface="楷体_GB2312" pitchFamily="49" charset="-122"/>
              </a:rPr>
              <a:t>汽车公司有一个对账的过程，只能等</a:t>
            </a:r>
            <a:r>
              <a:rPr lang="en-US" altLang="zh-CN" sz="2400" b="0">
                <a:solidFill>
                  <a:srgbClr val="000000"/>
                </a:solidFill>
                <a:ea typeface="楷体_GB2312" pitchFamily="49" charset="-122"/>
              </a:rPr>
              <a:t>S</a:t>
            </a:r>
            <a:r>
              <a:rPr lang="zh-CN" altLang="en-US" sz="2400" b="0">
                <a:solidFill>
                  <a:srgbClr val="000000"/>
                </a:solidFill>
                <a:ea typeface="楷体_GB2312" pitchFamily="49" charset="-122"/>
              </a:rPr>
              <a:t>公司月度终了后，才能知道实际发货情况，在此之前企业没有确认收入，要滞后一段时间才能开发票申报纳税，导致当期税负大幅下降。</a:t>
            </a:r>
            <a:endParaRPr lang="zh-CN" altLang="en-US" sz="2400" b="0">
              <a:solidFill>
                <a:srgbClr val="000000"/>
              </a:solidFill>
              <a:ea typeface="楷体_GB2312" pitchFamily="49" charset="-122"/>
            </a:endParaRPr>
          </a:p>
          <a:p>
            <a:pPr lvl="0" algn="just">
              <a:buNone/>
            </a:pPr>
            <a:endParaRPr lang="zh-CN" altLang="en-US" sz="2400" b="0">
              <a:ea typeface="宋体" pitchFamily="2" charset="-122"/>
            </a:endParaRPr>
          </a:p>
        </p:txBody>
      </p:sp>
      <p:sp>
        <p:nvSpPr>
          <p:cNvPr id="117762" name=""/>
          <p:cNvSpPr/>
          <p:nvPr>
            <p:ph type="title"/>
          </p:nvPr>
        </p:nvSpPr>
        <p:spPr>
          <a:xfrm>
            <a:off x="609600" y="731838"/>
            <a:ext cx="800100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 algn="ctr"/>
            <a:r>
              <a:rPr lang="zh-CN" altLang="en-US" b="1">
                <a:ea typeface="宋体" pitchFamily="2" charset="-122"/>
              </a:rPr>
              <a:t>四、实地调查</a:t>
            </a:r>
            <a:endParaRPr lang="zh-CN" altLang="en-US" sz="2000" b="1">
              <a:ea typeface="宋体" pitchFamily="2" charset="-122"/>
            </a:endParaRPr>
          </a:p>
        </p:txBody>
      </p:sp>
      <p:sp>
        <p:nvSpPr>
          <p:cNvPr id="117764" name=""/>
          <p:cNvSpPr/>
          <p:nvPr/>
        </p:nvSpPr>
        <p:spPr bwMode="gray">
          <a:xfrm>
            <a:off x="1219200" y="1447800"/>
            <a:ext cx="360362" cy="360362"/>
          </a:xfrm>
          <a:prstGeom prst="ellipse">
            <a:avLst/>
          </a:prstGeom>
          <a:solidFill>
            <a:srgbClr val="FF6600"/>
          </a:solidFill>
          <a:ln w="3810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17768" name=""/>
          <p:cNvSpPr/>
          <p:nvPr/>
        </p:nvSpPr>
        <p:spPr bwMode="gray">
          <a:xfrm>
            <a:off x="1219200" y="3733800"/>
            <a:ext cx="360362" cy="360362"/>
          </a:xfrm>
          <a:prstGeom prst="ellipse">
            <a:avLst/>
          </a:prstGeom>
          <a:solidFill>
            <a:schemeClr val="tx2"/>
          </a:solidFill>
          <a:ln w="3810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1776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17770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D81363FB-68AC-43FF-8B8E-2C0C71F4DD48}" type="slidenum">
              <a:rPr lang="zh-CN" altLang="en-US" sz="1200">
                <a:latin typeface="Verdana" pitchFamily="34" charset="0"/>
                <a:ea typeface="宋体" pitchFamily="2" charset="-122"/>
              </a:rPr>
              <a:t>9</a:t>
            </a:fld>
            <a:endParaRPr lang="en-US"/>
          </a:p>
        </p:txBody>
      </p:sp>
      <p:sp>
        <p:nvSpPr>
          <p:cNvPr id="11777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17772" name="TextBox 11777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武经演示文稿第9版共21页，您现在浏览的是第9页!</a:t>
            </a:r>
          </a:p>
        </p:txBody>
      </p:sp>
    </p:spTree>
  </p:cSld>
  <p:clrMapOvr>
    <a:masterClrMapping/>
  </p:clrMapOvr>
  <p:transition advTm="3440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810" name=""/>
          <p:cNvSpPr/>
          <p:nvPr>
            <p:ph type="title"/>
          </p:nvPr>
        </p:nvSpPr>
        <p:spPr>
          <a:xfrm>
            <a:off x="609600" y="731838"/>
            <a:ext cx="800100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0" i="0" u="none" baseline="0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 algn="ctr"/>
            <a:r>
              <a:rPr lang="zh-CN" altLang="en-US">
                <a:ea typeface="宋体" pitchFamily="2" charset="-122"/>
              </a:rPr>
              <a:t>六、评估后的税负测算</a:t>
            </a:r>
            <a:endParaRPr lang="zh-CN" altLang="en-US">
              <a:ea typeface="宋体" pitchFamily="2" charset="-122"/>
            </a:endParaRPr>
          </a:p>
        </p:txBody>
      </p:sp>
      <p:grpSp>
        <p:nvGrpSpPr>
          <p:cNvPr id="119844" name=""/>
          <p:cNvGrpSpPr/>
          <p:nvPr/>
        </p:nvGrpSpPr>
        <p:grpSpPr>
          <a:xfrm>
            <a:off x="1600200" y="3657600"/>
            <a:ext cx="5791200" cy="2590800"/>
            <a:chOff x="960" y="2160"/>
            <a:chExt cx="3562" cy="1728"/>
          </a:xfrm>
        </p:grpSpPr>
        <p:grpSp>
          <p:nvGrpSpPr>
            <p:cNvPr id="119819" name=""/>
            <p:cNvGrpSpPr/>
            <p:nvPr/>
          </p:nvGrpSpPr>
          <p:grpSpPr>
            <a:xfrm>
              <a:off x="3690" y="2277"/>
              <a:ext cx="814" cy="459"/>
              <a:chOff x="4289" y="1518"/>
              <a:chExt cx="1010" cy="714"/>
            </a:xfrm>
          </p:grpSpPr>
          <p:cxnSp>
            <p:nvCxnSpPr>
              <p:cNvPr id="119820" name=""/>
              <p:cNvCxnSpPr/>
              <p:nvPr/>
            </p:nvCxnSpPr>
            <p:spPr>
              <a:xfrm flipV="1">
                <a:off x="4289" y="1518"/>
                <a:ext cx="504" cy="714"/>
              </a:xfrm>
              <a:prstGeom prst="line">
                <a:avLst/>
              </a:prstGeom>
              <a:noFill/>
              <a:ln w="28575" cap="rnd">
                <a:solidFill>
                  <a:schemeClr val="tx1"/>
                </a:solidFill>
                <a:prstDash val="sysDot"/>
                <a:miter lim="800000"/>
              </a:ln>
              <a:effectLst/>
            </p:spPr>
          </p:cxnSp>
          <p:cxnSp>
            <p:nvCxnSpPr>
              <p:cNvPr id="119821" name=""/>
              <p:cNvCxnSpPr/>
              <p:nvPr/>
            </p:nvCxnSpPr>
            <p:spPr>
              <a:xfrm flipH="1" flipV="1">
                <a:off x="4795" y="1518"/>
                <a:ext cx="504" cy="714"/>
              </a:xfrm>
              <a:prstGeom prst="line">
                <a:avLst/>
              </a:prstGeom>
              <a:noFill/>
              <a:ln w="28575" cap="rnd">
                <a:solidFill>
                  <a:schemeClr val="tx1"/>
                </a:solidFill>
                <a:prstDash val="sysDot"/>
                <a:miter lim="800000"/>
              </a:ln>
              <a:effectLst/>
            </p:spPr>
          </p:cxnSp>
        </p:grpSp>
        <p:sp>
          <p:nvSpPr>
            <p:cNvPr id="119822" name=""/>
            <p:cNvSpPr/>
            <p:nvPr/>
          </p:nvSpPr>
          <p:spPr>
            <a:xfrm rot="19440000">
              <a:off x="4031" y="2185"/>
              <a:ext cx="99" cy="100"/>
            </a:xfrm>
            <a:custGeom>
              <a:avLst>
                <a:gd name="adj0" fmla="val -5909125"/>
                <a:gd name="adj1" fmla="val 44249153"/>
              </a:avLst>
              <a:gdLst>
                <a:gd name="GT10" fmla="*/ adj0 21600 100000"/>
                <a:gd name="GT11" fmla="*/ adj1 21600 100000"/>
                <a:gd name="GT12" fmla="*/ 21600 w 39474"/>
                <a:gd name="GT13" fmla="+- l GT12 0"/>
                <a:gd name="GT14" fmla="*/ 21600 h 28802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38238" y="0"/>
                </a:cxn>
                <a:cxn ang="0">
                  <a:pos x="0" y="19330"/>
                </a:cxn>
                <a:cxn ang="0">
                  <a:pos x="17874" y="7202"/>
                </a:cxn>
              </a:cxnLst>
              <a:rect l="l" t="t" r="GT13" b="GT15"/>
              <a:pathLst>
                <a:path w="39474" h="28802" fill="none">
                  <a:moveTo>
                    <a:pt x="38238" y="0"/>
                  </a:moveTo>
                  <a:arcTo wR="21600" hR="21600" stAng="-1168609" swAng="9919131"/>
                </a:path>
                <a:path w="39474" h="28802" stroke="0">
                  <a:moveTo>
                    <a:pt x="38238" y="0"/>
                  </a:moveTo>
                  <a:arcTo wR="21600" hR="21600" stAng="-1168609" swAng="9919131"/>
                  <a:lnTo>
                    <a:pt x="17874" y="7202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  <p:sp>
          <p:nvSpPr>
            <p:cNvPr id="119830" name=""/>
            <p:cNvSpPr/>
            <p:nvPr/>
          </p:nvSpPr>
          <p:spPr>
            <a:xfrm>
              <a:off x="2399" y="3604"/>
              <a:ext cx="636" cy="236"/>
            </a:xfrm>
            <a:prstGeom prst="ellipse">
              <a:avLst/>
            </a:prstGeom>
            <a:solidFill>
              <a:srgbClr val="5F5F5F"/>
            </a:solidFill>
            <a:ln w="6350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  <p:sp>
          <p:nvSpPr>
            <p:cNvPr id="119834" name=""/>
            <p:cNvSpPr/>
            <p:nvPr/>
          </p:nvSpPr>
          <p:spPr>
            <a:xfrm>
              <a:off x="2352" y="3571"/>
              <a:ext cx="768" cy="317"/>
            </a:xfrm>
            <a:prstGeom prst="ellipse">
              <a:avLst/>
            </a:prstGeom>
            <a:solidFill>
              <a:schemeClr val="accent2"/>
            </a:solidFill>
            <a:ln w="6350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  <p:grpSp>
          <p:nvGrpSpPr>
            <p:cNvPr id="119843" name=""/>
            <p:cNvGrpSpPr/>
            <p:nvPr/>
          </p:nvGrpSpPr>
          <p:grpSpPr>
            <a:xfrm>
              <a:off x="960" y="2443"/>
              <a:ext cx="3562" cy="1287"/>
              <a:chOff x="960" y="2443"/>
              <a:chExt cx="3562" cy="1287"/>
            </a:xfrm>
          </p:grpSpPr>
          <p:grpSp>
            <p:nvGrpSpPr>
              <p:cNvPr id="119816" name=""/>
              <p:cNvGrpSpPr/>
              <p:nvPr/>
            </p:nvGrpSpPr>
            <p:grpSpPr>
              <a:xfrm>
                <a:off x="3696" y="2784"/>
                <a:ext cx="826" cy="190"/>
                <a:chOff x="940" y="3157"/>
                <a:chExt cx="1008" cy="283"/>
              </a:xfrm>
            </p:grpSpPr>
            <p:sp>
              <p:nvSpPr>
                <p:cNvPr id="119817" name=""/>
                <p:cNvSpPr/>
                <p:nvPr/>
              </p:nvSpPr>
              <p:spPr>
                <a:xfrm rot="5400000">
                  <a:off x="1302" y="2794"/>
                  <a:ext cx="283" cy="1008"/>
                </a:xfrm>
                <a:custGeom>
                  <a:avLst>
                    <a:gd name="adj0" fmla="val 81920000"/>
                    <a:gd name="adj1" fmla="val 27492597"/>
                  </a:avLst>
                  <a:gdLst>
                    <a:gd name="GT10" fmla="*/ adj0 21600 100000"/>
                    <a:gd name="GT11" fmla="*/ adj1 21600 100000"/>
                    <a:gd name="GT12" fmla="*/ 21600 w 21831"/>
                    <a:gd name="GT13" fmla="+- l GT12 0"/>
                    <a:gd name="GT14" fmla="*/ 21600 h 43200"/>
                    <a:gd name="GT15" fmla="+- t GT14 0"/>
                    <a:gd name="GT8" fmla="*/ GT10 60000 65536"/>
                    <a:gd name="GT9" fmla="*/ GT11 60000 65536"/>
                    <a:gd name="G4" fmla="cos 10800 GT8"/>
                    <a:gd name="G5" fmla="sin 10800 GT8"/>
                    <a:gd name="G6" fmla="cos 10800 GT9"/>
                    <a:gd name="G7" fmla="sin 10800 GT9"/>
                    <a:gd name="G0" fmla="+- 10800 G4 0"/>
                    <a:gd name="G1" fmla="+- 10800 G5 0"/>
                    <a:gd name="G2" fmla="+- 10800 G6 0"/>
                    <a:gd name="G3" fmla="+- 10800 G7 0"/>
                  </a:gdLst>
                  <a:cxnLst>
                    <a:cxn ang="0">
                      <a:pos x="231" y="0"/>
                    </a:cxn>
                    <a:cxn ang="0">
                      <a:pos x="0" y="43199"/>
                    </a:cxn>
                    <a:cxn ang="0">
                      <a:pos x="231" y="21600"/>
                    </a:cxn>
                  </a:cxnLst>
                  <a:rect l="l" t="t" r="GT13" b="GT15"/>
                  <a:pathLst>
                    <a:path w="21831" h="43200" fill="none">
                      <a:moveTo>
                        <a:pt x="231" y="0"/>
                      </a:moveTo>
                      <a:arcTo wR="21600" hR="21600" stAng="-5400000" swAng="10836765"/>
                    </a:path>
                    <a:path w="21831" h="43200" stroke="0">
                      <a:moveTo>
                        <a:pt x="231" y="0"/>
                      </a:moveTo>
                      <a:arcTo wR="21600" hR="21600" stAng="-5400000" swAng="10836765"/>
                      <a:lnTo>
                        <a:pt x="231" y="21600"/>
                      </a:lnTo>
                      <a:close/>
                    </a:path>
                  </a:pathLst>
                </a:custGeom>
                <a:solidFill>
                  <a:srgbClr val="969696"/>
                </a:solidFill>
                <a:ln w="6350"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/>
                <a:lstStyle>
                  <a:defPPr algn="ctr" rtl="0" eaLnBrk="1" hangingPunct="1">
                    <a:spcBef>
                      <a:spcPct val="20000"/>
                    </a:spcBef>
                    <a:buClr>
                      <a:schemeClr val="hlink"/>
                    </a:buClr>
                    <a:buFont typeface="Wingdings" pitchFamily="2" charset="2"/>
                    <a:defRPr kumimoji="0" lang="en-US" sz="1400">
                      <a:solidFill>
                        <a:schemeClr val="bg1"/>
                      </a:solidFill>
                      <a:latin typeface="Verdana" pitchFamily="34" charset="0"/>
                      <a:ea typeface="宋体" pitchFamily="2" charset="-122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5pPr>
                </a:lstStyle>
                <a:p/>
              </p:txBody>
            </p:sp>
            <p:sp>
              <p:nvSpPr>
                <p:cNvPr id="119818" name=""/>
                <p:cNvSpPr/>
                <p:nvPr/>
              </p:nvSpPr>
              <p:spPr>
                <a:xfrm rot="5400000">
                  <a:off x="1391" y="2707"/>
                  <a:ext cx="107" cy="1008"/>
                </a:xfrm>
                <a:custGeom>
                  <a:avLst>
                    <a:gd name="adj0" fmla="val 81920000"/>
                    <a:gd name="adj1" fmla="val 27492597"/>
                  </a:avLst>
                  <a:gdLst>
                    <a:gd name="GT10" fmla="*/ adj0 21600 100000"/>
                    <a:gd name="GT11" fmla="*/ adj1 21600 100000"/>
                    <a:gd name="GT12" fmla="*/ 21600 w 21831"/>
                    <a:gd name="GT13" fmla="+- l GT12 0"/>
                    <a:gd name="GT14" fmla="*/ 21600 h 43200"/>
                    <a:gd name="GT15" fmla="+- t GT14 0"/>
                    <a:gd name="GT8" fmla="*/ GT10 60000 65536"/>
                    <a:gd name="GT9" fmla="*/ GT11 60000 65536"/>
                    <a:gd name="G4" fmla="cos 10800 GT8"/>
                    <a:gd name="G5" fmla="sin 10800 GT8"/>
                    <a:gd name="G6" fmla="cos 10800 GT9"/>
                    <a:gd name="G7" fmla="sin 10800 GT9"/>
                    <a:gd name="G0" fmla="+- 10800 G4 0"/>
                    <a:gd name="G1" fmla="+- 10800 G5 0"/>
                    <a:gd name="G2" fmla="+- 10800 G6 0"/>
                    <a:gd name="G3" fmla="+- 10800 G7 0"/>
                  </a:gdLst>
                  <a:cxnLst>
                    <a:cxn ang="0">
                      <a:pos x="231" y="0"/>
                    </a:cxn>
                    <a:cxn ang="0">
                      <a:pos x="0" y="43199"/>
                    </a:cxn>
                    <a:cxn ang="0">
                      <a:pos x="231" y="21600"/>
                    </a:cxn>
                  </a:cxnLst>
                  <a:rect l="l" t="t" r="GT13" b="GT15"/>
                  <a:pathLst>
                    <a:path w="21831" h="43200" fill="none">
                      <a:moveTo>
                        <a:pt x="231" y="0"/>
                      </a:moveTo>
                      <a:arcTo wR="21600" hR="21600" stAng="-5400000" swAng="10836765"/>
                    </a:path>
                    <a:path w="21831" h="43200" stroke="0">
                      <a:moveTo>
                        <a:pt x="231" y="0"/>
                      </a:moveTo>
                      <a:arcTo wR="21600" hR="21600" stAng="-5400000" swAng="10836765"/>
                      <a:lnTo>
                        <a:pt x="231" y="2160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6350"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/>
                <a:lstStyle>
                  <a:defPPr algn="ctr" rtl="0" eaLnBrk="1" hangingPunct="1">
                    <a:spcBef>
                      <a:spcPct val="20000"/>
                    </a:spcBef>
                    <a:buClr>
                      <a:schemeClr val="hlink"/>
                    </a:buClr>
                    <a:buFont typeface="Wingdings" pitchFamily="2" charset="2"/>
                    <a:defRPr kumimoji="0" lang="en-US" sz="1400">
                      <a:solidFill>
                        <a:schemeClr val="bg1"/>
                      </a:solidFill>
                      <a:latin typeface="Verdana" pitchFamily="34" charset="0"/>
                      <a:ea typeface="宋体" pitchFamily="2" charset="-122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5pPr>
                </a:lstStyle>
                <a:p/>
              </p:txBody>
            </p:sp>
          </p:grpSp>
          <p:grpSp>
            <p:nvGrpSpPr>
              <p:cNvPr id="119823" name=""/>
              <p:cNvGrpSpPr/>
              <p:nvPr/>
            </p:nvGrpSpPr>
            <p:grpSpPr>
              <a:xfrm>
                <a:off x="960" y="3024"/>
                <a:ext cx="826" cy="189"/>
                <a:chOff x="940" y="3157"/>
                <a:chExt cx="1008" cy="283"/>
              </a:xfrm>
            </p:grpSpPr>
            <p:sp>
              <p:nvSpPr>
                <p:cNvPr id="119824" name=""/>
                <p:cNvSpPr/>
                <p:nvPr/>
              </p:nvSpPr>
              <p:spPr>
                <a:xfrm rot="5400000">
                  <a:off x="1302" y="2794"/>
                  <a:ext cx="283" cy="1008"/>
                </a:xfrm>
                <a:custGeom>
                  <a:avLst>
                    <a:gd name="adj0" fmla="val 81920000"/>
                    <a:gd name="adj1" fmla="val 27492597"/>
                  </a:avLst>
                  <a:gdLst>
                    <a:gd name="GT10" fmla="*/ adj0 21600 100000"/>
                    <a:gd name="GT11" fmla="*/ adj1 21600 100000"/>
                    <a:gd name="GT12" fmla="*/ 21600 w 21831"/>
                    <a:gd name="GT13" fmla="+- l GT12 0"/>
                    <a:gd name="GT14" fmla="*/ 21600 h 43200"/>
                    <a:gd name="GT15" fmla="+- t GT14 0"/>
                    <a:gd name="GT8" fmla="*/ GT10 60000 65536"/>
                    <a:gd name="GT9" fmla="*/ GT11 60000 65536"/>
                    <a:gd name="G4" fmla="cos 10800 GT8"/>
                    <a:gd name="G5" fmla="sin 10800 GT8"/>
                    <a:gd name="G6" fmla="cos 10800 GT9"/>
                    <a:gd name="G7" fmla="sin 10800 GT9"/>
                    <a:gd name="G0" fmla="+- 10800 G4 0"/>
                    <a:gd name="G1" fmla="+- 10800 G5 0"/>
                    <a:gd name="G2" fmla="+- 10800 G6 0"/>
                    <a:gd name="G3" fmla="+- 10800 G7 0"/>
                  </a:gdLst>
                  <a:cxnLst>
                    <a:cxn ang="0">
                      <a:pos x="231" y="0"/>
                    </a:cxn>
                    <a:cxn ang="0">
                      <a:pos x="0" y="43199"/>
                    </a:cxn>
                    <a:cxn ang="0">
                      <a:pos x="231" y="21600"/>
                    </a:cxn>
                  </a:cxnLst>
                  <a:rect l="l" t="t" r="GT13" b="GT15"/>
                  <a:pathLst>
                    <a:path w="21831" h="43200" fill="none">
                      <a:moveTo>
                        <a:pt x="231" y="0"/>
                      </a:moveTo>
                      <a:arcTo wR="21600" hR="21600" stAng="-5400000" swAng="10836765"/>
                    </a:path>
                    <a:path w="21831" h="43200" stroke="0">
                      <a:moveTo>
                        <a:pt x="231" y="0"/>
                      </a:moveTo>
                      <a:arcTo wR="21600" hR="21600" stAng="-5400000" swAng="10836765"/>
                      <a:lnTo>
                        <a:pt x="231" y="21600"/>
                      </a:lnTo>
                      <a:close/>
                    </a:path>
                  </a:pathLst>
                </a:custGeom>
                <a:solidFill>
                  <a:srgbClr val="969696"/>
                </a:solidFill>
                <a:ln w="6350"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/>
                <a:lstStyle>
                  <a:defPPr algn="ctr" rtl="0" eaLnBrk="1" hangingPunct="1">
                    <a:spcBef>
                      <a:spcPct val="20000"/>
                    </a:spcBef>
                    <a:buClr>
                      <a:schemeClr val="hlink"/>
                    </a:buClr>
                    <a:buFont typeface="Wingdings" pitchFamily="2" charset="2"/>
                    <a:defRPr kumimoji="0" lang="en-US" sz="1400">
                      <a:solidFill>
                        <a:schemeClr val="bg1"/>
                      </a:solidFill>
                      <a:latin typeface="Verdana" pitchFamily="34" charset="0"/>
                      <a:ea typeface="宋体" pitchFamily="2" charset="-122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5pPr>
                </a:lstStyle>
                <a:p/>
              </p:txBody>
            </p:sp>
            <p:sp>
              <p:nvSpPr>
                <p:cNvPr id="119825" name=""/>
                <p:cNvSpPr/>
                <p:nvPr/>
              </p:nvSpPr>
              <p:spPr>
                <a:xfrm rot="5400000">
                  <a:off x="1391" y="2707"/>
                  <a:ext cx="107" cy="1008"/>
                </a:xfrm>
                <a:custGeom>
                  <a:avLst>
                    <a:gd name="adj0" fmla="val 81920000"/>
                    <a:gd name="adj1" fmla="val 27492597"/>
                  </a:avLst>
                  <a:gdLst>
                    <a:gd name="GT10" fmla="*/ adj0 21600 100000"/>
                    <a:gd name="GT11" fmla="*/ adj1 21600 100000"/>
                    <a:gd name="GT12" fmla="*/ 21600 w 21831"/>
                    <a:gd name="GT13" fmla="+- l GT12 0"/>
                    <a:gd name="GT14" fmla="*/ 21600 h 43200"/>
                    <a:gd name="GT15" fmla="+- t GT14 0"/>
                    <a:gd name="GT8" fmla="*/ GT10 60000 65536"/>
                    <a:gd name="GT9" fmla="*/ GT11 60000 65536"/>
                    <a:gd name="G4" fmla="cos 10800 GT8"/>
                    <a:gd name="G5" fmla="sin 10800 GT8"/>
                    <a:gd name="G6" fmla="cos 10800 GT9"/>
                    <a:gd name="G7" fmla="sin 10800 GT9"/>
                    <a:gd name="G0" fmla="+- 10800 G4 0"/>
                    <a:gd name="G1" fmla="+- 10800 G5 0"/>
                    <a:gd name="G2" fmla="+- 10800 G6 0"/>
                    <a:gd name="G3" fmla="+- 10800 G7 0"/>
                  </a:gdLst>
                  <a:cxnLst>
                    <a:cxn ang="0">
                      <a:pos x="231" y="0"/>
                    </a:cxn>
                    <a:cxn ang="0">
                      <a:pos x="0" y="43199"/>
                    </a:cxn>
                    <a:cxn ang="0">
                      <a:pos x="231" y="21600"/>
                    </a:cxn>
                  </a:cxnLst>
                  <a:rect l="l" t="t" r="GT13" b="GT15"/>
                  <a:pathLst>
                    <a:path w="21831" h="43200" fill="none">
                      <a:moveTo>
                        <a:pt x="231" y="0"/>
                      </a:moveTo>
                      <a:arcTo wR="21600" hR="21600" stAng="-5400000" swAng="10836765"/>
                    </a:path>
                    <a:path w="21831" h="43200" stroke="0">
                      <a:moveTo>
                        <a:pt x="231" y="0"/>
                      </a:moveTo>
                      <a:arcTo wR="21600" hR="21600" stAng="-5400000" swAng="10836765"/>
                      <a:lnTo>
                        <a:pt x="231" y="2160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 w="6350">
                  <a:solidFill>
                    <a:schemeClr val="tx1"/>
                  </a:solidFill>
                  <a:miter lim="800000"/>
                </a:ln>
                <a:effectLst/>
              </p:spPr>
              <p:txBody>
                <a:bodyPr/>
                <a:lstStyle>
                  <a:defPPr algn="ctr" rtl="0" eaLnBrk="1" hangingPunct="1">
                    <a:spcBef>
                      <a:spcPct val="20000"/>
                    </a:spcBef>
                    <a:buClr>
                      <a:schemeClr val="hlink"/>
                    </a:buClr>
                    <a:buFont typeface="Wingdings" pitchFamily="2" charset="2"/>
                    <a:defRPr kumimoji="0" lang="en-US" sz="1400">
                      <a:solidFill>
                        <a:schemeClr val="bg1"/>
                      </a:solidFill>
                      <a:latin typeface="Verdana" pitchFamily="34" charset="0"/>
                      <a:ea typeface="宋体" pitchFamily="2" charset="-122"/>
                    </a:defRPr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baseline="0">
                      <a:solidFill>
                        <a:schemeClr val="tx1"/>
                      </a:solidFill>
                      <a:latin typeface="Arial"/>
                    </a:defRPr>
                  </a:lvl5pPr>
                </a:lstStyle>
                <a:p/>
              </p:txBody>
            </p:sp>
          </p:grpSp>
          <p:grpSp>
            <p:nvGrpSpPr>
              <p:cNvPr id="119826" name=""/>
              <p:cNvGrpSpPr/>
              <p:nvPr/>
            </p:nvGrpSpPr>
            <p:grpSpPr>
              <a:xfrm>
                <a:off x="961" y="2535"/>
                <a:ext cx="821" cy="489"/>
                <a:chOff x="962" y="1902"/>
                <a:chExt cx="1010" cy="714"/>
              </a:xfrm>
            </p:grpSpPr>
            <p:cxnSp>
              <p:nvCxnSpPr>
                <p:cNvPr id="119827" name=""/>
                <p:cNvCxnSpPr/>
                <p:nvPr/>
              </p:nvCxnSpPr>
              <p:spPr>
                <a:xfrm flipV="1">
                  <a:off x="962" y="1902"/>
                  <a:ext cx="504" cy="714"/>
                </a:xfrm>
                <a:prstGeom prst="line">
                  <a:avLst/>
                </a:prstGeom>
                <a:noFill/>
                <a:ln w="28575" cap="rnd">
                  <a:solidFill>
                    <a:schemeClr val="tx1"/>
                  </a:solidFill>
                  <a:prstDash val="sysDot"/>
                  <a:miter lim="800000"/>
                </a:ln>
                <a:effectLst/>
              </p:spPr>
            </p:cxnSp>
            <p:cxnSp>
              <p:nvCxnSpPr>
                <p:cNvPr id="119828" name=""/>
                <p:cNvCxnSpPr/>
                <p:nvPr/>
              </p:nvCxnSpPr>
              <p:spPr>
                <a:xfrm flipH="1" flipV="1">
                  <a:off x="1468" y="1902"/>
                  <a:ext cx="504" cy="714"/>
                </a:xfrm>
                <a:prstGeom prst="line">
                  <a:avLst/>
                </a:prstGeom>
                <a:noFill/>
                <a:ln w="28575" cap="rnd">
                  <a:solidFill>
                    <a:schemeClr val="tx1"/>
                  </a:solidFill>
                  <a:prstDash val="sysDot"/>
                  <a:miter lim="800000"/>
                </a:ln>
                <a:effectLst/>
              </p:spPr>
            </p:cxnSp>
          </p:grpSp>
          <p:sp>
            <p:nvSpPr>
              <p:cNvPr id="119829" name=""/>
              <p:cNvSpPr/>
              <p:nvPr/>
            </p:nvSpPr>
            <p:spPr>
              <a:xfrm rot="19440000">
                <a:off x="1305" y="2443"/>
                <a:ext cx="99" cy="100"/>
              </a:xfrm>
              <a:custGeom>
                <a:avLst>
                  <a:gd name="adj0" fmla="val -5909125"/>
                  <a:gd name="adj1" fmla="val 44249153"/>
                </a:avLst>
                <a:gdLst>
                  <a:gd name="GT10" fmla="*/ adj0 21600 100000"/>
                  <a:gd name="GT11" fmla="*/ adj1 21600 100000"/>
                  <a:gd name="GT12" fmla="*/ 21600 w 39474"/>
                  <a:gd name="GT13" fmla="+- l GT12 0"/>
                  <a:gd name="GT14" fmla="*/ 21600 h 28802"/>
                  <a:gd name="GT15" fmla="+- t GT14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38238" y="0"/>
                  </a:cxn>
                  <a:cxn ang="0">
                    <a:pos x="0" y="19330"/>
                  </a:cxn>
                  <a:cxn ang="0">
                    <a:pos x="17874" y="7202"/>
                  </a:cxn>
                </a:cxnLst>
                <a:rect l="l" t="t" r="GT13" b="GT15"/>
                <a:pathLst>
                  <a:path w="39474" h="28802" fill="none">
                    <a:moveTo>
                      <a:pt x="38238" y="0"/>
                    </a:moveTo>
                    <a:arcTo wR="21600" hR="21600" stAng="-1168609" swAng="9919131"/>
                  </a:path>
                  <a:path w="39474" h="28802" stroke="0">
                    <a:moveTo>
                      <a:pt x="38238" y="0"/>
                    </a:moveTo>
                    <a:arcTo wR="21600" hR="21600" stAng="-1168609" swAng="9919131"/>
                    <a:lnTo>
                      <a:pt x="17874" y="7202"/>
                    </a:lnTo>
                    <a:close/>
                  </a:path>
                </a:pathLst>
              </a:custGeom>
              <a:noFill/>
              <a:ln w="38100">
                <a:solidFill>
                  <a:schemeClr val="tx1"/>
                </a:solidFill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  <p:sp>
            <p:nvSpPr>
              <p:cNvPr id="119831" name=""/>
              <p:cNvSpPr/>
              <p:nvPr/>
            </p:nvSpPr>
            <p:spPr>
              <a:xfrm>
                <a:off x="2399" y="3682"/>
                <a:ext cx="38" cy="48"/>
              </a:xfrm>
              <a:prstGeom prst="rect">
                <a:avLst/>
              </a:prstGeom>
              <a:solidFill>
                <a:srgbClr val="5F5F5F"/>
              </a:solidFill>
              <a:ln w="6350"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  <p:sp>
            <p:nvSpPr>
              <p:cNvPr id="119832" name=""/>
              <p:cNvSpPr/>
              <p:nvPr/>
            </p:nvSpPr>
            <p:spPr>
              <a:xfrm>
                <a:off x="2995" y="3682"/>
                <a:ext cx="39" cy="48"/>
              </a:xfrm>
              <a:prstGeom prst="rect">
                <a:avLst/>
              </a:prstGeom>
              <a:solidFill>
                <a:srgbClr val="5F5F5F"/>
              </a:solidFill>
              <a:ln w="6350">
                <a:noFill/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  <p:cxnSp>
            <p:nvCxnSpPr>
              <p:cNvPr id="119833" name=""/>
              <p:cNvCxnSpPr/>
              <p:nvPr/>
            </p:nvCxnSpPr>
            <p:spPr>
              <a:xfrm>
                <a:off x="2399" y="3687"/>
                <a:ext cx="1" cy="42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miter lim="800000"/>
              </a:ln>
              <a:effectLst/>
            </p:spPr>
          </p:cxnSp>
          <p:cxnSp>
            <p:nvCxnSpPr>
              <p:cNvPr id="119835" name=""/>
              <p:cNvCxnSpPr/>
              <p:nvPr/>
            </p:nvCxnSpPr>
            <p:spPr>
              <a:xfrm>
                <a:off x="3035" y="3687"/>
                <a:ext cx="1" cy="42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miter lim="800000"/>
              </a:ln>
              <a:effectLst/>
            </p:spPr>
          </p:cxnSp>
          <p:sp>
            <p:nvSpPr>
              <p:cNvPr id="119836" name=""/>
              <p:cNvSpPr/>
              <p:nvPr/>
            </p:nvSpPr>
            <p:spPr>
              <a:xfrm rot="5400000">
                <a:off x="2705" y="3665"/>
                <a:ext cx="39" cy="60"/>
              </a:xfrm>
              <a:custGeom>
                <a:avLst>
                  <a:gd name="adj0" fmla="val 81920000"/>
                  <a:gd name="adj1" fmla="val 31760009"/>
                </a:avLst>
                <a:gdLst>
                  <a:gd name="GT10" fmla="*/ adj0 21600 100000"/>
                  <a:gd name="GT11" fmla="*/ adj1 21600 100000"/>
                  <a:gd name="GT12" fmla="*/ 21600 w 27073"/>
                  <a:gd name="GT13" fmla="+- l GT12 0"/>
                  <a:gd name="GT14" fmla="*/ 21600 h 43200"/>
                  <a:gd name="GT15" fmla="+- t GT14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5473" y="0"/>
                  </a:cxn>
                  <a:cxn ang="0">
                    <a:pos x="0" y="42495"/>
                  </a:cxn>
                  <a:cxn ang="0">
                    <a:pos x="5473" y="21600"/>
                  </a:cxn>
                </a:cxnLst>
                <a:rect l="l" t="t" r="GT13" b="GT15"/>
                <a:pathLst>
                  <a:path w="27073" h="43200" fill="none">
                    <a:moveTo>
                      <a:pt x="5473" y="0"/>
                    </a:moveTo>
                    <a:arcTo wR="21600" hR="21600" stAng="-5400000" swAng="11680661"/>
                  </a:path>
                  <a:path w="27073" h="43200" stroke="0">
                    <a:moveTo>
                      <a:pt x="5473" y="0"/>
                    </a:moveTo>
                    <a:arcTo wR="21600" hR="21600" stAng="-5400000" swAng="11680661"/>
                    <a:lnTo>
                      <a:pt x="5473" y="21600"/>
                    </a:lnTo>
                    <a:close/>
                  </a:path>
                </a:pathLst>
              </a:custGeom>
              <a:solidFill>
                <a:srgbClr val="969696"/>
              </a:solidFill>
              <a:ln w="6350">
                <a:solidFill>
                  <a:schemeClr val="tx1"/>
                </a:solidFill>
                <a:miter lim="800000"/>
              </a:ln>
              <a:effectLst/>
            </p:spPr>
            <p:txBody>
              <a:bodyPr/>
              <a:lstStyle>
                <a:defPPr algn="ctr" rtl="0" eaLnBrk="1" hangingPunct="1">
                  <a:spcBef>
                    <a:spcPct val="20000"/>
                  </a:spcBef>
                  <a:buClr>
                    <a:schemeClr val="hlink"/>
                  </a:buClr>
                  <a:buFont typeface="Wingdings" pitchFamily="2" charset="2"/>
                  <a:defRPr kumimoji="0" lang="en-US" sz="1400">
                    <a:solidFill>
                      <a:schemeClr val="bg1"/>
                    </a:solidFill>
                    <a:latin typeface="Verdana" pitchFamily="34" charset="0"/>
                    <a:ea typeface="宋体" pitchFamily="2" charset="-122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/>
                  </a:defRPr>
                </a:lvl5pPr>
              </a:lstStyle>
              <a:p/>
            </p:txBody>
          </p:sp>
        </p:grpSp>
        <p:sp>
          <p:nvSpPr>
            <p:cNvPr id="119837" name=""/>
            <p:cNvSpPr/>
            <p:nvPr/>
          </p:nvSpPr>
          <p:spPr bwMode="auto">
            <a:xfrm>
              <a:off x="2694" y="2311"/>
              <a:ext cx="59" cy="1371"/>
            </a:xfrm>
            <a:custGeom>
              <a:rect l="l" t="t" r="r" b="b"/>
              <a:pathLst>
                <a:path w="48" h="2256">
                  <a:moveTo>
                    <a:pt x="0" y="2256"/>
                  </a:moveTo>
                  <a:lnTo>
                    <a:pt x="0" y="0"/>
                  </a:lnTo>
                  <a:lnTo>
                    <a:pt x="48" y="0"/>
                  </a:lnTo>
                  <a:lnTo>
                    <a:pt x="48" y="2256"/>
                  </a:lnTo>
                </a:path>
              </a:pathLst>
            </a:custGeom>
            <a:solidFill>
              <a:srgbClr val="969696"/>
            </a:solidFill>
            <a:ln w="6350" cap="flat" cmpd="sng">
              <a:solidFill>
                <a:schemeClr val="tx1"/>
              </a:solidFill>
              <a:prstDash val="solid"/>
              <a:miter lim="800000"/>
            </a:ln>
            <a:effectLst/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  <p:sp>
          <p:nvSpPr>
            <p:cNvPr id="119838" name=""/>
            <p:cNvSpPr/>
            <p:nvPr/>
          </p:nvSpPr>
          <p:spPr>
            <a:xfrm rot="21240000">
              <a:off x="1338" y="2295"/>
              <a:ext cx="2768" cy="29"/>
            </a:xfrm>
            <a:prstGeom prst="rect">
              <a:avLst/>
            </a:prstGeom>
            <a:solidFill>
              <a:srgbClr val="969696"/>
            </a:solidFill>
            <a:ln w="6350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  <p:sp>
          <p:nvSpPr>
            <p:cNvPr id="119839" name=""/>
            <p:cNvSpPr/>
            <p:nvPr/>
          </p:nvSpPr>
          <p:spPr>
            <a:xfrm>
              <a:off x="1332" y="2398"/>
              <a:ext cx="67" cy="54"/>
            </a:xfrm>
            <a:prstGeom prst="ellipse">
              <a:avLst/>
            </a:prstGeom>
            <a:solidFill>
              <a:srgbClr val="777777"/>
            </a:solidFill>
            <a:ln w="6350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  <p:sp>
          <p:nvSpPr>
            <p:cNvPr id="119840" name=""/>
            <p:cNvSpPr/>
            <p:nvPr/>
          </p:nvSpPr>
          <p:spPr>
            <a:xfrm>
              <a:off x="4062" y="2160"/>
              <a:ext cx="67" cy="55"/>
            </a:xfrm>
            <a:prstGeom prst="ellipse">
              <a:avLst/>
            </a:prstGeom>
            <a:solidFill>
              <a:srgbClr val="777777"/>
            </a:solidFill>
            <a:ln w="6350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  <p:sp>
          <p:nvSpPr>
            <p:cNvPr id="119841" name=""/>
            <p:cNvSpPr/>
            <p:nvPr/>
          </p:nvSpPr>
          <p:spPr>
            <a:xfrm>
              <a:off x="2673" y="2269"/>
              <a:ext cx="96" cy="79"/>
            </a:xfrm>
            <a:prstGeom prst="ellipse">
              <a:avLst/>
            </a:prstGeom>
            <a:solidFill>
              <a:srgbClr val="5F5F5F"/>
            </a:solidFill>
            <a:ln w="6350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ctr" rtl="0" eaLnBrk="1" hangingPunct="1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defRPr kumimoji="0" lang="en-US" sz="1400">
                  <a:solidFill>
                    <a:schemeClr val="bg1"/>
                  </a:solidFill>
                  <a:latin typeface="Verdana" pitchFamily="34" charset="0"/>
                  <a:ea typeface="宋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</a:defRPr>
              </a:lvl5pPr>
            </a:lstStyle>
            <a:p/>
          </p:txBody>
        </p:sp>
      </p:grpSp>
      <p:sp>
        <p:nvSpPr>
          <p:cNvPr id="119811" name=""/>
          <p:cNvSpPr/>
          <p:nvPr>
            <p:ph type="body" idx="4294967295"/>
          </p:nvPr>
        </p:nvSpPr>
        <p:spPr>
          <a:xfrm>
            <a:off x="609600" y="1371600"/>
            <a:ext cx="8077200" cy="4876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 baseline="0">
                <a:solidFill>
                  <a:schemeClr val="accent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>
              <a:buNone/>
            </a:pPr>
            <a:r>
              <a:rPr lang="zh-CN" altLang="en-US" sz="2000" b="0">
                <a:solidFill>
                  <a:srgbClr val="000000"/>
                </a:solidFill>
                <a:ea typeface="楷体_GB2312" pitchFamily="49" charset="-122"/>
              </a:rPr>
              <a:t>           </a:t>
            </a:r>
            <a:endParaRPr lang="zh-CN" altLang="en-US" sz="2000" b="0">
              <a:solidFill>
                <a:srgbClr val="000000"/>
              </a:solidFill>
              <a:ea typeface="楷体_GB2312" pitchFamily="49" charset="-122"/>
            </a:endParaRPr>
          </a:p>
          <a:p>
            <a:pPr lvl="0">
              <a:buNone/>
            </a:pPr>
            <a:r>
              <a:rPr lang="zh-CN" altLang="en-US" sz="2000" b="0">
                <a:solidFill>
                  <a:srgbClr val="000000"/>
                </a:solidFill>
                <a:ea typeface="楷体_GB2312" pitchFamily="49" charset="-122"/>
              </a:rPr>
              <a:t>           </a:t>
            </a:r>
            <a:r>
              <a:rPr lang="zh-CN" altLang="en-US" sz="2400" b="0">
                <a:solidFill>
                  <a:srgbClr val="000000"/>
                </a:solidFill>
                <a:ea typeface="楷体_GB2312" pitchFamily="49" charset="-122"/>
              </a:rPr>
              <a:t>评估工作结束后，我们对该企业纳税申报进行了监管与辅导，经测算，1－7月份申报销售收入20,572万元，应纳税额477万元，如果不考虑期初留抵因素，应纳税额986万元，税负率为4.79%，与区内汽车零部件行业税负4.65%基本持平，达到了正常税负水平。</a:t>
            </a:r>
            <a:r>
              <a:rPr lang="zh-CN" altLang="en-US" sz="2000" b="0">
                <a:ea typeface="宋体" pitchFamily="2" charset="-122"/>
              </a:rPr>
              <a:t> </a:t>
            </a:r>
            <a:endParaRPr lang="zh-CN" altLang="en-US" sz="2000" b="0">
              <a:ea typeface="宋体" pitchFamily="2" charset="-122"/>
            </a:endParaRPr>
          </a:p>
        </p:txBody>
      </p:sp>
      <p:sp>
        <p:nvSpPr>
          <p:cNvPr id="119842" name=""/>
          <p:cNvSpPr/>
          <p:nvPr/>
        </p:nvSpPr>
        <p:spPr bwMode="gray">
          <a:xfrm>
            <a:off x="1143000" y="1752600"/>
            <a:ext cx="360362" cy="360362"/>
          </a:xfrm>
          <a:prstGeom prst="ellipse">
            <a:avLst/>
          </a:prstGeom>
          <a:solidFill>
            <a:srgbClr val="FF9900"/>
          </a:solidFill>
          <a:ln w="38100">
            <a:noFill/>
            <a:miter lim="800000"/>
          </a:ln>
          <a:effectLst/>
        </p:spPr>
        <p:txBody>
          <a:bodyPr/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1984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200"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19848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22794CCA-88A5-46E8-99C2-E109FBBD9FB6}" type="slidenum">
              <a:rPr lang="zh-CN" altLang="en-US" sz="1200">
                <a:latin typeface="Verdana" pitchFamily="34" charset="0"/>
                <a:ea typeface="宋体" pitchFamily="2" charset="-122"/>
              </a:rPr>
              <a:t>10</a:t>
            </a:fld>
            <a:endParaRPr lang="en-US"/>
          </a:p>
        </p:txBody>
      </p:sp>
      <p:sp>
        <p:nvSpPr>
          <p:cNvPr id="1198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zh-CN" sz="1200">
              <a:effectLst>
                <a:outerShdw blurRad="38100" dist="38100" dir="2700000" algn="tl">
                  <a:schemeClr val="bg2"/>
                </a:outerShdw>
              </a:effectLst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19846" name="TextBox 1198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ctr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defRPr kumimoji="0" lang="en-US" sz="1400">
                <a:solidFill>
                  <a:schemeClr val="bg1"/>
                </a:solidFill>
                <a:latin typeface="Verdana" pitchFamily="34" charset="0"/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武经演示文稿第9版共21页，您现在浏览的是第10页!</a:t>
            </a:r>
          </a:p>
        </p:txBody>
      </p:sp>
    </p:spTree>
  </p:cSld>
  <p:clrMapOvr>
    <a:masterClrMapping/>
  </p:clrMapOvr>
  <p:transition advTm="1280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https://d.book118.com/845114012303011044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ample">
  <a:themeElements>
    <a:clrScheme name="">
      <a:dk1>
        <a:srgbClr val="FFFFFF"/>
      </a:dk1>
      <a:lt1>
        <a:srgbClr val="17347D"/>
      </a:lt1>
      <a:dk2>
        <a:srgbClr val="C0C0C0"/>
      </a:dk2>
      <a:lt2>
        <a:srgbClr val="3366CC"/>
      </a:lt2>
      <a:accent1>
        <a:srgbClr val="77B7E7"/>
      </a:accent1>
      <a:accent2>
        <a:srgbClr val="61C13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999FF"/>
      </a:hlink>
      <a:folHlink>
        <a:srgbClr val="969696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1B525F"/>
        </a:lt1>
        <a:dk2>
          <a:srgbClr val="C0C0C0"/>
        </a:dk2>
        <a:lt2>
          <a:srgbClr val="339966"/>
        </a:lt2>
        <a:accent1>
          <a:srgbClr val="C5BA6B"/>
        </a:accent1>
        <a:accent2>
          <a:srgbClr val="66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A91C2"/>
        </a:hlink>
        <a:folHlink>
          <a:srgbClr val="969696"/>
        </a:folHlink>
      </a:clrScheme>
    </a:extraClrScheme>
    <a:extraClrScheme>
      <a:clrScheme name="">
        <a:dk1>
          <a:srgbClr val="FFFFFF"/>
        </a:dk1>
        <a:lt1>
          <a:srgbClr val="191961"/>
        </a:lt1>
        <a:dk2>
          <a:srgbClr val="C0C0C0"/>
        </a:dk2>
        <a:lt2>
          <a:srgbClr val="5D4CDC"/>
        </a:lt2>
        <a:accent1>
          <a:srgbClr val="31B36C"/>
        </a:accent1>
        <a:accent2>
          <a:srgbClr val="00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A0963C"/>
        </a:hlink>
        <a:folHlink>
          <a:srgbClr val="969696"/>
        </a:folHlink>
      </a:clrScheme>
    </a:extraClrScheme>
    <a:extraClrScheme>
      <a:clrScheme name="">
        <a:dk1>
          <a:srgbClr val="FFFFFF"/>
        </a:dk1>
        <a:lt1>
          <a:srgbClr val="17347D"/>
        </a:lt1>
        <a:dk2>
          <a:srgbClr val="C0C0C0"/>
        </a:dk2>
        <a:lt2>
          <a:srgbClr val="3366CC"/>
        </a:lt2>
        <a:accent1>
          <a:srgbClr val="77B7E7"/>
        </a:accent1>
        <a:accent2>
          <a:srgbClr val="61C13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99FF"/>
        </a:hlink>
        <a:folHlink>
          <a:srgbClr val="969696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Wingdings</vt:lpstr>
      <vt:lpstr>Verdana</vt:lpstr>
      <vt:lpstr>宋体</vt:lpstr>
      <vt:lpstr>Times New Roman</vt:lpstr>
      <vt:lpstr>Arial Black</vt:lpstr>
      <vt:lpstr>楷体_GB2312</vt:lpstr>
      <vt:lpstr>仿宋_GB2312</vt:lpstr>
      <vt:lpstr>Office Theme</vt:lpstr>
      <vt:lpstr>XX冲压件公司纳税评估案例</vt:lpstr>
      <vt:lpstr>主要内容介绍</vt:lpstr>
      <vt:lpstr>内容提要</vt:lpstr>
      <vt:lpstr>内容提要</vt:lpstr>
      <vt:lpstr>一、分析选案</vt:lpstr>
      <vt:lpstr>  二、案头分析</vt:lpstr>
      <vt:lpstr> 二、案头分析</vt:lpstr>
      <vt:lpstr>二、案头分析</vt:lpstr>
      <vt:lpstr>四、实地调查</vt:lpstr>
      <vt:lpstr>六、评估后的税负测算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2024-09-07T08:12:31.446</cp:lastPrinted>
  <dcterms:created xsi:type="dcterms:W3CDTF">2024-09-07T00:12:31Z</dcterms:created>
  <dcterms:modified xsi:type="dcterms:W3CDTF">2024-09-07T00:12:33Z</dcterms:modified>
</cp:coreProperties>
</file>