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bin" ContentType="application/vnd.ms-office.activeX"/>
  <Default Extension="vml" ContentType="application/vnd.openxmlformats-officedocument.vmlDrawing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activeX/activeX1.xml" ContentType="application/vnd.ms-office.activeX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activeX/_rels/activeX1.xml.rels>&#65279;<?xml version="1.0" encoding="utf-8" standalone="yes"?><Relationships xmlns="http://schemas.openxmlformats.org/package/2006/relationships"><Relationship Id="rId1" Type="http://schemas.microsoft.com/office/2006/relationships/activeXControlBinary" Target="activeX1.bin" /></Relationships>
</file>

<file path=ppt/activeX/activeX1.xml><?xml version="1.0" encoding="utf-8"?>
<ax:ocx xmlns:r="http://schemas.openxmlformats.org/officeDocument/2006/relationships" xmlns:ax="http://schemas.microsoft.com/office/2006/activeX" ax:classid="{d27cdb6e-ae6d-11cf-96b8-444553540000}" r:id="rId1" ax:persistence="persistPropertyBag"/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4338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11E38138-F73A-4848-ADA9-4DF39BF28050}" type="header">
              <a:rPr sz="1200"/>
              <a:t/>
            </a:fld>
            <a:endParaRPr sz="1200"/>
          </a:p>
        </p:txBody>
      </p:sp>
      <p:sp>
        <p:nvSpPr>
          <p:cNvPr id="14339" name=""/>
          <p:cNvSpPr/>
          <p:nvPr>
            <p:ph type="dt" idx="1"/>
          </p:nvPr>
        </p:nvSpPr>
        <p:spPr>
          <a:xfrm>
            <a:off x="3884612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endParaRPr sz="1200"/>
          </a:p>
        </p:txBody>
      </p:sp>
      <p:sp>
        <p:nvSpPr>
          <p:cNvPr id="14340" name="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14341" name="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4342" name=""/>
          <p:cNvSpPr/>
          <p:nvPr>
            <p:ph type="ftr" sz="quarter" idx="4"/>
          </p:nvPr>
        </p:nvSpPr>
        <p:spPr>
          <a:xfrm>
            <a:off x="0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53927A02-E9FF-4CFF-B556-88644BD6F9DE}" type="footer">
              <a:rPr sz="1200"/>
              <a:t/>
            </a:fld>
            <a:endParaRPr sz="1200"/>
          </a:p>
        </p:txBody>
      </p:sp>
      <p:sp>
        <p:nvSpPr>
          <p:cNvPr id="14343" name=""/>
          <p:cNvSpPr/>
          <p:nvPr>
            <p:ph type="sldNum" sz="quarter" idx="5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57613C0C-206B-4E18-ACA4-1E327DBD39E4}" type="slidenum">
              <a:rPr sz="1200"/>
              <a:t>*</a:t>
            </a:fld>
            <a:endParaRPr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hf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5363" name="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5364" name="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pPr lvl="0"/>
            <a:fld id="{90F2A2DD-F65B-44BB-BA98-AB2FDE48FAE6}" type="header">
              <a:rPr sz="1200"/>
              <a:t/>
            </a:fld>
            <a:endParaRPr sz="1200"/>
          </a:p>
        </p:txBody>
      </p:sp>
      <p:sp>
        <p:nvSpPr>
          <p:cNvPr id="15365" name="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lvl="0" algn="r"/>
            <a:endParaRPr sz="1200"/>
          </a:p>
        </p:txBody>
      </p:sp>
      <p:sp>
        <p:nvSpPr>
          <p:cNvPr id="15366" name=""/>
          <p:cNvSpPr>
            <a:spLocks noGrp="1"/>
          </p:cNvSpPr>
          <p:nvPr>
            <p:ph type="ftr" sz="quarter" idx="4"/>
          </p:nvPr>
        </p:nvSpPr>
        <p:spPr/>
        <p:txBody>
          <a:bodyPr anchor="b" anchorCtr="0"/>
          <a:lstStyle/>
          <a:p>
            <a:pPr lvl="0"/>
            <a:fld id="{211D01B1-D24F-4DE8-93EA-65B3ED56CE5E}" type="footer">
              <a:rPr sz="1200"/>
              <a:t/>
            </a:fld>
            <a:endParaRPr sz="1200"/>
          </a:p>
        </p:txBody>
      </p:sp>
      <p:sp>
        <p:nvSpPr>
          <p:cNvPr id="15367" name=""/>
          <p:cNvSpPr>
            <a:spLocks noGrp="1"/>
          </p:cNvSpPr>
          <p:nvPr>
            <p:ph type="sldNum" sz="quarter" idx="5"/>
          </p:nvPr>
        </p:nvSpPr>
        <p:spPr/>
        <p:txBody>
          <a:bodyPr anchor="b" anchorCtr="0"/>
          <a:lstStyle/>
          <a:p>
            <a:pPr lvl="0" algn="r"/>
            <a:fld id="{AB5008B2-AFC6-4AD0-A26E-70D760D7D8B9}" type="slidenum">
              <a:rPr sz="1200"/>
              <a:t>6</a:t>
            </a:fld>
            <a:endParaRPr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5152F-AB07-415F-AA92-2DC9795DD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40D6E-24D4-4220-93CB-995BAB57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F70ED-6143-438F-9F07-A320A7939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CA6F5-FF33-401D-8F35-4CD34DB14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0F618-ADF3-4F07-B07D-953D525B1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23563-0ACF-4529-B0FA-E6C403194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0149F-FADB-4786-8AFD-16AA72723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3CC70-E5A8-4716-8402-20F89D9C6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18E39-0E6D-45E7-AA91-6D9A50623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B5F40-05D6-49AF-9738-128189AA8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B70DC-06A0-4BA9-AABE-DCCC5229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10CBD27-7F6E-48E5-8D93-01BF458477E0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EC7CE71E-04BC-4A80-9CF6-1475B223F0F4}" type="footer">
              <a:rPr sz="1400"/>
              <a:t/>
            </a:fld>
            <a:endParaRPr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FCE9ED1-28B1-449B-8FFA-45714EB293F6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4D888FE8-328E-4C35-ABA9-C08E5CAE8A2E}" type="footer">
              <a:rPr sz="1400"/>
              <a:t/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A298695A-AAB9-4D8A-B29E-720A87E3FA91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gif" /><Relationship Id="rId4" Type="http://schemas.openxmlformats.org/officeDocument/2006/relationships/image" Target="../media/image3.png" /><Relationship Id="rId5" Type="http://schemas.openxmlformats.org/officeDocument/2006/relationships/audio" Target="NUL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video" Target="file:///C:\Documents%20and%20Settings\Administrator\&#26700;&#38754;\&#38889;&#38684;\&#35828;&#35838;5.mpg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ontrol" Target="../activeX/activeX1.xml" /><Relationship Id="rId3" Type="http://schemas.openxmlformats.org/officeDocument/2006/relationships/image" Target="../media/image6.png" /><Relationship Id="rId4" Type="http://schemas.openxmlformats.org/officeDocument/2006/relationships/vmlDrawing" Target="../drawings/vmlDrawing1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gif" /><Relationship Id="rId3" Type="http://schemas.openxmlformats.org/officeDocument/2006/relationships/hyperlink" Target="http://mms1.ganxiu.com/Gif/921597136a2c9a2a" TargetMode="External" /><Relationship Id="rId4" Type="http://schemas.openxmlformats.org/officeDocument/2006/relationships/image" Target="../media/image3.png" /><Relationship Id="rId5" Type="http://schemas.openxmlformats.org/officeDocument/2006/relationships/audio" Target="NUL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gi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gif" /><Relationship Id="rId3" Type="http://schemas.openxmlformats.org/officeDocument/2006/relationships/image" Target="../media/image11.gif" /><Relationship Id="rId4" Type="http://schemas.openxmlformats.org/officeDocument/2006/relationships/image" Target="../media/image12.gif" /><Relationship Id="rId5" Type="http://schemas.openxmlformats.org/officeDocument/2006/relationships/image" Target="../media/image13.gif" /><Relationship Id="rId6" Type="http://schemas.openxmlformats.org/officeDocument/2006/relationships/image" Target="../media/image14.gif" /><Relationship Id="rId7" Type="http://schemas.openxmlformats.org/officeDocument/2006/relationships/image" Target="../media/image15.gif" /><Relationship Id="rId8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220233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"/>
          <p:cNvSpPr/>
          <p:nvPr/>
        </p:nvSpPr>
        <p:spPr>
          <a:xfrm>
            <a:off x="0" y="-201612"/>
            <a:ext cx="9525000" cy="4302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72707" name=""/>
          <p:cNvSpPr/>
          <p:nvPr/>
        </p:nvSpPr>
        <p:spPr>
          <a:xfrm>
            <a:off x="-277812" y="0"/>
            <a:ext cx="91932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72708" name=""/>
          <p:cNvSpPr/>
          <p:nvPr/>
        </p:nvSpPr>
        <p:spPr>
          <a:xfrm>
            <a:off x="-277812" y="0"/>
            <a:ext cx="9421812" cy="26479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  <a:p>
            <a:pPr lvl="0">
              <a:spcBef>
                <a:spcPct val="50000"/>
              </a:spcBef>
            </a:pPr>
          </a:p>
          <a:p>
            <a:pPr lvl="0">
              <a:spcBef>
                <a:spcPct val="50000"/>
              </a:spcBef>
            </a:pPr>
          </a:p>
          <a:p>
            <a:pPr lvl="0">
              <a:spcBef>
                <a:spcPct val="50000"/>
              </a:spcBef>
            </a:pPr>
          </a:p>
          <a:p>
            <a:pPr lvl="0">
              <a:spcBef>
                <a:spcPct val="50000"/>
              </a:spcBef>
            </a:pPr>
          </a:p>
        </p:txBody>
      </p:sp>
      <p:pic>
        <p:nvPicPr>
          <p:cNvPr id="7270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304800"/>
            <a:ext cx="9726612" cy="73152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2710" name=""/>
          <p:cNvSpPr/>
          <p:nvPr/>
        </p:nvSpPr>
        <p:spPr>
          <a:xfrm>
            <a:off x="2168525" y="1676400"/>
            <a:ext cx="5832475" cy="14335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8800" b="1">
                <a:solidFill>
                  <a:srgbClr val="FF0000"/>
                </a:solidFill>
              </a:rPr>
              <a:t>盐复习课</a:t>
            </a:r>
            <a:endParaRPr sz="8800" b="1">
              <a:solidFill>
                <a:srgbClr val="FF0000"/>
              </a:solidFill>
              <a:latin typeface="Tahoma" pitchFamily="34" charset="0"/>
            </a:endParaRPr>
          </a:p>
        </p:txBody>
      </p:sp>
      <p:sp>
        <p:nvSpPr>
          <p:cNvPr id="72711" name=""/>
          <p:cNvSpPr/>
          <p:nvPr/>
        </p:nvSpPr>
        <p:spPr>
          <a:xfrm>
            <a:off x="1828800" y="3884612"/>
            <a:ext cx="6985000" cy="3019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800">
                <a:solidFill>
                  <a:srgbClr val="FF0000"/>
                </a:solidFill>
              </a:rPr>
              <a:t>                      </a:t>
            </a:r>
            <a:r>
              <a:rPr sz="4800" b="1">
                <a:solidFill>
                  <a:srgbClr val="FF0000"/>
                </a:solidFill>
              </a:rPr>
              <a:t>育才中学 </a:t>
            </a:r>
            <a:endParaRPr sz="4800" b="1">
              <a:solidFill>
                <a:srgbClr val="FF0000"/>
              </a:solidFill>
            </a:endParaRPr>
          </a:p>
          <a:p>
            <a:pPr lvl="0"/>
            <a:r>
              <a:rPr sz="4800" b="1">
                <a:solidFill>
                  <a:srgbClr val="FF0000"/>
                </a:solidFill>
              </a:rPr>
              <a:t>                          韩双</a:t>
            </a:r>
            <a:endParaRPr sz="4800" b="1">
              <a:solidFill>
                <a:srgbClr val="FF0000"/>
              </a:solidFill>
            </a:endParaRPr>
          </a:p>
          <a:p>
            <a:pPr lvl="0"/>
            <a:endParaRPr sz="4800">
              <a:solidFill>
                <a:srgbClr val="FF0000"/>
              </a:solidFill>
            </a:endParaRPr>
          </a:p>
          <a:p>
            <a:pPr lvl="0"/>
            <a:endParaRPr sz="4800">
              <a:solidFill>
                <a:srgbClr val="FF0000"/>
              </a:solidFill>
            </a:endParaRPr>
          </a:p>
        </p:txBody>
      </p:sp>
      <p:sp>
        <p:nvSpPr>
          <p:cNvPr id="72712" name=""/>
          <p:cNvSpPr/>
          <p:nvPr/>
        </p:nvSpPr>
        <p:spPr>
          <a:xfrm>
            <a:off x="0" y="404812"/>
            <a:ext cx="592455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5400" b="1">
                <a:solidFill>
                  <a:srgbClr val="FF00FF"/>
                </a:solidFill>
                <a:latin typeface="Tahoma" pitchFamily="34" charset="0"/>
              </a:rPr>
              <a:t>中考专题复习</a:t>
            </a:r>
            <a:endParaRPr sz="5400" b="1">
              <a:solidFill>
                <a:srgbClr val="FF00FF"/>
              </a:solidFill>
              <a:latin typeface="Tahoma" pitchFamily="34" charset="0"/>
            </a:endParaRPr>
          </a:p>
        </p:txBody>
      </p:sp>
      <p:sp>
        <p:nvSpPr>
          <p:cNvPr id="72713" name=""/>
          <p:cNvSpPr/>
          <p:nvPr/>
        </p:nvSpPr>
        <p:spPr>
          <a:xfrm>
            <a:off x="7162800" y="152400"/>
            <a:ext cx="17526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pic>
        <p:nvPicPr>
          <p:cNvPr id="7271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705600" y="228600"/>
            <a:ext cx="2590800" cy="12969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2715" name="">
            <a:hlinkClick action="ppaction://media"/>
          </p:cNvPr>
          <p:cNvPicPr>
            <a:picLocks noRot="1" noChangeAspect="1"/>
          </p:cNvPicPr>
          <p:nvPr>
            <a:audioFile r:link="rId5"/>
            <p:extLst/>
          </p:nvPr>
        </p:nvPicPr>
        <p:blipFill>
          <a:blip r:embed="rId4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271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271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AF73323-EF1C-4D27-8D0D-7BF8856561A9}" type="footer">
              <a:rPr sz="1400"/>
              <a:t/>
            </a:fld>
            <a:endParaRPr sz="1400"/>
          </a:p>
        </p:txBody>
      </p:sp>
      <p:sp>
        <p:nvSpPr>
          <p:cNvPr id="72718" name="TextBox 727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cmd="playFrom(0.0)">
                                      <p:cBhvr additive="base">
                                        <p:cTn id="6" dur="60709" fill="hold"/>
                                        <p:tgtEl>
                                          <p:spTgt spid="727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27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">
            <a:hlinkClick action="ppaction://media"/>
          </p:cNvPr>
          <p:cNvPicPr/>
          <p:nvPr>
            <a:videoFile r:link="rId3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64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14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14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147F02C-D8A8-4295-A35A-CABB5F190972}" type="footer">
              <a:rPr sz="1400"/>
              <a:t/>
            </a:fld>
            <a:endParaRPr sz="1400"/>
          </a:p>
        </p:txBody>
      </p:sp>
      <p:sp>
        <p:nvSpPr>
          <p:cNvPr id="6149" name="TextBox 614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盐复习育才中学韩霜共25页，您现在浏览的是第2页!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cmd="playFrom(0.0)">
                                      <p:cBhvr additive="base">
                                        <p:cTn id="6" dur="67881" fill="hold"/>
                                        <p:tgtEl>
                                          <p:spTgt spid="61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cmd="togglePause">
                                      <p:cBhvr additive="base">
                                        <p:cTn id="11" dur="1" fill="hold"/>
                                        <p:tgtEl>
                                          <p:spTgt spid="6146"/>
                                        </p:tgtEl>
                                      </p:cBhvr>
                                    </p:cmd>
                                  </p:childTnLst>
                                  <p:subTnLst>
                                    <p:set>
                                      <p:cBhvr additive="base">
                                        <p:cTn dur="1" repeatDur="-9223372036854775808" fill="hold" display="0" afterEffect="1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video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6146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"/>
          <p:cNvSpPr/>
          <p:nvPr/>
        </p:nvSpPr>
        <p:spPr>
          <a:xfrm>
            <a:off x="0" y="-201612"/>
            <a:ext cx="9525000" cy="4302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17411" name=""/>
          <p:cNvSpPr/>
          <p:nvPr/>
        </p:nvSpPr>
        <p:spPr>
          <a:xfrm>
            <a:off x="-277812" y="0"/>
            <a:ext cx="91932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17412" name=""/>
          <p:cNvSpPr/>
          <p:nvPr/>
        </p:nvSpPr>
        <p:spPr>
          <a:xfrm>
            <a:off x="-277812" y="0"/>
            <a:ext cx="9421812" cy="26479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  <a:p>
            <a:pPr lvl="0">
              <a:spcBef>
                <a:spcPct val="50000"/>
              </a:spcBef>
            </a:pPr>
          </a:p>
          <a:p>
            <a:pPr lvl="0">
              <a:spcBef>
                <a:spcPct val="50000"/>
              </a:spcBef>
            </a:pPr>
          </a:p>
          <a:p>
            <a:pPr lvl="0">
              <a:spcBef>
                <a:spcPct val="50000"/>
              </a:spcBef>
            </a:pPr>
          </a:p>
          <a:p>
            <a:pPr lvl="0">
              <a:spcBef>
                <a:spcPct val="50000"/>
              </a:spcBef>
            </a:pPr>
          </a:p>
        </p:txBody>
      </p:sp>
      <p:pic>
        <p:nvPicPr>
          <p:cNvPr id="1741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457200"/>
            <a:ext cx="9726612" cy="73152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4" name=""/>
          <p:cNvSpPr/>
          <p:nvPr/>
        </p:nvSpPr>
        <p:spPr>
          <a:xfrm>
            <a:off x="2286000" y="2057400"/>
            <a:ext cx="5832475" cy="14335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8800">
                <a:solidFill>
                  <a:srgbClr val="FF0000"/>
                </a:solidFill>
              </a:rPr>
              <a:t>盐的复习</a:t>
            </a:r>
            <a:endParaRPr sz="8800" b="1">
              <a:solidFill>
                <a:srgbClr val="FF0000"/>
              </a:solidFill>
              <a:latin typeface="Tahoma" pitchFamily="34" charset="0"/>
            </a:endParaRPr>
          </a:p>
        </p:txBody>
      </p:sp>
      <p:sp>
        <p:nvSpPr>
          <p:cNvPr id="17415" name=""/>
          <p:cNvSpPr/>
          <p:nvPr/>
        </p:nvSpPr>
        <p:spPr>
          <a:xfrm>
            <a:off x="1828800" y="3884612"/>
            <a:ext cx="6985000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800">
                <a:solidFill>
                  <a:srgbClr val="FF0000"/>
                </a:solidFill>
              </a:rPr>
              <a:t>                      </a:t>
            </a:r>
            <a:endParaRPr sz="4800">
              <a:solidFill>
                <a:srgbClr val="FF0000"/>
              </a:solidFill>
            </a:endParaRPr>
          </a:p>
          <a:p>
            <a:pPr lvl="0"/>
            <a:endParaRPr sz="4800">
              <a:solidFill>
                <a:srgbClr val="FF0000"/>
              </a:solidFill>
            </a:endParaRPr>
          </a:p>
        </p:txBody>
      </p:sp>
      <p:sp>
        <p:nvSpPr>
          <p:cNvPr id="17416" name=""/>
          <p:cNvSpPr/>
          <p:nvPr/>
        </p:nvSpPr>
        <p:spPr>
          <a:xfrm>
            <a:off x="0" y="404812"/>
            <a:ext cx="592455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5400" b="1">
                <a:solidFill>
                  <a:srgbClr val="FF00FF"/>
                </a:solidFill>
                <a:latin typeface="Tahoma" pitchFamily="34" charset="0"/>
              </a:rPr>
              <a:t>中考专题复习</a:t>
            </a:r>
            <a:endParaRPr sz="5400" b="1">
              <a:solidFill>
                <a:srgbClr val="FF00FF"/>
              </a:solidFill>
              <a:latin typeface="Tahoma" pitchFamily="34" charset="0"/>
            </a:endParaRPr>
          </a:p>
        </p:txBody>
      </p:sp>
      <p:sp>
        <p:nvSpPr>
          <p:cNvPr id="17417" name=""/>
          <p:cNvSpPr/>
          <p:nvPr/>
        </p:nvSpPr>
        <p:spPr>
          <a:xfrm>
            <a:off x="7162800" y="152400"/>
            <a:ext cx="17526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pic>
        <p:nvPicPr>
          <p:cNvPr id="17418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705600" y="228600"/>
            <a:ext cx="2590800" cy="12969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20" name=""/>
          <p:cNvSpPr/>
          <p:nvPr/>
        </p:nvSpPr>
        <p:spPr>
          <a:xfrm>
            <a:off x="6781800" y="4038600"/>
            <a:ext cx="15240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>
              <a:ea typeface="华文彩云" pitchFamily="2" charset="-122"/>
            </a:endParaRPr>
          </a:p>
        </p:txBody>
      </p:sp>
      <p:sp>
        <p:nvSpPr>
          <p:cNvPr id="17421" name=""/>
          <p:cNvSpPr/>
          <p:nvPr/>
        </p:nvSpPr>
        <p:spPr>
          <a:xfrm>
            <a:off x="6477000" y="3657600"/>
            <a:ext cx="2667000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800" b="1">
                <a:solidFill>
                  <a:srgbClr val="FF0000"/>
                </a:solidFill>
                <a:latin typeface="宋体" pitchFamily="2" charset="-122"/>
              </a:rPr>
              <a:t>育才中学 </a:t>
            </a:r>
            <a:endParaRPr sz="4800" b="1">
              <a:solidFill>
                <a:srgbClr val="FF0000"/>
              </a:solidFill>
              <a:latin typeface="宋体" pitchFamily="2" charset="-122"/>
            </a:endParaRPr>
          </a:p>
          <a:p>
            <a:pPr lvl="0"/>
            <a:r>
              <a:rPr sz="4800" b="1">
                <a:solidFill>
                  <a:srgbClr val="FF0000"/>
                </a:solidFill>
                <a:ea typeface="黑体" pitchFamily="2" charset="-122"/>
              </a:rPr>
              <a:t>      </a:t>
            </a:r>
            <a:r>
              <a:rPr sz="4800" b="1">
                <a:solidFill>
                  <a:srgbClr val="FF0000"/>
                </a:solidFill>
              </a:rPr>
              <a:t>韩双</a:t>
            </a:r>
            <a:endParaRPr sz="4800" b="1">
              <a:solidFill>
                <a:srgbClr val="FF0000"/>
              </a:solidFill>
            </a:endParaRPr>
          </a:p>
        </p:txBody>
      </p:sp>
      <p:sp>
        <p:nvSpPr>
          <p:cNvPr id="1742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42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901B2FA-5A65-4F2D-BB95-91F2DFF5CF80}" type="footer">
              <a:rPr sz="1400"/>
              <a:t/>
            </a:fld>
            <a:endParaRPr sz="1400"/>
          </a:p>
        </p:txBody>
      </p:sp>
      <p:sp>
        <p:nvSpPr>
          <p:cNvPr id="17424" name="TextBox 1742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盐复习育才中学韩霜共25页，您现在浏览的是第3页!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zoom/>
      </p:transition>
    </mc:Choice>
    <mc:Fallback>
      <p:transition>
        <p:zo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65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0480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0663" name=""/>
          <p:cNvSpPr/>
          <p:nvPr/>
        </p:nvSpPr>
        <p:spPr>
          <a:xfrm>
            <a:off x="1295400" y="4648200"/>
            <a:ext cx="32004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70664" name=""/>
          <p:cNvSpPr/>
          <p:nvPr/>
        </p:nvSpPr>
        <p:spPr>
          <a:xfrm>
            <a:off x="2133600" y="1447800"/>
            <a:ext cx="6324600" cy="3019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3333FF"/>
                </a:solidFill>
              </a:rPr>
              <a:t>        </a:t>
            </a:r>
            <a:r>
              <a:rPr sz="4800" b="1">
                <a:solidFill>
                  <a:srgbClr val="0000CC"/>
                </a:solidFill>
              </a:rPr>
              <a:t>它的溶液是蓝色的，配制时不能用铁制容器，是古代湿法炼铜的反应物之一。</a:t>
            </a:r>
            <a:endParaRPr sz="4800" b="1">
              <a:solidFill>
                <a:srgbClr val="0000CC"/>
              </a:solidFill>
            </a:endParaRPr>
          </a:p>
        </p:txBody>
      </p:sp>
      <p:sp>
        <p:nvSpPr>
          <p:cNvPr id="70665" name=""/>
          <p:cNvSpPr/>
          <p:nvPr/>
        </p:nvSpPr>
        <p:spPr>
          <a:xfrm>
            <a:off x="6705600" y="5562600"/>
            <a:ext cx="9144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70666" name=""/>
          <p:cNvSpPr/>
          <p:nvPr/>
        </p:nvSpPr>
        <p:spPr>
          <a:xfrm>
            <a:off x="4648200" y="4800600"/>
            <a:ext cx="23622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400" b="1">
                <a:solidFill>
                  <a:srgbClr val="FF0066"/>
                </a:solidFill>
              </a:rPr>
              <a:t>硫酸铜</a:t>
            </a:r>
            <a:endParaRPr sz="4400" b="1">
              <a:solidFill>
                <a:srgbClr val="FF0066"/>
              </a:solidFill>
            </a:endParaRPr>
          </a:p>
        </p:txBody>
      </p:sp>
      <p:sp>
        <p:nvSpPr>
          <p:cNvPr id="70667" name=""/>
          <p:cNvSpPr/>
          <p:nvPr/>
        </p:nvSpPr>
        <p:spPr>
          <a:xfrm>
            <a:off x="228600" y="0"/>
            <a:ext cx="2895600" cy="2057400"/>
          </a:xfrm>
          <a:gradFill rotWithShape="0">
            <a:gsLst>
              <a:gs pos="0">
                <a:srgbClr val="6600CC"/>
              </a:gs>
              <a:gs pos="100000">
                <a:srgbClr val="CC00CC"/>
              </a:gs>
            </a:gsLst>
            <a:lin ang="5400000" scaled="1"/>
          </a:gradFill>
          <a:ln>
            <a:solidFill>
              <a:srgbClr val="CC99FF"/>
            </a:solidFill>
            <a:miter lim="800000"/>
          </a:ln>
          <a:effectLst>
            <a:outerShdw dist="53882" dir="2700000" algn="ctr">
              <a:srgbClr val="9999FF">
                <a:alpha val="80000"/>
              </a:srgbClr>
            </a:outerShdw>
          </a:effectLst>
        </p:spPr>
        <p:txBody>
          <a:bodyPr fromWordArt="1">
            <a:prstTxWarp prst="textSlantUp">
              <a:avLst>
                <a:gd name="adj" fmla="val 32056"/>
              </a:avLst>
            </a:prstTxWarp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>
                    <a:srgbClr val="9999FF">
                      <a:alpha val="80000"/>
                    </a:srgbClr>
                  </a:outerShdw>
                </a:effectLst>
                <a:latin typeface="宋体" charset="-122"/>
              </a:rPr>
              <a:t>GUESS  IT</a:t>
            </a:r>
          </a:p>
        </p:txBody>
      </p:sp>
      <p:sp>
        <p:nvSpPr>
          <p:cNvPr id="7066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066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BD9F309-0AF4-451F-B270-355CE828363B}" type="footer">
              <a:rPr sz="1400"/>
              <a:t/>
            </a:fld>
            <a:endParaRPr sz="1400"/>
          </a:p>
        </p:txBody>
      </p:sp>
      <p:sp>
        <p:nvSpPr>
          <p:cNvPr id="70670" name="TextBox 706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盐复习育才中学韩霜共25页，您现在浏览的是第4页!</a:t>
            </a: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/>
                                        <p:tgtEl>
                                          <p:spTgt spid="70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  <p:bldP spid="7066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8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4580" name=""/>
          <p:cNvSpPr/>
          <p:nvPr/>
        </p:nvSpPr>
        <p:spPr>
          <a:xfrm>
            <a:off x="2057400" y="1981200"/>
            <a:ext cx="5715000" cy="3019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800" b="1">
                <a:solidFill>
                  <a:srgbClr val="0000CC"/>
                </a:solidFill>
              </a:rPr>
              <a:t>它是实验室制取二氧化碳的主要反应物，生活中的建筑材料，医学中的补钙剂。</a:t>
            </a:r>
            <a:endParaRPr sz="4800" b="1">
              <a:solidFill>
                <a:srgbClr val="0000CC"/>
              </a:solidFill>
            </a:endParaRPr>
          </a:p>
        </p:txBody>
      </p:sp>
      <p:sp>
        <p:nvSpPr>
          <p:cNvPr id="24583" name=""/>
          <p:cNvSpPr/>
          <p:nvPr/>
        </p:nvSpPr>
        <p:spPr>
          <a:xfrm>
            <a:off x="5486400" y="914400"/>
            <a:ext cx="1963738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4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碳酸钙</a:t>
            </a:r>
            <a:r>
              <a:rPr sz="2800" b="1">
                <a:solidFill>
                  <a:srgbClr val="FF3399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</a:t>
            </a:r>
            <a:endParaRPr sz="2800" b="1">
              <a:solidFill>
                <a:srgbClr val="FF3399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4585" name=""/>
          <p:cNvSpPr/>
          <p:nvPr/>
        </p:nvSpPr>
        <p:spPr>
          <a:xfrm>
            <a:off x="1295400" y="4648200"/>
            <a:ext cx="32004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24587" name=""/>
          <p:cNvSpPr/>
          <p:nvPr/>
        </p:nvSpPr>
        <p:spPr>
          <a:xfrm>
            <a:off x="6705600" y="5562600"/>
            <a:ext cx="9144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24590" name=""/>
          <p:cNvSpPr/>
          <p:nvPr/>
        </p:nvSpPr>
        <p:spPr>
          <a:xfrm>
            <a:off x="228600" y="0"/>
            <a:ext cx="2895600" cy="2057400"/>
          </a:xfrm>
          <a:gradFill rotWithShape="0">
            <a:gsLst>
              <a:gs pos="0">
                <a:srgbClr val="6600CC"/>
              </a:gs>
              <a:gs pos="100000">
                <a:srgbClr val="CC00CC"/>
              </a:gs>
            </a:gsLst>
            <a:lin ang="5400000" scaled="1"/>
          </a:gradFill>
          <a:ln>
            <a:solidFill>
              <a:srgbClr val="CC99FF"/>
            </a:solidFill>
            <a:miter lim="800000"/>
          </a:ln>
          <a:effectLst>
            <a:outerShdw dist="53882" dir="2700000" algn="ctr">
              <a:srgbClr val="9999FF">
                <a:alpha val="80000"/>
              </a:srgbClr>
            </a:outerShdw>
          </a:effectLst>
        </p:spPr>
        <p:txBody>
          <a:bodyPr fromWordArt="1">
            <a:prstTxWarp prst="textSlantUp">
              <a:avLst>
                <a:gd name="adj" fmla="val 32056"/>
              </a:avLst>
            </a:prstTxWarp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>
                    <a:srgbClr val="9999FF">
                      <a:alpha val="80000"/>
                    </a:srgbClr>
                  </a:outerShdw>
                </a:effectLst>
                <a:latin typeface="宋体" charset="-122"/>
              </a:rPr>
              <a:t>GUESS  IT</a:t>
            </a:r>
          </a:p>
        </p:txBody>
      </p:sp>
      <p:sp>
        <p:nvSpPr>
          <p:cNvPr id="2459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459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2F5CFF0-6D7A-48F5-9D01-707F3189A7F9}" type="footer">
              <a:rPr sz="1400"/>
              <a:t/>
            </a:fld>
            <a:endParaRPr sz="1400"/>
          </a:p>
        </p:txBody>
      </p:sp>
      <p:sp>
        <p:nvSpPr>
          <p:cNvPr id="24593" name="TextBox 2459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盐复习育才中学韩霜共25页，您现在浏览的是第5页!</a:t>
            </a: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/>
      <p:bldP spid="2458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9" name=""/>
          <p:cNvSpPr/>
          <p:nvPr/>
        </p:nvSpPr>
        <p:spPr>
          <a:xfrm>
            <a:off x="-228600" y="-228600"/>
            <a:ext cx="3810000" cy="106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b="1">
                <a:solidFill>
                  <a:srgbClr val="CC0000"/>
                </a:solidFill>
                <a:latin typeface="楷体_GB2312" pitchFamily="49" charset="-122"/>
                <a:ea typeface="楷体_GB2312" pitchFamily="49" charset="-122"/>
              </a:rPr>
              <a:t>知识梳理一</a:t>
            </a:r>
            <a:endParaRPr b="1">
              <a:solidFill>
                <a:srgbClr val="CC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graphicFrame>
        <p:nvGraphicFramePr>
          <p:cNvPr id="13435" name=""/>
          <p:cNvGraphicFramePr>
            <a:graphicFrameLocks noGrp="1"/>
          </p:cNvGraphicFramePr>
          <p:nvPr>
            <p:ph sz="half" idx="2"/>
          </p:nvPr>
        </p:nvGraphicFramePr>
        <p:xfrm>
          <a:off x="228600" y="990600"/>
          <a:ext cx="8686800" cy="4960620"/>
        </p:xfrm>
        <a:graphic>
          <a:graphicData uri="http://schemas.openxmlformats.org/drawingml/2006/table">
            <a:tbl>
              <a:tblPr/>
              <a:tblGrid>
                <a:gridCol w="1676400"/>
                <a:gridCol w="1600200"/>
                <a:gridCol w="1676400"/>
                <a:gridCol w="2057400"/>
                <a:gridCol w="1676400"/>
              </a:tblGrid>
              <a:tr h="755650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氯化钠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碳酸钠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碳酸氢钠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碳酸钙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7524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化学式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755650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俗称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754062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颜色、状态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7524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水溶性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755650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用途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3600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3436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3437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89C06CF7-6BA7-4236-81E9-45439B03BC14}" type="footer">
              <a:rPr sz="1400"/>
              <a:t/>
            </a:fld>
            <a:endParaRPr sz="1400"/>
          </a:p>
        </p:txBody>
      </p:sp>
      <p:sp>
        <p:nvSpPr>
          <p:cNvPr id="13438" name="TextBox 1343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盐复习育才中学韩霜共25页，您现在浏览的是第6页!</a:t>
            </a:r>
          </a:p>
        </p:txBody>
      </p:sp>
    </p:spTree>
  </p:cSld>
  <p:clrMapOvr>
    <a:masterClrMapping/>
  </p:clrMapOvr>
  <p:transition spd="med">
    <p:cover dir="ld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720B57C-E2C9-4832-9EFD-11DB8FA8397A}" type="footer">
              <a:rPr sz="1400"/>
              <a:t/>
            </a:fld>
            <a:endParaRPr sz="1400"/>
          </a:p>
        </p:txBody>
      </p:sp>
      <p:sp>
        <p:nvSpPr>
          <p:cNvPr id="4" name="TextBox 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盐复习育才中学韩霜共25页，您现在浏览的是第7页!</a:t>
            </a:r>
          </a:p>
        </p:txBody>
      </p:sp>
    </p:spTree>
    <p:controls>
      <mc:AlternateContent>
        <mc:Choice xmlns:v="urn:schemas-microsoft-com:vml" Requires="v">
          <p:control spid="1038" name="Shockwave Flash Object" r:id="rId2" imgW="0" imgH="0"/>
        </mc:Choice>
        <mc:Fallback>
          <p:control name="Shockwave Flash Object" r:id="rId2" imgW="0" imgH="0">
            <p:pic>
              <p:nvPicPr>
                <p:cNvPr id="0" name="Shockwave Flash Object"/>
                <p:cNvPicPr>
                  <a:picLocks noChangeArrowheads="1" noChangeShapeType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81000" y="381000"/>
                  <a:ext cx="8534400" cy="6021388"/>
                </a:xfrm>
                <a:prstGeom prst="rect"/>
                <a:noFill/>
                <a:ln/>
              </p:spPr>
            </p:pic>
          </p:control>
        </mc:Fallback>
      </mc:AlternateContent>
    </p:controls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5" name="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3124200"/>
            <a:ext cx="9144000" cy="3657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0482" name=""/>
          <p:cNvSpPr/>
          <p:nvPr>
            <p:ph type="title"/>
          </p:nvPr>
        </p:nvSpPr>
        <p:spPr>
          <a:xfrm>
            <a:off x="7086600" y="304800"/>
            <a:ext cx="1676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b="1">
                <a:solidFill>
                  <a:srgbClr val="3333FF"/>
                </a:solidFill>
              </a:rPr>
              <a:t>歌谣</a:t>
            </a:r>
            <a:endParaRPr b="1">
              <a:solidFill>
                <a:srgbClr val="3333FF"/>
              </a:solidFill>
            </a:endParaRPr>
          </a:p>
        </p:txBody>
      </p:sp>
      <p:sp>
        <p:nvSpPr>
          <p:cNvPr id="20483" name=""/>
          <p:cNvSpPr/>
          <p:nvPr>
            <p:ph type="body" idx="4294967295"/>
          </p:nvPr>
        </p:nvSpPr>
        <p:spPr>
          <a:xfrm>
            <a:off x="0" y="0"/>
            <a:ext cx="10058400" cy="3505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000" b="1"/>
              <a:t>复分解反应发生有条件！！</a:t>
            </a:r>
            <a:endParaRPr sz="4000" b="1"/>
          </a:p>
          <a:p>
            <a:pPr lvl="0"/>
            <a:r>
              <a:rPr sz="4000" b="1"/>
              <a:t>先给反应物定类别！</a:t>
            </a:r>
            <a:endParaRPr sz="4000" b="1"/>
          </a:p>
          <a:p>
            <a:pPr lvl="0"/>
            <a:r>
              <a:rPr sz="4000" b="1"/>
              <a:t>碱盐、盐盐都可溶！</a:t>
            </a:r>
            <a:endParaRPr sz="4000" b="1"/>
          </a:p>
          <a:p>
            <a:pPr lvl="0"/>
            <a:r>
              <a:rPr sz="4000" b="1"/>
              <a:t>再看生成物沉淀 、 气体  、水之一！！</a:t>
            </a:r>
            <a:endParaRPr sz="4000" b="1"/>
          </a:p>
        </p:txBody>
      </p:sp>
      <p:pic>
        <p:nvPicPr>
          <p:cNvPr id="20491" name="">
            <a:hlinkClick action="ppaction://media"/>
          </p:cNvPr>
          <p:cNvPicPr>
            <a:picLocks noRot="1" noChangeAspect="1"/>
          </p:cNvPicPr>
          <p:nvPr>
            <a:audioFile r:link="rId5"/>
            <p:extLst/>
          </p:nvPr>
        </p:nvPicPr>
        <p:blipFill>
          <a:blip r:embed="rId4"/>
          <a:stretch>
            <a:fillRect/>
          </a:stretch>
        </p:blipFill>
        <p:spPr>
          <a:xfrm>
            <a:off x="8458200" y="6172200"/>
            <a:ext cx="304800" cy="304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049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049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858B5AE-732E-4745-8754-EB64FBAF7ADC}" type="footer">
              <a:rPr sz="1400"/>
              <a:t/>
            </a:fld>
            <a:endParaRPr sz="1400"/>
          </a:p>
        </p:txBody>
      </p:sp>
      <p:sp>
        <p:nvSpPr>
          <p:cNvPr id="20494" name="TextBox 204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cmd="playFrom(0.0)">
                                      <p:cBhvr additive="base">
                                        <p:cTn id="6" dur="119296" fill="hold"/>
                                        <p:tgtEl>
                                          <p:spTgt spid="2049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49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33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6324" name=""/>
          <p:cNvSpPr/>
          <p:nvPr/>
        </p:nvSpPr>
        <p:spPr>
          <a:xfrm>
            <a:off x="304800" y="1066800"/>
            <a:ext cx="7848600" cy="1524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endParaRPr sz="4400" b="1">
              <a:solidFill>
                <a:srgbClr val="FF0000"/>
              </a:solidFill>
              <a:ea typeface="华文行楷" pitchFamily="2" charset="-122"/>
            </a:endParaRPr>
          </a:p>
          <a:p>
            <a:pPr lvl="0">
              <a:buNone/>
            </a:pPr>
            <a:r>
              <a:rPr sz="3600" b="1">
                <a:solidFill>
                  <a:srgbClr val="000066"/>
                </a:solidFill>
              </a:rPr>
              <a:t>  我会设计实验来证明</a:t>
            </a:r>
            <a:endParaRPr sz="3600" b="1">
              <a:solidFill>
                <a:srgbClr val="000066"/>
              </a:solidFill>
            </a:endParaRPr>
          </a:p>
          <a:p>
            <a:pPr lvl="0">
              <a:buNone/>
            </a:pPr>
            <a:r>
              <a:rPr sz="3600" b="1">
                <a:solidFill>
                  <a:srgbClr val="000066"/>
                </a:solidFill>
              </a:rPr>
              <a:t> </a:t>
            </a:r>
            <a:endParaRPr sz="3600" b="1">
              <a:solidFill>
                <a:srgbClr val="000066"/>
              </a:solidFill>
            </a:endParaRPr>
          </a:p>
        </p:txBody>
      </p:sp>
      <p:grpSp>
        <p:nvGrpSpPr>
          <p:cNvPr id="56325" name=""/>
          <p:cNvGrpSpPr/>
          <p:nvPr/>
        </p:nvGrpSpPr>
        <p:grpSpPr>
          <a:xfrm>
            <a:off x="0" y="0"/>
            <a:ext cx="3505200" cy="914400"/>
            <a:chOff x="1392" y="336"/>
            <a:chExt cx="2208" cy="576"/>
          </a:xfrm>
        </p:grpSpPr>
        <p:sp>
          <p:nvSpPr>
            <p:cNvPr id="56326" name=""/>
            <p:cNvSpPr/>
            <p:nvPr/>
          </p:nvSpPr>
          <p:spPr>
            <a:xfrm>
              <a:off x="1392" y="336"/>
              <a:ext cx="2112" cy="576"/>
            </a:xfrm>
            <a:prstGeom prst="horizontalScroll">
              <a:avLst>
                <a:gd name="adj" fmla="val 12500"/>
              </a:avLst>
            </a:prstGeom>
            <a:gradFill rotWithShape="1">
              <a:gsLst>
                <a:gs pos="0">
                  <a:srgbClr val="9933FF">
                    <a:gamma/>
                    <a:shade val="46275"/>
                    <a:invGamma/>
                  </a:srgbClr>
                </a:gs>
                <a:gs pos="50000">
                  <a:srgbClr val="9933FF"/>
                </a:gs>
                <a:gs pos="100000">
                  <a:srgbClr val="9933FF">
                    <a:gamma/>
                    <a:shade val="46275"/>
                    <a:invGamma/>
                  </a:srgbClr>
                </a:gs>
              </a:gsLst>
              <a:lin ang="0" scaled="1"/>
            </a:gradFill>
            <a:ln>
              <a:solidFill>
                <a:srgbClr val="FFFF00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ea typeface="华文彩云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56327" name=""/>
            <p:cNvSpPr/>
            <p:nvPr/>
          </p:nvSpPr>
          <p:spPr>
            <a:xfrm>
              <a:off x="1488" y="384"/>
              <a:ext cx="2112" cy="48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>
                  <a:ea typeface="华文彩云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r>
                <a:rPr kumimoji="1" sz="4400" b="1">
                  <a:solidFill>
                    <a:srgbClr val="FFFFFF"/>
                  </a:solidFill>
                  <a:latin typeface="Times New Roman" pitchFamily="18" charset="0"/>
                  <a:ea typeface="隶书" pitchFamily="49" charset="-122"/>
                </a:rPr>
                <a:t>活动与探究</a:t>
              </a:r>
              <a:endParaRPr kumimoji="1" sz="4400" b="1">
                <a:solidFill>
                  <a:srgbClr val="FFFFFF"/>
                </a:solidFill>
                <a:latin typeface="Times New Roman" pitchFamily="18" charset="0"/>
                <a:ea typeface="隶书" pitchFamily="49" charset="-122"/>
              </a:endParaRPr>
            </a:p>
          </p:txBody>
        </p:sp>
      </p:grpSp>
      <p:sp>
        <p:nvSpPr>
          <p:cNvPr id="56330" name=""/>
          <p:cNvSpPr/>
          <p:nvPr/>
        </p:nvSpPr>
        <p:spPr>
          <a:xfrm>
            <a:off x="457200" y="914400"/>
            <a:ext cx="86868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0000"/>
                </a:solidFill>
              </a:rPr>
              <a:t>    </a:t>
            </a:r>
            <a:r>
              <a:rPr sz="4400" b="1">
                <a:solidFill>
                  <a:srgbClr val="FF0000"/>
                </a:solidFill>
                <a:ea typeface="黑体" pitchFamily="2" charset="-122"/>
              </a:rPr>
              <a:t>如何区分氯化钠和碳酸钠溶液？</a:t>
            </a:r>
            <a:endParaRPr sz="4400" b="1">
              <a:solidFill>
                <a:srgbClr val="FF0000"/>
              </a:solidFill>
              <a:ea typeface="黑体" pitchFamily="2" charset="-122"/>
            </a:endParaRPr>
          </a:p>
        </p:txBody>
      </p:sp>
      <p:sp>
        <p:nvSpPr>
          <p:cNvPr id="56335" name=""/>
          <p:cNvSpPr/>
          <p:nvPr/>
        </p:nvSpPr>
        <p:spPr>
          <a:xfrm>
            <a:off x="457200" y="685800"/>
            <a:ext cx="7848600" cy="2133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endParaRPr sz="4400" b="1">
              <a:solidFill>
                <a:srgbClr val="FF0000"/>
              </a:solidFill>
              <a:ea typeface="华文行楷" pitchFamily="2" charset="-122"/>
            </a:endParaRPr>
          </a:p>
          <a:p>
            <a:pPr lvl="0">
              <a:buNone/>
            </a:pPr>
            <a:r>
              <a:rPr sz="3600" b="1">
                <a:solidFill>
                  <a:srgbClr val="FF0000"/>
                </a:solidFill>
              </a:rPr>
              <a:t>可选用的药品：</a:t>
            </a:r>
            <a:r>
              <a:rPr sz="3600" b="1">
                <a:solidFill>
                  <a:srgbClr val="000066"/>
                </a:solidFill>
                <a:ea typeface="黑体" pitchFamily="2" charset="-122"/>
              </a:rPr>
              <a:t>酚酞试液、稀盐酸、氢氧化钙溶液、氯化钙溶液</a:t>
            </a:r>
            <a:endParaRPr sz="3600" b="1">
              <a:solidFill>
                <a:srgbClr val="000066"/>
              </a:solidFill>
              <a:ea typeface="黑体" pitchFamily="2" charset="-122"/>
            </a:endParaRPr>
          </a:p>
        </p:txBody>
      </p:sp>
      <p:graphicFrame>
        <p:nvGraphicFramePr>
          <p:cNvPr id="56336" name=""/>
          <p:cNvGraphicFramePr>
            <a:graphicFrameLocks noGrp="1"/>
          </p:cNvGraphicFramePr>
          <p:nvPr/>
        </p:nvGraphicFramePr>
        <p:xfrm>
          <a:off x="381000" y="2819400"/>
          <a:ext cx="8001000" cy="3581717"/>
        </p:xfrm>
        <a:graphic>
          <a:graphicData uri="http://schemas.openxmlformats.org/drawingml/2006/table">
            <a:tbl>
              <a:tblPr/>
              <a:tblGrid>
                <a:gridCol w="2743200"/>
                <a:gridCol w="3124200"/>
                <a:gridCol w="2133600"/>
              </a:tblGrid>
              <a:tr h="2317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600" b="1">
                          <a:latin typeface="华文中宋" pitchFamily="2" charset="-122"/>
                          <a:ea typeface="华文中宋" pitchFamily="2" charset="-122"/>
                        </a:rPr>
                        <a:t>实验操作</a:t>
                      </a:r>
                      <a:endParaRPr sz="3600" b="1">
                        <a:latin typeface="华文中宋" pitchFamily="2" charset="-122"/>
                        <a:ea typeface="华文中宋" pitchFamily="2" charset="-122"/>
                      </a:endParaRPr>
                    </a:p>
                  </a:txBody>
                  <a:tcPr>
                    <a:lnL w="28575" cap="rnd">
                      <a:solidFill>
                        <a:schemeClr val="tx1"/>
                      </a:solidFill>
                      <a:miter lim="800000"/>
                    </a:lnL>
                    <a:lnR w="12700" cap="rnd">
                      <a:solidFill>
                        <a:schemeClr val="tx1"/>
                      </a:solidFill>
                      <a:miter lim="800000"/>
                    </a:lnR>
                    <a:lnT w="28575" cap="rnd">
                      <a:solidFill>
                        <a:schemeClr val="tx1"/>
                      </a:solidFill>
                      <a:miter lim="800000"/>
                    </a:lnT>
                    <a:lnB w="12700" cap="rnd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600" b="1">
                          <a:latin typeface="华文中宋" pitchFamily="2" charset="-122"/>
                          <a:ea typeface="华文中宋" pitchFamily="2" charset="-122"/>
                        </a:rPr>
                        <a:t>实验现象</a:t>
                      </a:r>
                      <a:endParaRPr sz="3600" b="1">
                        <a:latin typeface="华文中宋" pitchFamily="2" charset="-122"/>
                        <a:ea typeface="华文中宋" pitchFamily="2" charset="-122"/>
                      </a:endParaRPr>
                    </a:p>
                  </a:txBody>
                  <a:tcPr>
                    <a:lnL w="12700" cap="rnd">
                      <a:solidFill>
                        <a:schemeClr val="tx1"/>
                      </a:solidFill>
                      <a:miter lim="800000"/>
                    </a:lnL>
                    <a:lnR w="12700" cap="rnd">
                      <a:solidFill>
                        <a:schemeClr val="tx1"/>
                      </a:solidFill>
                      <a:miter lim="800000"/>
                    </a:lnR>
                    <a:lnT w="28575" cap="rnd">
                      <a:solidFill>
                        <a:schemeClr val="tx1"/>
                      </a:solidFill>
                      <a:miter lim="800000"/>
                    </a:lnT>
                    <a:lnB w="12700" cap="rnd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600" b="1">
                          <a:latin typeface="华文中宋" pitchFamily="2" charset="-122"/>
                          <a:ea typeface="华文中宋" pitchFamily="2" charset="-122"/>
                        </a:rPr>
                        <a:t>实验结论</a:t>
                      </a:r>
                      <a:endParaRPr sz="3600" b="1">
                        <a:latin typeface="华文中宋" pitchFamily="2" charset="-122"/>
                        <a:ea typeface="华文中宋" pitchFamily="2" charset="-122"/>
                      </a:endParaRPr>
                    </a:p>
                  </a:txBody>
                  <a:tcPr>
                    <a:lnL w="12700" cap="rnd">
                      <a:solidFill>
                        <a:schemeClr val="tx1"/>
                      </a:solidFill>
                      <a:miter lim="800000"/>
                    </a:lnL>
                    <a:lnR w="28575" cap="rnd">
                      <a:solidFill>
                        <a:schemeClr val="tx1"/>
                      </a:solidFill>
                      <a:miter lim="800000"/>
                    </a:lnR>
                    <a:lnT w="28575" cap="rnd">
                      <a:solidFill>
                        <a:schemeClr val="tx1"/>
                      </a:solidFill>
                      <a:miter lim="800000"/>
                    </a:lnT>
                    <a:lnB w="12700" cap="rnd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2941638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/>
                    </a:p>
                  </a:txBody>
                  <a:tcPr>
                    <a:lnL w="28575" cap="rnd">
                      <a:solidFill>
                        <a:schemeClr val="tx1"/>
                      </a:solidFill>
                      <a:miter lim="800000"/>
                    </a:lnL>
                    <a:lnR w="12700" cap="rnd">
                      <a:solidFill>
                        <a:schemeClr val="tx1"/>
                      </a:solidFill>
                      <a:miter lim="800000"/>
                    </a:lnR>
                    <a:lnT w="12700" cap="rnd">
                      <a:solidFill>
                        <a:schemeClr val="tx1"/>
                      </a:solidFill>
                      <a:miter lim="800000"/>
                    </a:lnT>
                    <a:lnB w="28575" cap="rnd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/>
                    </a:p>
                  </a:txBody>
                  <a:tcPr>
                    <a:lnL w="12700" cap="rnd">
                      <a:solidFill>
                        <a:schemeClr val="tx1"/>
                      </a:solidFill>
                      <a:miter lim="800000"/>
                    </a:lnL>
                    <a:lnR w="12700" cap="rnd">
                      <a:solidFill>
                        <a:schemeClr val="tx1"/>
                      </a:solidFill>
                      <a:miter lim="800000"/>
                    </a:lnR>
                    <a:lnT w="12700" cap="rnd">
                      <a:solidFill>
                        <a:schemeClr val="tx1"/>
                      </a:solidFill>
                      <a:miter lim="800000"/>
                    </a:lnT>
                    <a:lnB w="28575" cap="rnd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b="1"/>
                    </a:p>
                  </a:txBody>
                  <a:tcPr>
                    <a:lnL w="12700" cap="rnd">
                      <a:solidFill>
                        <a:schemeClr val="tx1"/>
                      </a:solidFill>
                      <a:miter lim="800000"/>
                    </a:lnL>
                    <a:lnR w="28575" cap="rnd">
                      <a:solidFill>
                        <a:schemeClr val="tx1"/>
                      </a:solidFill>
                      <a:miter lim="800000"/>
                    </a:lnR>
                    <a:lnT w="12700" cap="rnd">
                      <a:solidFill>
                        <a:schemeClr val="tx1"/>
                      </a:solidFill>
                      <a:miter lim="800000"/>
                    </a:lnT>
                    <a:lnB w="28575" cap="rnd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633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633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1E88316-87B9-4BC2-9580-B1F1AD47B5A9}" type="footer">
              <a:rPr sz="1400"/>
              <a:t/>
            </a:fld>
            <a:endParaRPr sz="1400"/>
          </a:p>
        </p:txBody>
      </p:sp>
      <p:sp>
        <p:nvSpPr>
          <p:cNvPr id="56339" name="TextBox 5633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盐复习育才中学韩霜共25页，您现在浏览的是第9页!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2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10" dur="2000"/>
                                        <p:tgtEl>
                                          <p:spTgt spid="563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1"/>
                            </p:stCondLst>
                            <p:childTnLst>
                              <p:par>
                                <p:cTn id="12" presetID="18" presetClass="entr" presetSubtype="12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14" dur="500"/>
                                        <p:tgtEl>
                                          <p:spTgt spid="56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90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5334000"/>
            <a:ext cx="1427162" cy="15240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8090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467600" y="0"/>
            <a:ext cx="1676400" cy="1790700"/>
          </a:xfrm>
          <a:prstGeom prst="rect">
            <a:avLst/>
          </a:prstGeom>
          <a:noFill/>
          <a:ln>
            <a:miter lim="800000"/>
          </a:ln>
        </p:spPr>
      </p:pic>
      <p:graphicFrame>
        <p:nvGraphicFramePr>
          <p:cNvPr id="80942" name=""/>
          <p:cNvGraphicFramePr>
            <a:graphicFrameLocks noGrp="1"/>
          </p:cNvGraphicFramePr>
          <p:nvPr>
            <p:ph sz="half" idx="2"/>
          </p:nvPr>
        </p:nvGraphicFramePr>
        <p:xfrm>
          <a:off x="457200" y="762000"/>
          <a:ext cx="8229600" cy="2667000"/>
        </p:xfrm>
        <a:graphic>
          <a:graphicData uri="http://schemas.openxmlformats.org/drawingml/2006/table">
            <a:tbl>
              <a:tblPr/>
              <a:tblGrid>
                <a:gridCol w="1219200"/>
                <a:gridCol w="3606800"/>
                <a:gridCol w="3403600"/>
              </a:tblGrid>
              <a:tr h="838200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步骤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操作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现象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3968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Ⅰ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加水溶解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得无色澄清溶液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334962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Ⅱ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加入Na</a:t>
                      </a:r>
                      <a:r>
                        <a:rPr sz="3600" b="1" baseline="-25000">
                          <a:solidFill>
                            <a:srgbClr val="0000CC"/>
                          </a:solidFill>
                        </a:rPr>
                        <a:t>2</a:t>
                      </a:r>
                      <a:r>
                        <a:rPr sz="3600" b="1">
                          <a:solidFill>
                            <a:srgbClr val="0000CC"/>
                          </a:solidFill>
                        </a:rPr>
                        <a:t>CO</a:t>
                      </a:r>
                      <a:r>
                        <a:rPr sz="3600" b="1" baseline="-25000">
                          <a:solidFill>
                            <a:srgbClr val="0000CC"/>
                          </a:solidFill>
                        </a:rPr>
                        <a:t>3</a:t>
                      </a:r>
                      <a:r>
                        <a:rPr sz="3600" b="1">
                          <a:solidFill>
                            <a:srgbClr val="0000CC"/>
                          </a:solidFill>
                        </a:rPr>
                        <a:t>溶液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600" b="1">
                          <a:solidFill>
                            <a:srgbClr val="0000CC"/>
                          </a:solidFill>
                        </a:rPr>
                        <a:t>生成白色沉淀</a:t>
                      </a:r>
                      <a:endParaRPr sz="3600" b="1">
                        <a:solidFill>
                          <a:srgbClr val="0000CC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0938" name=""/>
          <p:cNvSpPr/>
          <p:nvPr/>
        </p:nvSpPr>
        <p:spPr>
          <a:xfrm>
            <a:off x="685800" y="3810000"/>
            <a:ext cx="8229600" cy="1739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ea typeface="华文彩云" pitchFamily="2" charset="-122"/>
              </a:rPr>
              <a:t>[</a:t>
            </a:r>
            <a:r>
              <a:rPr sz="3600" b="1">
                <a:ea typeface="华文隶书" pitchFamily="2" charset="-122"/>
              </a:rPr>
              <a:t>分析</a:t>
            </a:r>
            <a:r>
              <a:rPr sz="3600" b="1">
                <a:ea typeface="隶书" pitchFamily="49" charset="-122"/>
              </a:rPr>
              <a:t>思考]融雪剂中一定含有———，应不含有————。由此看初步确定其成分有两种可能性：——、——。</a:t>
            </a:r>
            <a:endParaRPr sz="3600" b="1">
              <a:ea typeface="隶书" pitchFamily="49" charset="-122"/>
            </a:endParaRPr>
          </a:p>
        </p:txBody>
      </p:sp>
      <p:sp>
        <p:nvSpPr>
          <p:cNvPr id="80943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0944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D5108E9D-FE6F-4992-8B78-77AD2690D25C}" type="footer">
              <a:rPr sz="1400"/>
              <a:t/>
            </a:fld>
            <a:endParaRPr sz="1400"/>
          </a:p>
        </p:txBody>
      </p:sp>
      <p:sp>
        <p:nvSpPr>
          <p:cNvPr id="80945" name="TextBox 8094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"/>
          <p:cNvSpPr/>
          <p:nvPr/>
        </p:nvSpPr>
        <p:spPr>
          <a:xfrm>
            <a:off x="6096000" y="4648200"/>
            <a:ext cx="3048000" cy="2209800"/>
          </a:xfrm>
          <a:prstGeom prst="rect">
            <a:avLst/>
          </a:prstGeom>
          <a:gradFill rotWithShape="1">
            <a:gsLst>
              <a:gs pos="0">
                <a:srgbClr val="CCFF99"/>
              </a:gs>
              <a:gs pos="100000">
                <a:srgbClr val="CCFF99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4400">
                <a:solidFill>
                  <a:schemeClr val="tx2"/>
                </a:solidFill>
                <a:latin typeface="Times New Roman" pitchFamily="18" charset="0"/>
              </a:rPr>
              <a:t> </a:t>
            </a:r>
            <a:endParaRPr kumimoji="1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38915" name=""/>
          <p:cNvSpPr/>
          <p:nvPr/>
        </p:nvSpPr>
        <p:spPr>
          <a:xfrm>
            <a:off x="2971800" y="4648200"/>
            <a:ext cx="3200400" cy="2209800"/>
          </a:xfrm>
          <a:prstGeom prst="rect">
            <a:avLst/>
          </a:prstGeom>
          <a:gradFill rotWithShape="1">
            <a:gsLst>
              <a:gs pos="0">
                <a:srgbClr val="00FFCC"/>
              </a:gs>
              <a:gs pos="100000">
                <a:srgbClr val="00FFCC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4400">
                <a:solidFill>
                  <a:schemeClr val="tx2"/>
                </a:solidFill>
                <a:latin typeface="Times New Roman" pitchFamily="18" charset="0"/>
              </a:rPr>
              <a:t> </a:t>
            </a:r>
            <a:endParaRPr kumimoji="1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38916" name=""/>
          <p:cNvSpPr/>
          <p:nvPr/>
        </p:nvSpPr>
        <p:spPr>
          <a:xfrm>
            <a:off x="0" y="4648200"/>
            <a:ext cx="2971800" cy="2209800"/>
          </a:xfrm>
          <a:prstGeom prst="rect">
            <a:avLst/>
          </a:prstGeom>
          <a:gradFill rotWithShape="1">
            <a:gsLst>
              <a:gs pos="0">
                <a:srgbClr val="CCFF99"/>
              </a:gs>
              <a:gs pos="100000">
                <a:srgbClr val="CCFF99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4400">
                <a:solidFill>
                  <a:schemeClr val="tx2"/>
                </a:solidFill>
                <a:latin typeface="Times New Roman" pitchFamily="18" charset="0"/>
              </a:rPr>
              <a:t> </a:t>
            </a:r>
            <a:endParaRPr kumimoji="1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38917" name=""/>
          <p:cNvSpPr/>
          <p:nvPr/>
        </p:nvSpPr>
        <p:spPr>
          <a:xfrm>
            <a:off x="2971800" y="2438400"/>
            <a:ext cx="3200400" cy="2057400"/>
          </a:xfrm>
          <a:prstGeom prst="rect">
            <a:avLst/>
          </a:prstGeom>
          <a:gradFill rotWithShape="1">
            <a:gsLst>
              <a:gs pos="0">
                <a:srgbClr val="CCFF99"/>
              </a:gs>
              <a:gs pos="100000">
                <a:srgbClr val="CCFF99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4400">
                <a:solidFill>
                  <a:schemeClr val="tx2"/>
                </a:solidFill>
                <a:latin typeface="Times New Roman" pitchFamily="18" charset="0"/>
              </a:rPr>
              <a:t> </a:t>
            </a:r>
            <a:endParaRPr kumimoji="1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38918" name=""/>
          <p:cNvSpPr/>
          <p:nvPr/>
        </p:nvSpPr>
        <p:spPr>
          <a:xfrm>
            <a:off x="0" y="2438400"/>
            <a:ext cx="2971800" cy="2057400"/>
          </a:xfrm>
          <a:prstGeom prst="rect">
            <a:avLst/>
          </a:prstGeom>
          <a:gradFill rotWithShape="1">
            <a:gsLst>
              <a:gs pos="0">
                <a:srgbClr val="00FFCC"/>
              </a:gs>
              <a:gs pos="100000">
                <a:srgbClr val="00FFCC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4400">
                <a:solidFill>
                  <a:schemeClr val="tx2"/>
                </a:solidFill>
                <a:latin typeface="Times New Roman" pitchFamily="18" charset="0"/>
              </a:rPr>
              <a:t> </a:t>
            </a:r>
            <a:endParaRPr kumimoji="1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38919" name=""/>
          <p:cNvSpPr/>
          <p:nvPr/>
        </p:nvSpPr>
        <p:spPr>
          <a:xfrm>
            <a:off x="6172200" y="0"/>
            <a:ext cx="2971800" cy="2362200"/>
          </a:xfrm>
          <a:prstGeom prst="rect">
            <a:avLst/>
          </a:prstGeom>
          <a:gradFill rotWithShape="1">
            <a:gsLst>
              <a:gs pos="0">
                <a:srgbClr val="CCFF99"/>
              </a:gs>
              <a:gs pos="100000">
                <a:srgbClr val="CCFF99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4400">
                <a:solidFill>
                  <a:schemeClr val="tx2"/>
                </a:solidFill>
                <a:latin typeface="Times New Roman" pitchFamily="18" charset="0"/>
              </a:rPr>
              <a:t> </a:t>
            </a:r>
            <a:endParaRPr kumimoji="1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38920" name=""/>
          <p:cNvSpPr/>
          <p:nvPr/>
        </p:nvSpPr>
        <p:spPr>
          <a:xfrm>
            <a:off x="6172200" y="2362200"/>
            <a:ext cx="2971800" cy="2209800"/>
          </a:xfrm>
          <a:prstGeom prst="rect">
            <a:avLst/>
          </a:prstGeom>
          <a:gradFill rotWithShape="1">
            <a:gsLst>
              <a:gs pos="0">
                <a:srgbClr val="00FFCC"/>
              </a:gs>
              <a:gs pos="100000">
                <a:srgbClr val="00FFCC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4400">
                <a:solidFill>
                  <a:schemeClr val="tx2"/>
                </a:solidFill>
                <a:latin typeface="Times New Roman" pitchFamily="18" charset="0"/>
              </a:rPr>
              <a:t> </a:t>
            </a:r>
            <a:endParaRPr kumimoji="1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38921" name=""/>
          <p:cNvSpPr/>
          <p:nvPr/>
        </p:nvSpPr>
        <p:spPr>
          <a:xfrm>
            <a:off x="0" y="0"/>
            <a:ext cx="3048000" cy="2362200"/>
          </a:xfrm>
          <a:prstGeom prst="rect">
            <a:avLst/>
          </a:prstGeom>
          <a:gradFill rotWithShape="1">
            <a:gsLst>
              <a:gs pos="0">
                <a:srgbClr val="CCFF99"/>
              </a:gs>
              <a:gs pos="100000">
                <a:srgbClr val="CCFF99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4400">
                <a:solidFill>
                  <a:schemeClr val="tx2"/>
                </a:solidFill>
                <a:latin typeface="Times New Roman" pitchFamily="18" charset="0"/>
              </a:rPr>
              <a:t> </a:t>
            </a:r>
            <a:endParaRPr kumimoji="1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38922" name=""/>
          <p:cNvSpPr/>
          <p:nvPr/>
        </p:nvSpPr>
        <p:spPr>
          <a:xfrm>
            <a:off x="3048000" y="0"/>
            <a:ext cx="3124200" cy="2362200"/>
          </a:xfrm>
          <a:prstGeom prst="rect">
            <a:avLst/>
          </a:prstGeom>
          <a:gradFill rotWithShape="1">
            <a:gsLst>
              <a:gs pos="0">
                <a:srgbClr val="00FFCC"/>
              </a:gs>
              <a:gs pos="100000">
                <a:srgbClr val="00FFCC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4400">
                <a:solidFill>
                  <a:schemeClr val="tx2"/>
                </a:solidFill>
                <a:latin typeface="Times New Roman" pitchFamily="18" charset="0"/>
              </a:rPr>
              <a:t> </a:t>
            </a:r>
            <a:endParaRPr kumimoji="1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cxnSp>
        <p:nvCxnSpPr>
          <p:cNvPr id="38923" name=""/>
          <p:cNvCxnSpPr/>
          <p:nvPr/>
        </p:nvCxnSpPr>
        <p:spPr>
          <a:xfrm flipH="1">
            <a:off x="2971800" y="0"/>
            <a:ext cx="0" cy="6858000"/>
          </a:xfrm>
          <a:prstGeom prst="line">
            <a:avLst/>
          </a:prstGeom>
          <a:noFill/>
          <a:ln w="76200">
            <a:solidFill>
              <a:srgbClr val="3333FF"/>
            </a:solidFill>
            <a:miter lim="800000"/>
          </a:ln>
        </p:spPr>
      </p:cxnSp>
      <p:cxnSp>
        <p:nvCxnSpPr>
          <p:cNvPr id="38924" name=""/>
          <p:cNvCxnSpPr/>
          <p:nvPr/>
        </p:nvCxnSpPr>
        <p:spPr>
          <a:xfrm flipH="1">
            <a:off x="6172200" y="-26988"/>
            <a:ext cx="0" cy="6858000"/>
          </a:xfrm>
          <a:prstGeom prst="line">
            <a:avLst/>
          </a:prstGeom>
          <a:noFill/>
          <a:ln w="76200">
            <a:solidFill>
              <a:srgbClr val="3333FF"/>
            </a:solidFill>
            <a:miter lim="800000"/>
          </a:ln>
        </p:spPr>
      </p:cxnSp>
      <p:pic>
        <p:nvPicPr>
          <p:cNvPr id="3892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4494212"/>
            <a:ext cx="9180512" cy="1587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892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333625"/>
            <a:ext cx="9180512" cy="1587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8927" name="">
            <a:hlinkClick action="ppaction://noaction" tooltip="返回目录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85800" y="609600"/>
            <a:ext cx="1219200" cy="12192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8928" name="">
            <a:hlinkClick action="ppaction://noaction" tooltip="返回目录"/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7010400" y="609600"/>
            <a:ext cx="1295400" cy="12954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8929" name="">
            <a:hlinkClick action="ppaction://noaction" tooltip="返回目录"/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3886200" y="2743200"/>
            <a:ext cx="1295400" cy="12954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8930" name="">
            <a:hlinkClick action="ppaction://noaction" tooltip="返回目录"/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838200" y="5105400"/>
            <a:ext cx="1219200" cy="12192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8931" name="">
            <a:hlinkClick action="ppaction://noaction" tooltip="返回目录"/>
          </p:cNvPr>
          <p:cNvPicPr/>
          <p:nvPr/>
        </p:nvPicPr>
        <p:blipFill>
          <a:blip r:embed="rId7"/>
          <a:stretch>
            <a:fillRect/>
          </a:stretch>
        </p:blipFill>
        <p:spPr>
          <a:xfrm>
            <a:off x="7086600" y="5105400"/>
            <a:ext cx="1219200" cy="12192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8932" name="">
            <a:hlinkClick action="ppaction://noaction" tooltip="返回目录"/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8077200" y="6545262"/>
            <a:ext cx="1066800" cy="236538"/>
          </a:xfrm>
          <a:prstGeom prst="rect">
            <a:avLst/>
          </a:prstGeom>
          <a:solidFill>
            <a:srgbClr val="FFCCFF"/>
          </a:solidFill>
          <a:ln>
            <a:miter lim="800000"/>
          </a:ln>
        </p:spPr>
      </p:pic>
      <p:sp>
        <p:nvSpPr>
          <p:cNvPr id="38933" name="">
            <a:hlinkClick action="ppaction://noaction" tooltip="返回目录"/>
          </p:cNvPr>
          <p:cNvSpPr/>
          <p:nvPr/>
        </p:nvSpPr>
        <p:spPr>
          <a:xfrm>
            <a:off x="3581400" y="5289550"/>
            <a:ext cx="20129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4800" b="1">
                <a:solidFill>
                  <a:srgbClr val="FF3300"/>
                </a:solidFill>
                <a:latin typeface="Times New Roman" pitchFamily="18" charset="0"/>
                <a:ea typeface="华文行楷" pitchFamily="2" charset="-122"/>
              </a:rPr>
              <a:t>拔拔高</a:t>
            </a:r>
            <a:endParaRPr kumimoji="1" sz="4800" b="1">
              <a:solidFill>
                <a:srgbClr val="FF3300"/>
              </a:solidFill>
              <a:latin typeface="Times New Roman" pitchFamily="18" charset="0"/>
              <a:ea typeface="华文行楷" pitchFamily="2" charset="-122"/>
            </a:endParaRPr>
          </a:p>
        </p:txBody>
      </p:sp>
      <p:sp>
        <p:nvSpPr>
          <p:cNvPr id="38934" name=""/>
          <p:cNvSpPr/>
          <p:nvPr/>
        </p:nvSpPr>
        <p:spPr>
          <a:xfrm>
            <a:off x="3657600" y="776288"/>
            <a:ext cx="20129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4800" b="1">
                <a:solidFill>
                  <a:srgbClr val="FF3300"/>
                </a:solidFill>
                <a:latin typeface="Times New Roman" pitchFamily="18" charset="0"/>
                <a:ea typeface="华文行楷" pitchFamily="2" charset="-122"/>
              </a:rPr>
              <a:t>热热身</a:t>
            </a:r>
            <a:endParaRPr kumimoji="1" sz="4800" b="1">
              <a:solidFill>
                <a:srgbClr val="FF3300"/>
              </a:solidFill>
              <a:latin typeface="Times New Roman" pitchFamily="18" charset="0"/>
              <a:ea typeface="华文行楷" pitchFamily="2" charset="-122"/>
            </a:endParaRPr>
          </a:p>
        </p:txBody>
      </p:sp>
      <p:sp>
        <p:nvSpPr>
          <p:cNvPr id="38935" name=""/>
          <p:cNvSpPr/>
          <p:nvPr/>
        </p:nvSpPr>
        <p:spPr>
          <a:xfrm>
            <a:off x="457200" y="3124200"/>
            <a:ext cx="20129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4800" b="1">
                <a:solidFill>
                  <a:srgbClr val="FF3300"/>
                </a:solidFill>
                <a:latin typeface="Times New Roman" pitchFamily="18" charset="0"/>
                <a:ea typeface="华文行楷" pitchFamily="2" charset="-122"/>
              </a:rPr>
              <a:t>动</a:t>
            </a:r>
            <a:r>
              <a:rPr kumimoji="1" sz="4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华文行楷" pitchFamily="2" charset="-122"/>
              </a:rPr>
              <a:t>动手</a:t>
            </a:r>
            <a:endParaRPr kumimoji="1" sz="4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华文行楷" pitchFamily="2" charset="-122"/>
            </a:endParaRPr>
          </a:p>
        </p:txBody>
      </p:sp>
      <p:sp>
        <p:nvSpPr>
          <p:cNvPr id="38936" name=""/>
          <p:cNvSpPr/>
          <p:nvPr/>
        </p:nvSpPr>
        <p:spPr>
          <a:xfrm>
            <a:off x="6629400" y="3036888"/>
            <a:ext cx="20129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4800" b="1">
                <a:solidFill>
                  <a:srgbClr val="FF0000"/>
                </a:solidFill>
                <a:latin typeface="Times New Roman" pitchFamily="18" charset="0"/>
                <a:ea typeface="华文新魏" pitchFamily="2" charset="-122"/>
              </a:rPr>
              <a:t>动动脑</a:t>
            </a:r>
            <a:endParaRPr kumimoji="1" sz="4800" b="1">
              <a:solidFill>
                <a:srgbClr val="FF0000"/>
              </a:solidFill>
              <a:latin typeface="Times New Roman" pitchFamily="18" charset="0"/>
              <a:ea typeface="华文新魏" pitchFamily="2" charset="-122"/>
            </a:endParaRPr>
          </a:p>
        </p:txBody>
      </p:sp>
      <p:sp>
        <p:nvSpPr>
          <p:cNvPr id="3893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893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2AC2B1E-79FA-4375-AE33-4F0DB478AC1D}" type="footer">
              <a:rPr sz="1400"/>
              <a:t/>
            </a:fld>
            <a:endParaRPr sz="1400"/>
          </a:p>
        </p:txBody>
      </p:sp>
      <p:sp>
        <p:nvSpPr>
          <p:cNvPr id="38939" name="TextBox 3893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盐复习育才中学韩霜共25页，您现在浏览的是第11页!</a:t>
            </a:r>
          </a:p>
        </p:txBody>
      </p:sp>
    </p:spTree>
  </p:cSld>
  <p:clrMapOvr>
    <a:masterClrMapping/>
  </p:clrMapOvr>
  <p:transition>
    <p:plus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82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4820" name=""/>
          <p:cNvSpPr/>
          <p:nvPr/>
        </p:nvSpPr>
        <p:spPr>
          <a:xfrm>
            <a:off x="1295400" y="327025"/>
            <a:ext cx="7391400" cy="6562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sz="2800" b="1">
              <a:solidFill>
                <a:srgbClr val="3333FF"/>
              </a:solidFill>
            </a:endParaRPr>
          </a:p>
          <a:p>
            <a:pPr lvl="0">
              <a:spcBef>
                <a:spcPct val="50000"/>
              </a:spcBef>
            </a:pPr>
            <a:r>
              <a:rPr sz="3600" b="1">
                <a:solidFill>
                  <a:srgbClr val="0000CC"/>
                </a:solidFill>
                <a:ea typeface="黑体" pitchFamily="2" charset="-122"/>
              </a:rPr>
              <a:t>下列是生活中常见的物质:①食醋②熟石灰③碳酸氢钠④氯化钠.请选择适当的物质填空:改良酸性土壤,可选用</a:t>
            </a:r>
            <a:r>
              <a:rPr sz="3600" b="1" u="sng">
                <a:solidFill>
                  <a:srgbClr val="0000CC"/>
                </a:solidFill>
                <a:ea typeface="黑体" pitchFamily="2" charset="-122"/>
              </a:rPr>
              <a:t>          ;</a:t>
            </a:r>
            <a:r>
              <a:rPr sz="3600" b="1">
                <a:solidFill>
                  <a:srgbClr val="0000CC"/>
                </a:solidFill>
                <a:ea typeface="黑体" pitchFamily="2" charset="-122"/>
              </a:rPr>
              <a:t>除去暖壶中的水垢,可选用</a:t>
            </a:r>
            <a:r>
              <a:rPr sz="3600" b="1" u="sng">
                <a:solidFill>
                  <a:srgbClr val="0000CC"/>
                </a:solidFill>
                <a:ea typeface="黑体" pitchFamily="2" charset="-122"/>
              </a:rPr>
              <a:t>           :</a:t>
            </a:r>
            <a:r>
              <a:rPr sz="3600" b="1">
                <a:solidFill>
                  <a:srgbClr val="0000CC"/>
                </a:solidFill>
                <a:ea typeface="黑体" pitchFamily="2" charset="-122"/>
              </a:rPr>
              <a:t>制糕点所用发酵粉的主要成分之一是</a:t>
            </a:r>
            <a:r>
              <a:rPr sz="3600" b="1" u="sng">
                <a:solidFill>
                  <a:srgbClr val="0000CC"/>
                </a:solidFill>
                <a:ea typeface="黑体" pitchFamily="2" charset="-122"/>
              </a:rPr>
              <a:t>       </a:t>
            </a:r>
            <a:r>
              <a:rPr sz="3600" b="1">
                <a:solidFill>
                  <a:srgbClr val="0000CC"/>
                </a:solidFill>
                <a:ea typeface="黑体" pitchFamily="2" charset="-122"/>
              </a:rPr>
              <a:t>可用作调味品的是</a:t>
            </a:r>
            <a:r>
              <a:rPr sz="3600" b="1" u="sng">
                <a:solidFill>
                  <a:srgbClr val="0000CC"/>
                </a:solidFill>
                <a:ea typeface="黑体" pitchFamily="2" charset="-122"/>
              </a:rPr>
              <a:t>             </a:t>
            </a:r>
            <a:r>
              <a:rPr sz="3600" b="1">
                <a:solidFill>
                  <a:srgbClr val="0000CC"/>
                </a:solidFill>
                <a:ea typeface="黑体" pitchFamily="2" charset="-122"/>
              </a:rPr>
              <a:t>。</a:t>
            </a:r>
            <a:endParaRPr sz="3600" b="1">
              <a:solidFill>
                <a:srgbClr val="0000CC"/>
              </a:solidFill>
              <a:ea typeface="黑体" pitchFamily="2" charset="-122"/>
            </a:endParaRPr>
          </a:p>
          <a:p>
            <a:pPr lvl="0">
              <a:spcBef>
                <a:spcPct val="50000"/>
              </a:spcBef>
            </a:pPr>
            <a:r>
              <a:rPr sz="2800" b="1">
                <a:solidFill>
                  <a:srgbClr val="0000CC"/>
                </a:solidFill>
              </a:rPr>
              <a:t>（河南省2008年）</a:t>
            </a:r>
            <a:endParaRPr sz="2800" b="1">
              <a:solidFill>
                <a:srgbClr val="0000CC"/>
              </a:solidFill>
            </a:endParaRPr>
          </a:p>
          <a:p>
            <a:pPr lvl="0">
              <a:spcBef>
                <a:spcPct val="50000"/>
              </a:spcBef>
            </a:pPr>
            <a:endParaRPr sz="2800" b="1">
              <a:solidFill>
                <a:srgbClr val="0000CC"/>
              </a:solidFill>
            </a:endParaRPr>
          </a:p>
          <a:p>
            <a:pPr lvl="0">
              <a:spcBef>
                <a:spcPct val="50000"/>
              </a:spcBef>
            </a:pPr>
            <a:r>
              <a:rPr sz="2800" b="1">
                <a:solidFill>
                  <a:srgbClr val="3333FF"/>
                </a:solidFill>
              </a:rPr>
              <a:t>                                                                                                </a:t>
            </a:r>
            <a:endParaRPr sz="2800" b="1">
              <a:solidFill>
                <a:srgbClr val="3333FF"/>
              </a:solidFill>
            </a:endParaRPr>
          </a:p>
        </p:txBody>
      </p:sp>
      <p:sp>
        <p:nvSpPr>
          <p:cNvPr id="34821" name=""/>
          <p:cNvSpPr/>
          <p:nvPr/>
        </p:nvSpPr>
        <p:spPr>
          <a:xfrm>
            <a:off x="2286000" y="2605088"/>
            <a:ext cx="5334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FF3399"/>
                </a:solidFill>
              </a:rPr>
              <a:t>②</a:t>
            </a:r>
            <a:endParaRPr sz="2800" b="1">
              <a:solidFill>
                <a:srgbClr val="FF3399"/>
              </a:solidFill>
            </a:endParaRPr>
          </a:p>
        </p:txBody>
      </p:sp>
      <p:sp>
        <p:nvSpPr>
          <p:cNvPr id="34822" name=""/>
          <p:cNvSpPr/>
          <p:nvPr/>
        </p:nvSpPr>
        <p:spPr>
          <a:xfrm>
            <a:off x="2286000" y="3138488"/>
            <a:ext cx="5334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 b="1">
                <a:solidFill>
                  <a:srgbClr val="FF3399"/>
                </a:solidFill>
              </a:rPr>
              <a:t>①</a:t>
            </a:r>
            <a:endParaRPr sz="2800" b="1">
              <a:solidFill>
                <a:srgbClr val="FF3399"/>
              </a:solidFill>
            </a:endParaRPr>
          </a:p>
        </p:txBody>
      </p:sp>
      <p:sp>
        <p:nvSpPr>
          <p:cNvPr id="34823" name=""/>
          <p:cNvSpPr/>
          <p:nvPr/>
        </p:nvSpPr>
        <p:spPr>
          <a:xfrm>
            <a:off x="3733800" y="3824288"/>
            <a:ext cx="6096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 b="1">
                <a:solidFill>
                  <a:srgbClr val="FF3399"/>
                </a:solidFill>
              </a:rPr>
              <a:t>③</a:t>
            </a:r>
            <a:endParaRPr sz="2800" b="1">
              <a:solidFill>
                <a:srgbClr val="FF3399"/>
              </a:solidFill>
            </a:endParaRPr>
          </a:p>
        </p:txBody>
      </p:sp>
      <p:sp>
        <p:nvSpPr>
          <p:cNvPr id="34824" name=""/>
          <p:cNvSpPr/>
          <p:nvPr/>
        </p:nvSpPr>
        <p:spPr>
          <a:xfrm>
            <a:off x="2286000" y="4433888"/>
            <a:ext cx="6858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 b="1">
                <a:solidFill>
                  <a:srgbClr val="FF3399"/>
                </a:solidFill>
              </a:rPr>
              <a:t>④</a:t>
            </a:r>
            <a:endParaRPr sz="2800" b="1">
              <a:solidFill>
                <a:srgbClr val="FF3399"/>
              </a:solidFill>
            </a:endParaRPr>
          </a:p>
        </p:txBody>
      </p:sp>
      <p:sp>
        <p:nvSpPr>
          <p:cNvPr id="34826" name="">
            <a:hlinkClick action="ppaction://noaction" tooltip="返回目录"/>
          </p:cNvPr>
          <p:cNvSpPr/>
          <p:nvPr/>
        </p:nvSpPr>
        <p:spPr>
          <a:xfrm>
            <a:off x="6477000" y="5562600"/>
            <a:ext cx="1066800" cy="304800"/>
          </a:xfrm>
          <a:prstGeom prst="actionButtonBackPrevious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34827" name=""/>
          <p:cNvSpPr/>
          <p:nvPr/>
        </p:nvSpPr>
        <p:spPr>
          <a:xfrm>
            <a:off x="74612" y="457200"/>
            <a:ext cx="915988" cy="3200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800">
                <a:solidFill>
                  <a:srgbClr val="FF0000"/>
                </a:solidFill>
                <a:ea typeface="华文彩云" pitchFamily="2" charset="-122"/>
              </a:rPr>
              <a:t>冲击中考</a:t>
            </a:r>
            <a:endParaRPr sz="4800">
              <a:solidFill>
                <a:srgbClr val="FF0000"/>
              </a:solidFill>
              <a:ea typeface="华文彩云" pitchFamily="2" charset="-122"/>
            </a:endParaRPr>
          </a:p>
        </p:txBody>
      </p:sp>
      <p:sp>
        <p:nvSpPr>
          <p:cNvPr id="3482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482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E660067-1A66-4E78-AC21-DB6627771F6D}" type="footer">
              <a:rPr sz="1400"/>
              <a:t/>
            </a:fld>
            <a:endParaRPr sz="1400"/>
          </a:p>
        </p:txBody>
      </p:sp>
      <p:sp>
        <p:nvSpPr>
          <p:cNvPr id="34830" name="TextBox 3482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华文彩云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盐复习育才中学韩霜共25页，您现在浏览的是第12页!</a:t>
            </a: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20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2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1" grpId="0"/>
      <p:bldP spid="34822" grpId="1"/>
      <p:bldP spid="34823" grpId="2"/>
      <p:bldP spid="34824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https://d.book118.com/845122023303011044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7">
      <vt:lpstr>Arial</vt:lpstr>
      <vt:lpstr>Calibri</vt:lpstr>
      <vt:lpstr>宋体</vt:lpstr>
      <vt:lpstr>华文彩云</vt:lpstr>
      <vt:lpstr>Tahoma</vt:lpstr>
      <vt:lpstr>黑体</vt:lpstr>
      <vt:lpstr>楷体_GB2312</vt:lpstr>
      <vt:lpstr>华文行楷</vt:lpstr>
      <vt:lpstr>Times New Roman</vt:lpstr>
      <vt:lpstr>隶书</vt:lpstr>
      <vt:lpstr>华文中宋</vt:lpstr>
      <vt:lpstr>华文隶书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歌谣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2024-09-07T08:13:22.675</cp:lastPrinted>
  <dcterms:created xsi:type="dcterms:W3CDTF">2024-09-07T00:13:22Z</dcterms:created>
  <dcterms:modified xsi:type="dcterms:W3CDTF">2024-09-07T00:13:24Z</dcterms:modified>
</cp:coreProperties>
</file>