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CE5EE66-EAED-422C-A522-47C7A46E00AA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353AB8-6EE8-454C-833A-5DD27A72C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F46D50-CB8B-4F72-B190-6ACF566E59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0BFF4A-3E2D-419D-BB02-860B7FFDF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949EC6-FA67-4973-860C-0621AB44D7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9EECC7-8615-4D3B-8A98-BD04B1F9C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ABE416-CDE2-4BD5-A0BA-A5D9CE8954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3F2261-CE72-4D88-99E8-805BC3F34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D7F523-3EA8-461F-9669-56DA61AD2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54943A-C6D8-48D0-98F4-EAC913799F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F6E9A3-A0A9-4F0E-9964-035775166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3C0641-8B13-4E7E-B342-4395F4D441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78DBC76-3589-4160-BF39-7736E6998B67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4228D32-6F93-4CD1-9F09-68C62420AC3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Relationship Id="rId4" Type="http://schemas.openxmlformats.org/officeDocument/2006/relationships/image" Target="../media/image1.pn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Relationship Id="rId4" Type="http://schemas.openxmlformats.org/officeDocument/2006/relationships/image" Target="../media/image1.pn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Relationship Id="rId4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5123003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图片 14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2731680" y="1994400"/>
            <a:ext cx="6484680" cy="5652000"/>
          </a:xfrm>
          <a:prstGeom prst="rect">
            <a:avLst/>
          </a:prstGeom>
          <a:ln w="0">
            <a:noFill/>
          </a:ln>
        </p:spPr>
      </p:pic>
      <p:pic>
        <p:nvPicPr>
          <p:cNvPr id="73" name="图片 26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>
            <a:off x="1838520" y="804960"/>
            <a:ext cx="3520080" cy="2998080"/>
          </a:xfrm>
          <a:prstGeom prst="rect">
            <a:avLst/>
          </a:prstGeom>
          <a:ln w="0">
            <a:noFill/>
          </a:ln>
        </p:spPr>
      </p:pic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lt1"/>
                </a:solidFill>
                <a:latin typeface="Arial"/>
                <a:ea typeface="微软雅黑"/>
              </a:rPr>
              <a:t>学生如何应对挫折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7" name="图片 24"/>
          <p:cNvPicPr/>
          <p:nvPr/>
        </p:nvPicPr>
        <p:blipFill>
          <a:blip r:embed="rId3"/>
          <a:srcRect l="84397"/>
          <a:stretch>
            <a:fillRect/>
          </a:stretch>
        </p:blipFill>
        <p:spPr>
          <a:xfrm>
            <a:off x="9623520" y="0"/>
            <a:ext cx="2567880" cy="6857640"/>
          </a:xfrm>
          <a:prstGeom prst="rect">
            <a:avLst/>
          </a:prstGeom>
          <a:ln w="0">
            <a:noFill/>
          </a:ln>
        </p:spPr>
      </p:pic>
      <p:pic>
        <p:nvPicPr>
          <p:cNvPr id="78" name="图片 4"/>
          <p:cNvPicPr/>
          <p:nvPr/>
        </p:nvPicPr>
        <p:blipFill>
          <a:blip r:embed="rId3"/>
          <a:srcRect r="81819"/>
          <a:stretch>
            <a:fillRect/>
          </a:stretch>
        </p:blipFill>
        <p:spPr>
          <a:xfrm>
            <a:off x="0" y="0"/>
            <a:ext cx="2992320" cy="6857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5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理解挫折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制定目标与计划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培养应对挫折的心态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寻求支持和帮助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培养自我调节能力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81" name="图片 16"/>
          <p:cNvPicPr/>
          <p:nvPr/>
        </p:nvPicPr>
        <p:blipFill>
          <a:blip r:embed="rId3"/>
          <a:srcRect l="55164" t="24997" r="27493" b="38720"/>
          <a:stretch>
            <a:fillRect/>
          </a:stretch>
        </p:blipFill>
        <p:spPr>
          <a:xfrm>
            <a:off x="8813520" y="501480"/>
            <a:ext cx="4225680" cy="3682800"/>
          </a:xfrm>
          <a:prstGeom prst="rect">
            <a:avLst/>
          </a:prstGeom>
          <a:ln w="0">
            <a:noFill/>
          </a:ln>
        </p:spPr>
      </p:pic>
      <p:pic>
        <p:nvPicPr>
          <p:cNvPr id="82" name="图片 15"/>
          <p:cNvPicPr/>
          <p:nvPr/>
        </p:nvPicPr>
        <p:blipFill>
          <a:blip r:embed="rId3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3" name="图片 29"/>
          <p:cNvPicPr/>
          <p:nvPr/>
        </p:nvPicPr>
        <p:blipFill>
          <a:blip r:embed="rId3"/>
          <a:srcRect l="5562" r="58211" b="25947"/>
          <a:stretch>
            <a:fillRect/>
          </a:stretch>
        </p:blipFill>
        <p:spPr>
          <a:xfrm>
            <a:off x="7921080" y="77400"/>
            <a:ext cx="4692960" cy="3997080"/>
          </a:xfrm>
          <a:prstGeom prst="rect">
            <a:avLst/>
          </a:prstGeom>
          <a:ln w="0">
            <a:noFill/>
          </a:ln>
        </p:spPr>
      </p:pic>
      <p:pic>
        <p:nvPicPr>
          <p:cNvPr id="84" name="图片 13"/>
          <p:cNvPicPr/>
          <p:nvPr/>
        </p:nvPicPr>
        <p:blipFill>
          <a:blip r:embed="rId3"/>
          <a:srcRect l="55164" t="24997" r="27493" b="38720"/>
          <a:stretch>
            <a:fillRect/>
          </a:stretch>
        </p:blipFill>
        <p:spPr>
          <a:xfrm>
            <a:off x="-286560" y="1621080"/>
            <a:ext cx="5813640" cy="5043960"/>
          </a:xfrm>
          <a:prstGeom prst="rect">
            <a:avLst/>
          </a:prstGeom>
          <a:ln w="0">
            <a:noFill/>
          </a:ln>
        </p:spPr>
      </p:pic>
      <p:sp>
        <p:nvSpPr>
          <p:cNvPr id="8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理解挫折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8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>
            <a:off x="4690080" y="93240"/>
            <a:ext cx="4150080" cy="3534840"/>
          </a:xfrm>
          <a:prstGeom prst="rect">
            <a:avLst/>
          </a:prstGeom>
          <a:ln w="0">
            <a:noFill/>
          </a:ln>
        </p:spPr>
      </p:pic>
      <p:pic>
        <p:nvPicPr>
          <p:cNvPr id="89" name="图片 1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114400" y="36982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9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什么是挫折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外部和内心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挫折是生活中不可避免的困难和失败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两种形式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挫折可以是外部的，也可以是内心的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0" name="图片 3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4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7966440" y="37836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挫折的影响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content.1.subtitle"/>
          <p:cNvSpPr/>
          <p:nvPr/>
        </p:nvSpPr>
        <p:spPr>
          <a:xfrm>
            <a:off x="129672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负面情绪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1297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挫折可能导致情绪低落和失望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content.2.subtitle"/>
          <p:cNvSpPr/>
          <p:nvPr/>
        </p:nvSpPr>
        <p:spPr>
          <a:xfrm>
            <a:off x="909180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积极意义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2.title"/>
          <p:cNvSpPr/>
          <p:nvPr/>
        </p:nvSpPr>
        <p:spPr>
          <a:xfrm>
            <a:off x="9091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挫折也是一种成长的机会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7" name="content.3.subtitle"/>
          <p:cNvSpPr/>
          <p:nvPr/>
        </p:nvSpPr>
        <p:spPr>
          <a:xfrm>
            <a:off x="3895200" y="36151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content.3.title"/>
          <p:cNvSpPr/>
          <p:nvPr/>
        </p:nvSpPr>
        <p:spPr>
          <a:xfrm>
            <a:off x="389592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ontent.4.subtitle"/>
          <p:cNvSpPr/>
          <p:nvPr/>
        </p:nvSpPr>
        <p:spPr>
          <a:xfrm>
            <a:off x="649368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649404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1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4830120" y="-698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1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人际关系上的挫折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content.2.content"/>
          <p:cNvSpPr/>
          <p:nvPr/>
        </p:nvSpPr>
        <p:spPr>
          <a:xfrm>
            <a:off x="3655080" y="317772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友谊破裂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人际冲突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人际孤立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7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情绪上的挫折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8" name="content.3.content"/>
          <p:cNvSpPr/>
          <p:nvPr/>
        </p:nvSpPr>
        <p:spPr>
          <a:xfrm>
            <a:off x="6414120" y="317808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抑郁情绪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焦虑情绪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情绪失控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0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content.4.content"/>
          <p:cNvSpPr/>
          <p:nvPr/>
        </p:nvSpPr>
        <p:spPr>
          <a:xfrm>
            <a:off x="9168120" y="31780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挫折的类型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4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学业上的挫折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content.1.content"/>
          <p:cNvSpPr/>
          <p:nvPr/>
        </p:nvSpPr>
        <p:spPr>
          <a:xfrm>
            <a:off x="880200" y="317772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不及格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考试挫折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课业压力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6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7" name="图片 21"/>
          <p:cNvPicPr/>
          <p:nvPr/>
        </p:nvPicPr>
        <p:blipFill>
          <a:blip r:embed="rId3"/>
          <a:srcRect r="81819"/>
          <a:stretch>
            <a:fillRect/>
          </a:stretch>
        </p:blipFill>
        <p:spPr>
          <a:xfrm>
            <a:off x="-392760" y="3057480"/>
            <a:ext cx="2992320" cy="6857640"/>
          </a:xfrm>
          <a:prstGeom prst="rect">
            <a:avLst/>
          </a:prstGeom>
          <a:ln w="0">
            <a:noFill/>
          </a:ln>
        </p:spPr>
      </p:pic>
      <p:pic>
        <p:nvPicPr>
          <p:cNvPr id="128" name="图片 16"/>
          <p:cNvPicPr/>
          <p:nvPr/>
        </p:nvPicPr>
        <p:blipFill>
          <a:blip r:embed="rId4"/>
          <a:srcRect l="55164" t="24997" r="27493" b="38720"/>
          <a:stretch>
            <a:fillRect/>
          </a:stretch>
        </p:blipFill>
        <p:spPr>
          <a:xfrm>
            <a:off x="8813520" y="5014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挫折的应对策略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0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积极面对挫折是重要的心态，学会寻求帮助能够有效缓解挫折带来的压力，接受失败并从中汲取教训可以帮助我们更快地成长和进步。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1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>
            <a:off x="4690080" y="93240"/>
            <a:ext cx="4150080" cy="3534840"/>
          </a:xfrm>
          <a:prstGeom prst="rect">
            <a:avLst/>
          </a:prstGeom>
          <a:ln w="0">
            <a:noFill/>
          </a:ln>
        </p:spPr>
      </p:pic>
      <p:pic>
        <p:nvPicPr>
          <p:cNvPr id="132" name="图片 1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114400" y="36982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挫折的应对策略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4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正面态度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积极面对挫折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积极反思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接受失败并汲取教训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请求支持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学会寻求帮助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43" name="图片 3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4" name="图片 29"/>
          <p:cNvPicPr/>
          <p:nvPr/>
        </p:nvPicPr>
        <p:blipFill>
          <a:blip r:embed="rId3"/>
          <a:srcRect l="5562" r="58211" b="25947"/>
          <a:stretch>
            <a:fillRect/>
          </a:stretch>
        </p:blipFill>
        <p:spPr>
          <a:xfrm>
            <a:off x="7921080" y="77400"/>
            <a:ext cx="4692960" cy="3997080"/>
          </a:xfrm>
          <a:prstGeom prst="rect">
            <a:avLst/>
          </a:prstGeom>
          <a:ln w="0">
            <a:noFill/>
          </a:ln>
        </p:spPr>
      </p:pic>
      <p:pic>
        <p:nvPicPr>
          <p:cNvPr id="145" name="图片 13"/>
          <p:cNvPicPr/>
          <p:nvPr/>
        </p:nvPicPr>
        <p:blipFill>
          <a:blip r:embed="rId3"/>
          <a:srcRect l="55164" t="24997" r="27493" b="38720"/>
          <a:stretch>
            <a:fillRect/>
          </a:stretch>
        </p:blipFill>
        <p:spPr>
          <a:xfrm>
            <a:off x="-286560" y="1621080"/>
            <a:ext cx="5813640" cy="5043960"/>
          </a:xfrm>
          <a:prstGeom prst="rect">
            <a:avLst/>
          </a:prstGeom>
          <a:ln w="0">
            <a:noFill/>
          </a:ln>
        </p:spPr>
      </p:pic>
      <p:sp>
        <p:nvSpPr>
          <p:cNvPr id="14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制定目标与计划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9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 rot="20400000">
            <a:off x="881640" y="629280"/>
            <a:ext cx="4024440" cy="3427200"/>
          </a:xfrm>
          <a:prstGeom prst="rect">
            <a:avLst/>
          </a:prstGeom>
          <a:ln w="0">
            <a:noFill/>
          </a:ln>
        </p:spPr>
      </p:pic>
      <p:pic>
        <p:nvPicPr>
          <p:cNvPr id="150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259840" y="6494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5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设立明确目标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制定明确的目标是成功应对挫折的第一步。目标应当具体、可测量、可达成，并且设置明确的时间表，这样才能帮助你更好地规划和执行计划。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55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6" name="图片 4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7966440" y="37836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制定有效计划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content.1.subtitle"/>
          <p:cNvSpPr/>
          <p:nvPr/>
        </p:nvSpPr>
        <p:spPr>
          <a:xfrm>
            <a:off x="129672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制定详细的步骤和时间安排是确保计划有效执行的关键。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content.1.title"/>
          <p:cNvSpPr/>
          <p:nvPr/>
        </p:nvSpPr>
        <p:spPr>
          <a:xfrm>
            <a:off x="1297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详细步骤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0" name="content.2.subtitle"/>
          <p:cNvSpPr/>
          <p:nvPr/>
        </p:nvSpPr>
        <p:spPr>
          <a:xfrm>
            <a:off x="909180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制定备选方案可以应对可能出现的挫折和问题，提前做好充分准备。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content.2.title"/>
          <p:cNvSpPr/>
          <p:nvPr/>
        </p:nvSpPr>
        <p:spPr>
          <a:xfrm>
            <a:off x="9091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备选方案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content.3.subtitle"/>
          <p:cNvSpPr/>
          <p:nvPr/>
        </p:nvSpPr>
        <p:spPr>
          <a:xfrm>
            <a:off x="3895200" y="36151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content.3.title"/>
          <p:cNvSpPr/>
          <p:nvPr/>
        </p:nvSpPr>
        <p:spPr>
          <a:xfrm>
            <a:off x="389592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content.4.subtitle"/>
          <p:cNvSpPr/>
          <p:nvPr/>
        </p:nvSpPr>
        <p:spPr>
          <a:xfrm>
            <a:off x="649368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content.4.title"/>
          <p:cNvSpPr/>
          <p:nvPr/>
        </p:nvSpPr>
        <p:spPr>
          <a:xfrm>
            <a:off x="649404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66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7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>
            <a:off x="4690080" y="93240"/>
            <a:ext cx="4150080" cy="3534840"/>
          </a:xfrm>
          <a:prstGeom prst="rect">
            <a:avLst/>
          </a:prstGeom>
          <a:ln w="0">
            <a:noFill/>
          </a:ln>
        </p:spPr>
      </p:pic>
      <p:pic>
        <p:nvPicPr>
          <p:cNvPr id="168" name="图片 1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114400" y="36982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落实执行计划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要坚持执行计划，不要因为困难而放弃。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坚持执行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拖延是成功的大敌，要做事情不拖拉，保持高效。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克服拖延心理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79" name="图片 3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0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4830120" y="-698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8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缺乏有效的计划执行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content.2.content"/>
          <p:cNvSpPr/>
          <p:nvPr/>
        </p:nvSpPr>
        <p:spPr>
          <a:xfrm>
            <a:off x="3655080" y="317772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没有有效的计划执行会导致目标难以实现，容易失败。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content.3.content"/>
          <p:cNvSpPr/>
          <p:nvPr/>
        </p:nvSpPr>
        <p:spPr>
          <a:xfrm>
            <a:off x="6414120" y="317808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8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content.4.content"/>
          <p:cNvSpPr/>
          <p:nvPr/>
        </p:nvSpPr>
        <p:spPr>
          <a:xfrm>
            <a:off x="9168120" y="31780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常见失败原因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2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缺乏长期目标规划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content.1.content"/>
          <p:cNvSpPr/>
          <p:nvPr/>
        </p:nvSpPr>
        <p:spPr>
          <a:xfrm>
            <a:off x="880200" y="317772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没有长期目标规划会让人在面对挫折时丧失方向。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94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5" name="图片 21"/>
          <p:cNvPicPr/>
          <p:nvPr/>
        </p:nvPicPr>
        <p:blipFill>
          <a:blip r:embed="rId3"/>
          <a:srcRect r="81819"/>
          <a:stretch>
            <a:fillRect/>
          </a:stretch>
        </p:blipFill>
        <p:spPr>
          <a:xfrm>
            <a:off x="-392760" y="3057480"/>
            <a:ext cx="2992320" cy="6857640"/>
          </a:xfrm>
          <a:prstGeom prst="rect">
            <a:avLst/>
          </a:prstGeom>
          <a:ln w="0">
            <a:noFill/>
          </a:ln>
        </p:spPr>
      </p:pic>
      <p:pic>
        <p:nvPicPr>
          <p:cNvPr id="196" name="图片 16"/>
          <p:cNvPicPr/>
          <p:nvPr/>
        </p:nvPicPr>
        <p:blipFill>
          <a:blip r:embed="rId4"/>
          <a:srcRect l="55164" t="24997" r="27493" b="38720"/>
          <a:stretch>
            <a:fillRect/>
          </a:stretch>
        </p:blipFill>
        <p:spPr>
          <a:xfrm>
            <a:off x="8813520" y="5014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19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总结与展望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8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制定明确目标、制定有效计划、落实执行计划是应对挫折的关键步骤。同时要注意常见的失败原因，不断总结经验教训，努力进步，才能克服挫折，取得成功。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9" name="图片 29"/>
          <p:cNvPicPr/>
          <p:nvPr/>
        </p:nvPicPr>
        <p:blipFill>
          <a:blip r:embed="rId3"/>
          <a:srcRect l="5562" r="58211" b="25947"/>
          <a:stretch>
            <a:fillRect/>
          </a:stretch>
        </p:blipFill>
        <p:spPr>
          <a:xfrm>
            <a:off x="7921080" y="77400"/>
            <a:ext cx="4692960" cy="3997080"/>
          </a:xfrm>
          <a:prstGeom prst="rect">
            <a:avLst/>
          </a:prstGeom>
          <a:ln w="0">
            <a:noFill/>
          </a:ln>
        </p:spPr>
      </p:pic>
      <p:pic>
        <p:nvPicPr>
          <p:cNvPr id="200" name="图片 13"/>
          <p:cNvPicPr/>
          <p:nvPr/>
        </p:nvPicPr>
        <p:blipFill>
          <a:blip r:embed="rId3"/>
          <a:srcRect l="55164" t="24997" r="27493" b="38720"/>
          <a:stretch>
            <a:fillRect/>
          </a:stretch>
        </p:blipFill>
        <p:spPr>
          <a:xfrm>
            <a:off x="-286560" y="1621080"/>
            <a:ext cx="5813640" cy="5043960"/>
          </a:xfrm>
          <a:prstGeom prst="rect">
            <a:avLst/>
          </a:prstGeom>
          <a:ln w="0">
            <a:noFill/>
          </a:ln>
        </p:spPr>
      </p:pic>
      <p:sp>
        <p:nvSpPr>
          <p:cNvPr id="20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培养应对挫折的心态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4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 rot="20400000">
            <a:off x="881640" y="629280"/>
            <a:ext cx="4024440" cy="3427200"/>
          </a:xfrm>
          <a:prstGeom prst="rect">
            <a:avLst/>
          </a:prstGeom>
          <a:ln w="0">
            <a:noFill/>
          </a:ln>
        </p:spPr>
      </p:pic>
      <p:pic>
        <p:nvPicPr>
          <p:cNvPr id="205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259840" y="6494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20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7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接受现实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8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在面对挫折时，学生需要意识到不是每件事情都会如愿，接受现实中的困难和挑战。同时，也要接受自己的局限性，不要期待完美的结果。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10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1" name="图片 4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7966440" y="37836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21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积极乐观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3" name="content.1.subtitle"/>
          <p:cNvSpPr/>
          <p:nvPr/>
        </p:nvSpPr>
        <p:spPr>
          <a:xfrm>
            <a:off x="129672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相信事情会变好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4" name="content.1.title"/>
          <p:cNvSpPr/>
          <p:nvPr/>
        </p:nvSpPr>
        <p:spPr>
          <a:xfrm>
            <a:off x="1297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培养乐观心态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5" name="content.2.subtitle"/>
          <p:cNvSpPr/>
          <p:nvPr/>
        </p:nvSpPr>
        <p:spPr>
          <a:xfrm>
            <a:off x="909180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将挫折看作是走向成功的必经之路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6" name="content.2.title"/>
          <p:cNvSpPr/>
          <p:nvPr/>
        </p:nvSpPr>
        <p:spPr>
          <a:xfrm>
            <a:off x="9091440" y="26049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看待挫折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7" name="content.3.subtitle"/>
          <p:cNvSpPr/>
          <p:nvPr/>
        </p:nvSpPr>
        <p:spPr>
          <a:xfrm>
            <a:off x="3895200" y="36151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8" name="content.3.title"/>
          <p:cNvSpPr/>
          <p:nvPr/>
        </p:nvSpPr>
        <p:spPr>
          <a:xfrm>
            <a:off x="389592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9" name="content.4.subtitle"/>
          <p:cNvSpPr/>
          <p:nvPr/>
        </p:nvSpPr>
        <p:spPr>
          <a:xfrm>
            <a:off x="6493680" y="36151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0" name="content.4.title"/>
          <p:cNvSpPr/>
          <p:nvPr/>
        </p:nvSpPr>
        <p:spPr>
          <a:xfrm>
            <a:off x="6494040" y="260676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21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2" name="图片 29"/>
          <p:cNvPicPr/>
          <p:nvPr/>
        </p:nvPicPr>
        <p:blipFill>
          <a:blip r:embed="rId2"/>
          <a:srcRect l="5562" r="58211" b="25947"/>
          <a:stretch>
            <a:fillRect/>
          </a:stretch>
        </p:blipFill>
        <p:spPr>
          <a:xfrm>
            <a:off x="4690080" y="93240"/>
            <a:ext cx="4150080" cy="3534840"/>
          </a:xfrm>
          <a:prstGeom prst="rect">
            <a:avLst/>
          </a:prstGeom>
          <a:ln w="0">
            <a:noFill/>
          </a:ln>
        </p:spPr>
      </p:pic>
      <p:pic>
        <p:nvPicPr>
          <p:cNvPr id="223" name="图片 1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8114400" y="369828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2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学会放下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5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不要纠结于过去的失败，要向前看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6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放下对失败的执着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7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8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学会释怀过去，给自己和他人一个重新开始的机会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原谅自己和他人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34" name="图片 3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3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5" name="图片 16"/>
          <p:cNvPicPr/>
          <p:nvPr/>
        </p:nvPicPr>
        <p:blipFill>
          <a:blip r:embed="rId2"/>
          <a:srcRect l="55164" t="24997" r="27493" b="38720"/>
          <a:stretch>
            <a:fillRect/>
          </a:stretch>
        </p:blipFill>
        <p:spPr>
          <a:xfrm>
            <a:off x="4830120" y="-69840"/>
            <a:ext cx="4225680" cy="3682800"/>
          </a:xfrm>
          <a:prstGeom prst="rect">
            <a:avLst/>
          </a:prstGeom>
          <a:ln w="0">
            <a:noFill/>
          </a:ln>
        </p:spPr>
      </p:pic>
      <p:sp>
        <p:nvSpPr>
          <p:cNvPr id="23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7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坚信自己的能力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content.2.content"/>
          <p:cNvSpPr/>
          <p:nvPr/>
        </p:nvSpPr>
        <p:spPr>
          <a:xfrm>
            <a:off x="3655080" y="317772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相信自己有能力克服困难，实现目标和梦想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0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1" name="content.3.content"/>
          <p:cNvSpPr/>
          <p:nvPr/>
        </p:nvSpPr>
        <p:spPr>
          <a:xfrm>
            <a:off x="6414120" y="317808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3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4" name="content.4.content"/>
          <p:cNvSpPr/>
          <p:nvPr/>
        </p:nvSpPr>
        <p:spPr>
          <a:xfrm>
            <a:off x="9168120" y="31780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培养自我价值感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7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认识自己的优点和价值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8" name="content.1.content"/>
          <p:cNvSpPr/>
          <p:nvPr/>
        </p:nvSpPr>
        <p:spPr>
          <a:xfrm>
            <a:off x="880200" y="317772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每个学生都有自己的闪光点，要发现和珍惜自己的优势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49" name="图片 15"/>
          <p:cNvPicPr/>
          <p:nvPr/>
        </p:nvPicPr>
        <p:blipFill>
          <a:blip r:embed="rId2"/>
          <a:srcRect l="58434" t="62955" r="30472" b="25797"/>
          <a:stretch>
            <a:fillRect/>
          </a:stretch>
        </p:blipFill>
        <p:spPr>
          <a:xfrm>
            <a:off x="300600" y="4977360"/>
            <a:ext cx="2662560" cy="11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0" dur="2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https://d.book118.com/845123003013011130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130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学生如何应对挫折</vt:lpstr>
      <vt:lpstr>目录</vt:lpstr>
      <vt:lpstr>第1章 理解挫折</vt:lpstr>
      <vt:lpstr>什么是挫折</vt:lpstr>
      <vt:lpstr>挫折的影响</vt:lpstr>
      <vt:lpstr>挫折的类型</vt:lpstr>
      <vt:lpstr>挫折的应对策略</vt:lpstr>
      <vt:lpstr>挫折的应对策略</vt:lpstr>
      <vt:lpstr>第2章 制定目标与计划</vt:lpstr>
      <vt:lpstr> </vt:lpstr>
      <vt:lpstr>制定有效计划</vt:lpstr>
      <vt:lpstr>落实执行计划</vt:lpstr>
      <vt:lpstr>常见失败原因</vt:lpstr>
      <vt:lpstr>总结与展望</vt:lpstr>
      <vt:lpstr>第3章 培养应对挫折的心态</vt:lpstr>
      <vt:lpstr> </vt:lpstr>
      <vt:lpstr>积极乐观</vt:lpstr>
      <vt:lpstr>学会放下</vt:lpstr>
      <vt:lpstr>培养自我价值感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2024-09-29T14:10:46.475</cp:lastPrinted>
  <dcterms:created xsi:type="dcterms:W3CDTF">2024-09-29T06:10:46Z</dcterms:created>
  <dcterms:modified xsi:type="dcterms:W3CDTF">2024-09-29T06:10:48Z</dcterms:modified>
</cp:coreProperties>
</file>