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362F5-3BE5-4185-AD29-7137E051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30BD8-F30D-4A21-B6F7-6FF0BA77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B3D02-710A-429B-89F5-8DB0199C1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6FDCC-58F7-41E3-A4EA-F66672A4E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C8E26-284B-4A64-9BD3-CD327754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2C1C9-3224-421E-B3CB-7752E9A5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F0C72-47C2-4A90-BB24-CAD01DA6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97615-CF74-4B73-9589-8530ACB1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64F99-C68E-4098-8E96-DE1041AF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CCF40-774F-4E08-9ECB-1D2AF80AD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CEF9E-EADC-44BE-B334-83C457F33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320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境外人员证件常识\n## 1.境外人员证件种类及用途\n### 1.1护照：作为国际通用的旅行证件\n### 1.2签证：用于证明外国人入境许可\n### 1.3通行证：特定国家或地区的人员通行证明\n## 2.护照申请及办理流程\n### 2.1护照申请所需材料\n### 2.2护照办理流程及时间\n### 2.3护照有效期及换发\n## 3.签证申请及办理流程\n### 3.1签证申请所需材料\n### 3.2签证办理流程及时间\n### 3.3签证类型及适用范围\n## 4.通行证申请及办理流程\n### 4.1通行证申请所需材料\n### 4.2通行证办理流程及时间\n### 4.3通行证有效期及换发\n## 5.境外人员证件注意事项\n### 5.1护照保管及使用注意事项\n### 5.2签证保管及使用注意事项\n### 5.3通行证保管及使用注意事项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境外人员证件常识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境外人员证件种类及用途</a:t>
            </a:r>
            <a:endParaRPr/>
          </a:p>
        </p:txBody>
      </p:sp>
      <p:sp>
        <p:nvSpPr>
          <p:cNvPr id="17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7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用于在国际间旅行、商务、留学等活动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包含持有人的姓名、出生日期、性别、国籍等信息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由各国政府颁发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护照是证明个人国籍和身份的证件</a:t>
                </a:r>
                <a:endParaRPr/>
              </a:p>
            </p:txBody>
          </p:sp>
        </p:grpSp>
        <p:grpSp>
          <p:nvGrpSpPr>
            <p:cNvPr id="2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普通护照适用于一般公民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特殊护照适用于政府官员、外交人员等特殊身份的人</a:t>
                </a:r>
                <a:endParaRPr/>
              </a:p>
            </p:txBody>
          </p:sp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护照分为普通护照和特殊护照</a:t>
                </a:r>
                <a:endParaRPr/>
              </a:p>
            </p:txBody>
          </p:sp>
        </p:grpSp>
        <p:grpSp>
          <p:nvGrpSpPr>
            <p:cNvPr id="2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期满后需要更换新护照</a:t>
                </a:r>
                <a:endParaRPr/>
              </a:p>
            </p:txBody>
          </p: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护照有效期一般为10年</a:t>
                </a:r>
                <a:endParaRPr/>
              </a:p>
            </p:txBody>
          </p:sp>
        </p:grpSp>
      </p:grpSp>
      <p:pic>
        <p:nvPicPr>
          <p:cNvPr id="2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护照：作为国际通用的旅行证件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签证是外国人在入境前申请的一种许可证明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由目的地国家的签证机关颁发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证明持有人已获得入境许可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不同国家的签证类型和申请流程可能不同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签证分为旅游签证、商务签证、留学签证等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旅游签证适用于短期访问、旅游、探亲等活动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商务签证适用于商务考察、商务谈判等活动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留学签证适用于在目的地国家接受教育、培训等活动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签证有效期一般为3个月至1年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期满后需要重新申请签证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签证：用于证明外国人入境许可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通行证是特定国家或地区颁发的通行证明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用于在特定区域、领域或活动中通行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包含持有人的姓名、照片、证件号码等信息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由相关国家或地区政府颁发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通行证分为边境通行证、工作通行证等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边境通行证适用于跨境人员通行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工作通行证适用于在特定区域、领域从事工作活动的人员</a:t>
                </a:r>
                <a:endParaRPr/>
              </a:p>
            </p:txBody>
          </p:sp>
        </p:grpSp>
        <p:grpSp>
          <p:nvGrpSpPr>
            <p:cNvPr id="2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通行证有效期根据不同国家和地区的规定而定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期满后需要更换新通行证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通行证：特定国家或地区的人员通行证明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护照申请及办理流程</a:t>
            </a:r>
            <a:endParaRPr/>
          </a:p>
        </p:txBody>
      </p:sp>
      <p:sp>
        <p:nvSpPr>
          <p:cNvPr id="26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护照申请所需材料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护照申请表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填写完整的个人信息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包括姓名、出生日期、性别、国籍等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身份证明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提供身份证、户口本等有效身份证明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证明申请人的身份和国籍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个人照片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提供符合护照照片要求的照片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一般要求为近期免冠彩色照片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其他相关材料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如护照遗失证明、更改姓名证明等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根据申请人具体情况提供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9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提交申请材料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将所需材料提交至护照办理机构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如公安局出入境管理处等</a:t>
                </a:r>
                <a:endParaRPr/>
              </a:p>
            </p:txBody>
          </p:sp>
          <p:pic>
            <p:nvPicPr>
              <p:cNvPr id="29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护照办理机构审核申请材料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核实申请人的身份和资格</a:t>
                </a:r>
                <a:endParaRPr/>
              </a:p>
            </p:txBody>
          </p:sp>
          <p:pic>
            <p:nvPicPr>
              <p:cNvPr id="29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办理护照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符合条件的申请人办理护照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一般需要10-15个工作日</a:t>
                </a:r>
                <a:endParaRPr/>
              </a:p>
            </p:txBody>
          </p:sp>
          <p:pic>
            <p:nvPicPr>
              <p:cNvPr id="30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领取护照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按照通知领取护照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一般需要7-10个工作日</a:t>
                </a:r>
                <a:endParaRPr/>
              </a:p>
            </p:txBody>
          </p:sp>
          <p:pic>
            <p:nvPicPr>
              <p:cNvPr id="30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护照办理流程及时间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护照有效期为10年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期满后需要更换新护照</a:t>
                </a:r>
                <a:endParaRPr/>
              </a:p>
            </p:txBody>
          </p:sp>
          <p:sp>
            <p:nvSpPr>
              <p:cNvPr id="3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护照换发流程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提交护照换发申请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提供旧护照和其他相关材料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办理新护照</a:t>
                </a:r>
                <a:endParaRPr/>
              </a:p>
            </p:txBody>
          </p:sp>
          <p:sp>
            <p:nvSpPr>
              <p:cNvPr id="3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护照换发时间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一般需要10-15个工作日</a:t>
                </a:r>
                <a:endParaRPr/>
              </a:p>
            </p:txBody>
          </p:sp>
          <p:sp>
            <p:nvSpPr>
              <p:cNvPr id="3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护照有效期及换发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签证申请及办理流程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7290" y="1947066"/>
            <a:ext cx="10874310" cy="4368669"/>
            <a:chOff x="657290" y="1947066"/>
            <a:chExt cx="10874310" cy="4368669"/>
          </a:xfrm>
        </p:grpSpPr>
        <p:grpSp>
          <p:nvGrpSpPr>
            <p:cNvPr id="13" name=""/>
            <p:cNvGrpSpPr/>
            <p:nvPr/>
          </p:nvGrpSpPr>
          <p:grpSpPr>
            <a:xfrm>
              <a:off x="660401" y="1947066"/>
              <a:ext cx="5292000" cy="1260000"/>
              <a:chOff x="660401" y="1947066"/>
              <a:chExt cx="5292000" cy="1260000"/>
            </a:xfrm>
          </p:grpSpPr>
          <p:sp>
            <p:nvSpPr>
              <p:cNvPr id="14" name="圆角矩形 16"/>
              <p:cNvSpPr/>
              <p:nvPr/>
            </p:nvSpPr>
            <p:spPr>
              <a:xfrm>
                <a:off x="660401" y="1947066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968112" y="2145195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签证申请表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968114" y="2496537"/>
                <a:ext cx="3693977" cy="71052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填写完整的个人信息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包括姓名、出生日期、性别、国籍等</a:t>
                </a:r>
                <a:endParaRPr/>
              </a:p>
            </p:txBody>
          </p:sp>
          <p:sp>
            <p:nvSpPr>
              <p:cNvPr id="17" name="Tencent"/>
              <p:cNvSpPr txBox="1"/>
              <p:nvPr/>
            </p:nvSpPr>
            <p:spPr>
              <a:xfrm>
                <a:off x="947092" y="2153031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239600" y="1947066"/>
              <a:ext cx="5292000" cy="1261112"/>
              <a:chOff x="6239600" y="1947066"/>
              <a:chExt cx="5292000" cy="1261112"/>
            </a:xfrm>
          </p:grpSpPr>
          <p:sp>
            <p:nvSpPr>
              <p:cNvPr id="19" name="圆角矩形 21"/>
              <p:cNvSpPr/>
              <p:nvPr/>
            </p:nvSpPr>
            <p:spPr>
              <a:xfrm>
                <a:off x="6239600" y="1947066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11" y="2145195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3" y="2497649"/>
                <a:ext cx="3693977" cy="71052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提供有效期内的护照原件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供签证机关审核</a:t>
                </a:r>
                <a:endParaRPr/>
              </a:p>
            </p:txBody>
          </p:sp>
          <p:sp>
            <p:nvSpPr>
              <p:cNvPr id="22" name="Tencent"/>
              <p:cNvSpPr txBox="1"/>
              <p:nvPr/>
            </p:nvSpPr>
            <p:spPr>
              <a:xfrm>
                <a:off x="6526291" y="2153031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57290" y="3484309"/>
              <a:ext cx="5292000" cy="1261111"/>
              <a:chOff x="657290" y="3484309"/>
              <a:chExt cx="5292000" cy="1261111"/>
            </a:xfrm>
          </p:grpSpPr>
          <p:sp>
            <p:nvSpPr>
              <p:cNvPr id="24" name="圆角矩形 26"/>
              <p:cNvSpPr/>
              <p:nvPr/>
            </p:nvSpPr>
            <p:spPr>
              <a:xfrm>
                <a:off x="657290" y="3484309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965001" y="3688603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身份证明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965003" y="4034892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提供身份证、户口本等有效身份证明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证明申请人的身份和国籍</a:t>
                </a:r>
                <a:endParaRPr/>
              </a:p>
            </p:txBody>
          </p:sp>
          <p:sp>
            <p:nvSpPr>
              <p:cNvPr id="27" name="Tencent"/>
              <p:cNvSpPr txBox="1"/>
              <p:nvPr/>
            </p:nvSpPr>
            <p:spPr>
              <a:xfrm>
                <a:off x="943981" y="3690274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6239598" y="3484309"/>
              <a:ext cx="5292000" cy="1260000"/>
              <a:chOff x="6239598" y="3484309"/>
              <a:chExt cx="5292000" cy="1260000"/>
            </a:xfrm>
          </p:grpSpPr>
          <p:sp>
            <p:nvSpPr>
              <p:cNvPr id="29" name="圆角矩形 31"/>
              <p:cNvSpPr/>
              <p:nvPr/>
            </p:nvSpPr>
            <p:spPr>
              <a:xfrm>
                <a:off x="6239598" y="3484309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09" y="3686007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邀请函或签证申请表格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1" y="4033780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提供由目的地国家或地区发出的邀请函或签证申请表格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证明申请人已获得入境许可</a:t>
                </a:r>
                <a:endParaRPr/>
              </a:p>
            </p:txBody>
          </p:sp>
          <p:sp>
            <p:nvSpPr>
              <p:cNvPr id="32" name="Tencent"/>
              <p:cNvSpPr txBox="1"/>
              <p:nvPr/>
            </p:nvSpPr>
            <p:spPr>
              <a:xfrm>
                <a:off x="6526289" y="3690274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60399" y="5055735"/>
              <a:ext cx="5292000" cy="1260000"/>
              <a:chOff x="660399" y="5055735"/>
              <a:chExt cx="5292000" cy="1260000"/>
            </a:xfrm>
          </p:grpSpPr>
          <p:sp>
            <p:nvSpPr>
              <p:cNvPr id="34" name="圆角矩形 36"/>
              <p:cNvSpPr/>
              <p:nvPr/>
            </p:nvSpPr>
            <p:spPr>
              <a:xfrm>
                <a:off x="660399" y="5055735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968110" y="5257433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个人照片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968112" y="5605206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提供符合签证照片要求的照片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一般要求为近期免冠彩色照片</a:t>
                </a:r>
                <a:endParaRPr/>
              </a:p>
            </p:txBody>
          </p:sp>
          <p:sp>
            <p:nvSpPr>
              <p:cNvPr id="37" name="Tencent"/>
              <p:cNvSpPr txBox="1"/>
              <p:nvPr/>
            </p:nvSpPr>
            <p:spPr>
              <a:xfrm>
                <a:off x="947090" y="5261700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8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239598" y="5055735"/>
              <a:ext cx="5292000" cy="1260000"/>
              <a:chOff x="6239598" y="5055735"/>
              <a:chExt cx="5292000" cy="1260000"/>
            </a:xfrm>
          </p:grpSpPr>
          <p:sp>
            <p:nvSpPr>
              <p:cNvPr id="39" name="圆角矩形 61"/>
              <p:cNvSpPr/>
              <p:nvPr/>
            </p:nvSpPr>
            <p:spPr>
              <a:xfrm>
                <a:off x="6239598" y="5055735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6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09" y="5257433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其他相关材料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1" y="5605206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如银行存款证明、在职证明等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根据申请人具体情况提供</a:t>
                </a:r>
                <a:endParaRPr/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6526289" y="5261700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6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06</a:t>
                </a:r>
                <a:endParaRPr lang="en-GB" sz="4800">
                  <a:solidFill>
                    <a:schemeClr val="accent6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签证申请所需材料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https://d.book118.com/845133204043011112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境外人员证件常识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2024-09-18T10:33:46.019</cp:lastPrinted>
  <dcterms:created xsi:type="dcterms:W3CDTF">2024-09-18T02:33:46Z</dcterms:created>
  <dcterms:modified xsi:type="dcterms:W3CDTF">2024-09-18T02:33:47Z</dcterms:modified>
</cp:coreProperties>
</file>