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832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7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995EE-C4B5-4FE1-B108-24A770BC4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37C8AD-BCB8-4901-98D5-AD1EEFC81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44074A-F502-483F-A000-544590C99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18A019-BF3E-4708-858F-E932324F2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266385-6EC8-4869-B743-D43A67FC5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4A1B4A-EB25-4E9F-81AD-D41841A85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0E860E-F9B4-4A4A-B423-DD436465E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1076C4-C219-4A68-9F77-80DEF327E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11B472-1949-4FCA-8235-9C2C3281E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921904-C390-40F6-9213-EA4B519C6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52D10B-F0B7-4756-8C58-944E44701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18313" r:id="rId2"/>
    <p:sldLayoutId id="2147518314" r:id="rId3"/>
    <p:sldLayoutId id="2147518315" r:id="rId4"/>
    <p:sldLayoutId id="2147518316" r:id="rId5"/>
    <p:sldLayoutId id="2147518317" r:id="rId6"/>
    <p:sldLayoutId id="2147518318" r:id="rId7"/>
    <p:sldLayoutId id="2147518319" r:id="rId8"/>
    <p:sldLayoutId id="2147518320" r:id="rId9"/>
    <p:sldLayoutId id="2147518321" r:id="rId10"/>
    <p:sldLayoutId id="214751832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tags" Target="../tags/tag168.xml" /><Relationship Id="rId19" Type="http://schemas.openxmlformats.org/officeDocument/2006/relationships/tags" Target="../tags/tag169.xml" /><Relationship Id="rId2" Type="http://schemas.openxmlformats.org/officeDocument/2006/relationships/tags" Target="../tags/tag152.xml" /><Relationship Id="rId20" Type="http://schemas.openxmlformats.org/officeDocument/2006/relationships/tags" Target="../tags/tag170.xml" /><Relationship Id="rId21" Type="http://schemas.openxmlformats.org/officeDocument/2006/relationships/tags" Target="../tags/tag171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14" Type="http://schemas.openxmlformats.org/officeDocument/2006/relationships/tags" Target="../tags/tag184.xml" /><Relationship Id="rId15" Type="http://schemas.openxmlformats.org/officeDocument/2006/relationships/tags" Target="../tags/tag185.xml" /><Relationship Id="rId16" Type="http://schemas.openxmlformats.org/officeDocument/2006/relationships/tags" Target="../tags/tag186.xml" /><Relationship Id="rId17" Type="http://schemas.openxmlformats.org/officeDocument/2006/relationships/tags" Target="../tags/tag187.xml" /><Relationship Id="rId18" Type="http://schemas.openxmlformats.org/officeDocument/2006/relationships/tags" Target="../tags/tag188.xml" /><Relationship Id="rId19" Type="http://schemas.openxmlformats.org/officeDocument/2006/relationships/tags" Target="../tags/tag189.xml" /><Relationship Id="rId2" Type="http://schemas.openxmlformats.org/officeDocument/2006/relationships/tags" Target="../tags/tag172.xml" /><Relationship Id="rId20" Type="http://schemas.openxmlformats.org/officeDocument/2006/relationships/tags" Target="../tags/tag190.xml" /><Relationship Id="rId21" Type="http://schemas.openxmlformats.org/officeDocument/2006/relationships/tags" Target="../tags/tag191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14" Type="http://schemas.openxmlformats.org/officeDocument/2006/relationships/tags" Target="../tags/tag220.xml" /><Relationship Id="rId15" Type="http://schemas.openxmlformats.org/officeDocument/2006/relationships/tags" Target="../tags/tag221.xml" /><Relationship Id="rId16" Type="http://schemas.openxmlformats.org/officeDocument/2006/relationships/tags" Target="../tags/tag222.xml" /><Relationship Id="rId17" Type="http://schemas.openxmlformats.org/officeDocument/2006/relationships/tags" Target="../tags/tag223.xml" /><Relationship Id="rId18" Type="http://schemas.openxmlformats.org/officeDocument/2006/relationships/tags" Target="../tags/tag224.xml" /><Relationship Id="rId19" Type="http://schemas.openxmlformats.org/officeDocument/2006/relationships/tags" Target="../tags/tag225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19" Type="http://schemas.openxmlformats.org/officeDocument/2006/relationships/tags" Target="../tags/tag265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Relationship Id="rId5" Type="http://schemas.openxmlformats.org/officeDocument/2006/relationships/tags" Target="../tags/tag26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14323230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XXXX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中医医院“治未病”科建设与管理指南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72390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8978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4782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16954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18472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中医医院“治未病”科建设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4276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26447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27743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中医医院“治未病”科管理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3547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35718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367982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中医医院“治未病”科服务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2595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44767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4606290"/>
            <a:ext cx="4293235" cy="39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中医医院“治未病”科人才培养与科研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1866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9"/>
            </p:custDataLst>
          </p:nvPr>
        </p:nvSpPr>
        <p:spPr>
          <a:xfrm>
            <a:off x="5483225" y="54038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20"/>
            </p:custDataLst>
          </p:nvPr>
        </p:nvSpPr>
        <p:spPr>
          <a:xfrm>
            <a:off x="7139940" y="551180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中医医院“治未病”科与社会责任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/>
          <p:nvPr>
            <p:custDataLst>
              <p:tags r:id="rId21"/>
            </p:custDataLst>
          </p:nvPr>
        </p:nvCxnSpPr>
        <p:spPr>
          <a:xfrm>
            <a:off x="5634355" y="609155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7407"/>
          </a:bodyPr>
          <a:lstStyle/>
          <a:p>
            <a:r>
              <a:rPr lang="zh-CN" altLang="en-US"/>
              <a:t>中医医院“治未病”科建设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建设目标与原则</a:t>
            </a:r>
            <a:endParaRPr lang="zh-CN" altLang="en-US"/>
          </a:p>
        </p:txBody>
      </p:sp>
      <p:sp>
        <p:nvSpPr>
          <p:cNvPr id="1049054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目标：提高中医医院“治未病”科的服务水平，提升患者满意度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原则：坚持以中医理论为指导，注重预防为主，治疗为辅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原则：注重中西医结合，发挥中医特色优势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原则：注重人才培养，提高医疗技术水平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原则：注重服务质量，提高患者满意度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原则：注重科研创新，推动学科发展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科室设置与布局</a:t>
            </a:r>
            <a:endParaRPr lang="zh-CN" altLang="en-US"/>
          </a:p>
        </p:txBody>
      </p:sp>
      <p:sp>
        <p:nvSpPr>
          <p:cNvPr id="104913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科室设置：包括中医内科、中医外科、中医妇科、中医儿科等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功能分区：包括诊疗区、康复区、教学区、科研区等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设施配备：配备中医诊疗设备、康复设备、教学设备等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布局原则：遵循中医五行理论，注重阴阳平衡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人员配备与资质</a:t>
            </a:r>
            <a:endParaRPr lang="zh-CN" altLang="en-US"/>
          </a:p>
        </p:txBody>
      </p:sp>
      <p:sp>
        <p:nvSpPr>
          <p:cNvPr id="104921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医生：具备中医学专业背景，具有执业医师资格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技师：具备中医学相关专业背景，具有技师资格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管理人员：具备医院管理或相关专业背景，具有管理经验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护士：具备护理学专业背景，具有护士执业资格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设备配置与要求</a:t>
            </a:r>
            <a:endParaRPr lang="zh-CN" altLang="en-US"/>
          </a:p>
        </p:txBody>
      </p:sp>
      <p:sp>
        <p:nvSpPr>
          <p:cNvPr id="104929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设备种类：包括中医诊断设备、中医治疗设备、中医康复设备等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设备数量：根据科室规模和患者需求确定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设备质量：选择符合国家相关标准和规范的设备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设备维护：定期对设备进行检查、维修和保养，确保设备正常运行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35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7407"/>
          </a:bodyPr>
          <a:lstStyle/>
          <a:p>
            <a:r>
              <a:rPr lang="zh-CN" altLang="en-US"/>
              <a:t>中医医院“治未病”科管理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管理制度与规范</a:t>
            </a:r>
            <a:endParaRPr lang="zh-CN" altLang="en-US"/>
          </a:p>
        </p:txBody>
      </p:sp>
      <p:sp>
        <p:nvSpPr>
          <p:cNvPr id="1049414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设立“治未病”科，明确科室职责和任务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制定“治未病”科工作流程和规范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建立“治未病”科人员培训和考核制度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加强“治未病”科与临床科室的协作与沟通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制定“治未病”科服务质量评价标准和考核指标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建立“治未病”科信息管理系统，实现信息共享和资源整合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诊疗流程与标准</a:t>
            </a:r>
            <a:endParaRPr lang="zh-CN" altLang="en-US"/>
          </a:p>
        </p:txBody>
      </p:sp>
      <p:sp>
        <p:nvSpPr>
          <p:cNvPr id="1049490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患者咨询：了解患者病情、病史、生活习惯等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诊断评估：根据患者情况，进行中医诊断和评估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制定治疗方案：根据诊断评估结果，制定个性化的治疗方案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治疗实施：按照治疗方案，进行中医治疗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6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疗效评估：治疗结束后，对治疗效果进行评估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2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4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随访管理：定期对患者进行随访，了解病情变化，调整治疗方案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病历管理及信息报送</a:t>
            </a:r>
            <a:endParaRPr lang="zh-CN" altLang="en-US"/>
          </a:p>
        </p:txBody>
      </p:sp>
      <p:sp>
        <p:nvSpPr>
          <p:cNvPr id="1049566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病历管理：建立病历档案，记录患者病情、治疗方案、疗效等信息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信息报送：定期向医院管理部门报送病历信息，包括患者数量、病情变化、治疗效果等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信息安全：确保病历信息的安全性和保密性，防止信息泄露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信息共享：与其他科室共享病历信息，便于患者转诊和治疗方案调整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医疗质量与安全控制</a:t>
            </a:r>
            <a:endParaRPr lang="zh-CN" altLang="en-US"/>
          </a:p>
        </p:txBody>
      </p:sp>
      <p:sp>
        <p:nvSpPr>
          <p:cNvPr id="1049614" name="矩形 15"/>
          <p:cNvSpPr/>
          <p:nvPr>
            <p:custDataLst>
              <p:tags r:id="rId2"/>
            </p:custDataLst>
          </p:nvPr>
        </p:nvSpPr>
        <p:spPr>
          <a:xfrm>
            <a:off x="3001898" y="1426337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建立完善的医疗质量管理体系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17"/>
          <p:cNvSpPr/>
          <p:nvPr>
            <p:custDataLst>
              <p:tags r:id="rId3"/>
            </p:custDataLst>
          </p:nvPr>
        </p:nvSpPr>
        <p:spPr>
          <a:xfrm flipV="1">
            <a:off x="2935832" y="1364400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8" name="任意多边形 18"/>
          <p:cNvSpPr/>
          <p:nvPr>
            <p:custDataLst>
              <p:tags r:id="rId4"/>
            </p:custDataLst>
          </p:nvPr>
        </p:nvSpPr>
        <p:spPr>
          <a:xfrm flipH="1">
            <a:off x="8149559" y="171331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0" name="矩形 27"/>
          <p:cNvSpPr/>
          <p:nvPr>
            <p:custDataLst>
              <p:tags r:id="rId5"/>
            </p:custDataLst>
          </p:nvPr>
        </p:nvSpPr>
        <p:spPr>
          <a:xfrm>
            <a:off x="3001898" y="2277628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加强医护人员的培训和考核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29"/>
          <p:cNvSpPr/>
          <p:nvPr>
            <p:custDataLst>
              <p:tags r:id="rId6"/>
            </p:custDataLst>
          </p:nvPr>
        </p:nvSpPr>
        <p:spPr>
          <a:xfrm flipV="1">
            <a:off x="2935832" y="2215691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4" name="任意多边形 30"/>
          <p:cNvSpPr/>
          <p:nvPr>
            <p:custDataLst>
              <p:tags r:id="rId7"/>
            </p:custDataLst>
          </p:nvPr>
        </p:nvSpPr>
        <p:spPr>
          <a:xfrm flipH="1">
            <a:off x="8149559" y="256460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6" name="矩形 5"/>
          <p:cNvSpPr/>
          <p:nvPr>
            <p:custDataLst>
              <p:tags r:id="rId8"/>
            </p:custDataLst>
          </p:nvPr>
        </p:nvSpPr>
        <p:spPr>
          <a:xfrm>
            <a:off x="3001898" y="3128919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严格执行医疗操作规程和规范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7"/>
          <p:cNvSpPr/>
          <p:nvPr>
            <p:custDataLst>
              <p:tags r:id="rId9"/>
            </p:custDataLst>
          </p:nvPr>
        </p:nvSpPr>
        <p:spPr>
          <a:xfrm flipV="1">
            <a:off x="2935832" y="306698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0" name="任意多边形 8"/>
          <p:cNvSpPr/>
          <p:nvPr>
            <p:custDataLst>
              <p:tags r:id="rId10"/>
            </p:custDataLst>
          </p:nvPr>
        </p:nvSpPr>
        <p:spPr>
          <a:xfrm flipH="1">
            <a:off x="8149559" y="341589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2" name="矩形 10"/>
          <p:cNvSpPr/>
          <p:nvPr>
            <p:custDataLst>
              <p:tags r:id="rId11"/>
            </p:custDataLst>
          </p:nvPr>
        </p:nvSpPr>
        <p:spPr>
          <a:xfrm>
            <a:off x="3001898" y="3980210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定期进行医疗质量检查和评估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2"/>
          <p:cNvSpPr/>
          <p:nvPr>
            <p:custDataLst>
              <p:tags r:id="rId12"/>
            </p:custDataLst>
          </p:nvPr>
        </p:nvSpPr>
        <p:spPr>
          <a:xfrm flipV="1">
            <a:off x="2935832" y="391827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6" name="任意多边形 13"/>
          <p:cNvSpPr/>
          <p:nvPr>
            <p:custDataLst>
              <p:tags r:id="rId13"/>
            </p:custDataLst>
          </p:nvPr>
        </p:nvSpPr>
        <p:spPr>
          <a:xfrm flipH="1">
            <a:off x="8149559" y="4267185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8" name="矩形 19"/>
          <p:cNvSpPr/>
          <p:nvPr>
            <p:custDataLst>
              <p:tags r:id="rId14"/>
            </p:custDataLst>
          </p:nvPr>
        </p:nvSpPr>
        <p:spPr>
          <a:xfrm>
            <a:off x="3001898" y="483150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加强医疗安全风险管理，预防医疗事故的发生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21"/>
          <p:cNvSpPr/>
          <p:nvPr>
            <p:custDataLst>
              <p:tags r:id="rId15"/>
            </p:custDataLst>
          </p:nvPr>
        </p:nvSpPr>
        <p:spPr>
          <a:xfrm flipV="1">
            <a:off x="2935832" y="476956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2" name="任意多边形 22"/>
          <p:cNvSpPr/>
          <p:nvPr>
            <p:custDataLst>
              <p:tags r:id="rId16"/>
            </p:custDataLst>
          </p:nvPr>
        </p:nvSpPr>
        <p:spPr>
          <a:xfrm flipH="1">
            <a:off x="8149559" y="5118476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4" name="矩形 38"/>
          <p:cNvSpPr/>
          <p:nvPr>
            <p:custDataLst>
              <p:tags r:id="rId17"/>
            </p:custDataLst>
          </p:nvPr>
        </p:nvSpPr>
        <p:spPr>
          <a:xfrm>
            <a:off x="3001898" y="568279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建立医疗纠纷处理机制，及时解决医疗纠纷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40"/>
          <p:cNvSpPr/>
          <p:nvPr>
            <p:custDataLst>
              <p:tags r:id="rId18"/>
            </p:custDataLst>
          </p:nvPr>
        </p:nvSpPr>
        <p:spPr>
          <a:xfrm flipV="1">
            <a:off x="2935832" y="562085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8" name="任意多边形 41"/>
          <p:cNvSpPr/>
          <p:nvPr>
            <p:custDataLst>
              <p:tags r:id="rId19"/>
            </p:custDataLst>
          </p:nvPr>
        </p:nvSpPr>
        <p:spPr>
          <a:xfrm flipH="1">
            <a:off x="8149559" y="5969767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8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  <p:sp>
        <p:nvSpPr>
          <p:cNvPr id="104969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7407"/>
          </a:bodyPr>
          <a:lstStyle/>
          <a:p>
            <a:r>
              <a:rPr lang="zh-CN" altLang="en-US"/>
              <a:t>中医医院“治未病”科服务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https://d.book118.com/845143232300011123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1"/>
  <p:tag name="KSO_WM_UNIT_INDEX" val="1_6_1"/>
  <p:tag name="KSO_WM_UNIT_LAYERLEVEL" val="1_1_1"/>
  <p:tag name="KSO_WM_UNIT_PRESET_TEXT" val="06. 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2"/>
  <p:tag name="KSO_WM_UNIT_INDEX" val="1_6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9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33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207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6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6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269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27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+中文标题</vt:lpstr>
      <vt:lpstr>Calibri Light</vt:lpstr>
      <vt:lpstr>宋体</vt:lpstr>
      <vt:lpstr>Wingdings</vt:lpstr>
      <vt:lpstr>Office Theme</vt:lpstr>
      <vt:lpstr>中医医院“治未病”科建设与管理指南</vt:lpstr>
      <vt:lpstr>目录</vt:lpstr>
      <vt:lpstr>单击此处添加章节标题</vt:lpstr>
      <vt:lpstr>中医医院“治未病”科建设</vt:lpstr>
      <vt:lpstr>建设目标与原则</vt:lpstr>
      <vt:lpstr>科室设置与布局</vt:lpstr>
      <vt:lpstr>人员配备与资质</vt:lpstr>
      <vt:lpstr>设备配置与要求</vt:lpstr>
      <vt:lpstr>中医医院“治未病”科管理</vt:lpstr>
      <vt:lpstr>管理制度与规范</vt:lpstr>
      <vt:lpstr>诊疗流程与标准</vt:lpstr>
      <vt:lpstr>病历管理及信息报送</vt:lpstr>
      <vt:lpstr>医疗质量与安全控制</vt:lpstr>
      <vt:lpstr>中医医院“治未病”科服务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2024-09-27T17:02:32.098</cp:lastPrinted>
  <dcterms:created xsi:type="dcterms:W3CDTF">2024-09-27T09:02:32Z</dcterms:created>
  <dcterms:modified xsi:type="dcterms:W3CDTF">2024-09-27T09:02:34Z</dcterms:modified>
</cp:coreProperties>
</file>