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DTFSFU+FIQHWE+ArialMT"/>
      <p:regular r:id="rId20"/>
    </p:embeddedFont>
    <p:embeddedFont>
      <p:font typeface="AVIRRK+MS-UIGothic"/>
      <p:regular r:id="rId21"/>
    </p:embeddedFont>
    <p:embeddedFont>
      <p:font typeface="SBJNSF+IQGIPO+MicrosoftYaHei"/>
      <p:regular r:id="rId22"/>
    </p:embeddedFont>
    <p:embeddedFont>
      <p:font typeface="GCFTJO+DBHFQC+MicrosoftYaHei-Bold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19001-FBD9-4250-BEFA-C13537ACD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073D5-9ABE-445E-BFAC-CE89242B4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1B4AB-6C1F-4C47-9C26-36F359AA4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F9C6B-05CA-4EEF-AD26-5AEDE741B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006B85-088B-448D-8B92-28325719F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4EC513-195C-457B-8359-033B58126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46722F-E4A6-4635-B252-AE6FB79B4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4F3E0-4620-4937-A88C-3EFF96873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3CF5F7-9019-467A-B71B-6CFD9C083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2DBD5-3D6B-4CE6-AECC-0D356714F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C2593-1D44-4FA4-82DF-4D32AE7DB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0203123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DTFSFU+FIQHWE+ArialMT"/>
                <a:cs typeface="DTFSFU+FIQHWE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VIRRK+MS-UIGothic"/>
                <a:cs typeface="AVIRRK+MS-UIGothic"/>
              </a:rPr>
              <a:t>沟通三要素概述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SBJNSF+IQGIPO+MicrosoftYaHei"/>
                <a:cs typeface="SBJNSF+IQGIPO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4790381" cy="29780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DTFSFU+FIQHWE+ArialMT"/>
                <a:cs typeface="DTFSFU+FIQHWE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VIRRK+MS-UIGothic"/>
                <a:cs typeface="AVIRRK+MS-UIGothic"/>
              </a:rPr>
              <a:t>情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绪</a:t>
            </a:r>
            <a:r>
              <a:rPr sz="2400">
                <a:solidFill>
                  <a:srgbClr val="FF960E"/>
                </a:solidFill>
                <a:latin typeface="AVIRRK+MS-UIGothic"/>
                <a:cs typeface="AVIRRK+MS-UIGothic"/>
              </a:rPr>
              <a:t>管理在沟通中作用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DTFSFU+FIQHWE+ArialMT"/>
                <a:cs typeface="DTFSFU+FIQHWE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倾</a:t>
            </a:r>
            <a:r>
              <a:rPr sz="2400">
                <a:solidFill>
                  <a:srgbClr val="FF960E"/>
                </a:solidFill>
                <a:latin typeface="AVIRRK+MS-UIGothic"/>
                <a:cs typeface="AVIRRK+MS-UIGothic"/>
              </a:rPr>
              <a:t>听技巧与方法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FF960E"/>
                </a:solidFill>
                <a:latin typeface="AVIRRK+MS-UIGothic"/>
                <a:cs typeface="AVIRRK+MS-UIGothic"/>
              </a:rPr>
              <a:t>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DTFSFU+FIQHWE+ArialMT"/>
                <a:cs typeface="DTFSFU+FIQHWE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VIRRK+MS-UIGothic"/>
                <a:cs typeface="AVIRRK+MS-UIGothic"/>
              </a:rPr>
              <a:t>表达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艺术</a:t>
            </a:r>
            <a:r>
              <a:rPr sz="2400">
                <a:solidFill>
                  <a:srgbClr val="FF960E"/>
                </a:solidFill>
                <a:latin typeface="AVIRRK+MS-UIGothic"/>
                <a:cs typeface="AVIRRK+MS-UIGothic"/>
              </a:rPr>
              <a:t>与技巧展示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DTFSFU+FIQHWE+ArialMT"/>
                <a:cs typeface="DTFSFU+FIQHWE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VIRRK+MS-UIGothic"/>
                <a:cs typeface="AVIRRK+MS-UIGothic"/>
              </a:rPr>
              <a:t>反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馈</a:t>
            </a:r>
            <a:r>
              <a:rPr sz="2400">
                <a:solidFill>
                  <a:srgbClr val="FF960E"/>
                </a:solidFill>
                <a:latin typeface="AVIRRK+MS-UIGothic"/>
                <a:cs typeface="AVIRRK+MS-UIGothic"/>
              </a:rPr>
              <a:t>机制在沟通中运用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DTFSFU+FIQHWE+ArialMT"/>
                <a:cs typeface="DTFSFU+FIQHWE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AVIRRK+MS-UIGothic"/>
                <a:cs typeface="AVIRRK+MS-UIGothic"/>
              </a:rPr>
              <a:t>六种沟通方法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详</a:t>
            </a:r>
            <a:r>
              <a:rPr sz="2400">
                <a:solidFill>
                  <a:srgbClr val="FF960E"/>
                </a:solidFill>
                <a:latin typeface="AVIRRK+MS-UIGothic"/>
                <a:cs typeface="AVIRRK+MS-UIGothic"/>
              </a:rPr>
              <a:t>解及案例分析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AVIRRK+MS-UIGothic"/>
                <a:cs typeface="AVIRRK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GCFTJO+DBHFQC+MicrosoftYaHei-Bold"/>
                <a:cs typeface="GCFTJO+DBHFQC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VIRRK+MS-UIGothic"/>
                <a:cs typeface="AVIRRK+MS-UIGothic"/>
              </a:rPr>
              <a:t>沟通定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AVIRRK+MS-UIGothic"/>
                <a:cs typeface="AVIRRK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VIRRK+MS-UIGothic"/>
                <a:cs typeface="AVIRRK+MS-UIGothic"/>
              </a:rPr>
              <a:t>沟通定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VIRRK+MS-UIGothic"/>
                <a:cs typeface="AVIRRK+MS-UIGothic"/>
              </a:rPr>
              <a:t>沟通重要性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VIRRK+MS-UIGothic"/>
                <a:cs typeface="AVIRRK+MS-UIGothic"/>
              </a:rPr>
              <a:t>沟通三要素解析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CFTJO+DBHFQC+MicrosoftYaHei-Bold"/>
                <a:cs typeface="GCFTJO+DBHFQ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CFTJO+DBHFQC+MicrosoftYaHei-Bold"/>
                <a:cs typeface="GCFTJO+DBHFQ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CFTJO+DBHFQC+MicrosoftYaHei-Bold"/>
                <a:cs typeface="GCFTJO+DBHFQ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FF960E"/>
                </a:solidFill>
                <a:latin typeface="AVIRRK+MS-UIGothic"/>
                <a:cs typeface="AVIRRK+MS-UIGothic"/>
              </a:rPr>
              <a:t>送者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传递</a:t>
            </a:r>
            <a:r>
              <a:rPr sz="2000" spc="25">
                <a:solidFill>
                  <a:srgbClr val="FF960E"/>
                </a:solidFill>
                <a:latin typeface="AVIRRK+MS-UIGothic"/>
                <a:cs typeface="AVIRRK+MS-UIGothic"/>
              </a:rPr>
              <a:t>媒介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AVIRRK+MS-UIGothic"/>
                <a:cs typeface="AVIRRK+MS-UIGothic"/>
              </a:rPr>
              <a:t>接收者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VIRRK+MS-UIGothic"/>
                <a:cs typeface="AVIRRK+MS-UIGothic"/>
              </a:rPr>
              <a:t>高效沟通原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VIRRK+MS-UIGothic"/>
                <a:cs typeface="AVIRRK+MS-UIGothic"/>
              </a:rPr>
              <a:t>尊重他人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VIRRK+MS-UIGothic"/>
                <a:cs typeface="AVIRRK+MS-UIGothic"/>
              </a:rPr>
              <a:t>表达清晰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VIRRK+MS-UIGothic"/>
                <a:cs typeface="AVIRRK+MS-UIGothic"/>
              </a:rPr>
              <a:t>明确目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VIRRK+MS-UIGothic"/>
                <a:cs typeface="AVIRRK+MS-UIGothic"/>
              </a:rPr>
              <a:t>有效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倾</a:t>
            </a:r>
            <a:r>
              <a:rPr sz="2300">
                <a:solidFill>
                  <a:srgbClr val="FF960E"/>
                </a:solidFill>
                <a:latin typeface="AVIRRK+MS-UIGothic"/>
                <a:cs typeface="AVIRRK+MS-UIGothic"/>
              </a:rPr>
              <a:t>听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VIRRK+MS-UIGothic"/>
                <a:cs typeface="AVIRRK+MS-UIGothic"/>
              </a:rPr>
              <a:t>非暴力沟通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GCFTJO+DBHFQC+MicrosoftYaHei-Bold"/>
                <a:cs typeface="GCFTJO+DBHFQC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VIRRK+MS-UIGothic"/>
                <a:cs typeface="AVIRRK+MS-UIGothic"/>
              </a:rPr>
              <a:t>情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绪对</a:t>
            </a:r>
            <a:r>
              <a:rPr sz="3000">
                <a:solidFill>
                  <a:srgbClr val="FF960E"/>
                </a:solidFill>
                <a:latin typeface="AVIRRK+MS-UIGothic"/>
                <a:cs typeface="AVIRRK+MS-UIGothic"/>
              </a:rPr>
              <a:t>沟通影响分析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VIRRK+MS-UIGothic"/>
                <a:cs typeface="AVIRRK+MS-UIGothic"/>
              </a:rPr>
              <a:t>情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绪</a:t>
            </a:r>
            <a:r>
              <a:rPr sz="2300" spc="25">
                <a:solidFill>
                  <a:srgbClr val="FF960E"/>
                </a:solidFill>
                <a:latin typeface="AVIRRK+MS-UIGothic"/>
                <a:cs typeface="AVIRRK+MS-UIGothic"/>
              </a:rPr>
              <a:t>影响沟通氛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VIRRK+MS-UIGothic"/>
                <a:cs typeface="AVIRRK+MS-UIGothic"/>
              </a:rPr>
              <a:t>情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绪</a:t>
            </a:r>
            <a:r>
              <a:rPr sz="2300" spc="25">
                <a:solidFill>
                  <a:srgbClr val="FF960E"/>
                </a:solidFill>
                <a:latin typeface="AVIRRK+MS-UIGothic"/>
                <a:cs typeface="AVIRRK+MS-UIGothic"/>
              </a:rPr>
              <a:t>影响信息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传递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VIRRK+MS-UIGothic"/>
                <a:cs typeface="AVIRRK+MS-UIGothic"/>
              </a:rPr>
              <a:t>情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绪</a:t>
            </a:r>
            <a:r>
              <a:rPr sz="2300" spc="25">
                <a:solidFill>
                  <a:srgbClr val="FF960E"/>
                </a:solidFill>
                <a:latin typeface="AVIRRK+MS-UIGothic"/>
                <a:cs typeface="AVIRRK+MS-UIGothic"/>
              </a:rPr>
              <a:t>影响沟通效果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VIRRK+MS-UIGothic"/>
                <a:cs typeface="AVIRRK+MS-UIGothic"/>
              </a:rPr>
              <a:t>培养良好情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绪</a:t>
            </a:r>
            <a:r>
              <a:rPr sz="3000">
                <a:solidFill>
                  <a:srgbClr val="FF960E"/>
                </a:solidFill>
                <a:latin typeface="AVIRRK+MS-UIGothic"/>
                <a:cs typeface="AVIRRK+MS-UIGothic"/>
              </a:rPr>
              <a:t>管理能力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VIRRK+MS-UIGothic"/>
                <a:cs typeface="AVIRRK+MS-UIGothic"/>
              </a:rPr>
              <a:t>自我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觉</a:t>
            </a:r>
            <a:r>
              <a:rPr sz="2300">
                <a:solidFill>
                  <a:srgbClr val="FF960E"/>
                </a:solidFill>
                <a:latin typeface="AVIRRK+MS-UIGothic"/>
                <a:cs typeface="AVIRRK+MS-UIGothic"/>
              </a:rPr>
              <a:t>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VIRRK+MS-UIGothic"/>
                <a:cs typeface="AVIRRK+MS-UIGothic"/>
              </a:rPr>
              <a:t>自我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调节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AVIRRK+MS-UIGothic"/>
                <a:cs typeface="AVIRRK+MS-UIGothic"/>
              </a:rPr>
              <a:t>自我激励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VIRRK+MS-UIGothic"/>
                <a:cs typeface="AVIRRK+MS-UIGothic"/>
              </a:rPr>
              <a:t>运用情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绪</a:t>
            </a:r>
            <a:r>
              <a:rPr sz="3000">
                <a:solidFill>
                  <a:srgbClr val="FF960E"/>
                </a:solidFill>
                <a:latin typeface="AVIRRK+MS-UIGothic"/>
                <a:cs typeface="AVIRRK+MS-UIGothic"/>
              </a:rPr>
              <a:t>促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FF960E"/>
                </a:solidFill>
                <a:latin typeface="AVIRRK+MS-UIGothic"/>
                <a:cs typeface="AVIRRK+MS-UIGothic"/>
              </a:rPr>
              <a:t>有效沟通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AVIRRK+MS-UIGothic"/>
                <a:cs typeface="AVIRRK+MS-UIGothic"/>
              </a:rPr>
              <a:t>以情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动</a:t>
            </a:r>
            <a:r>
              <a:rPr sz="2000">
                <a:solidFill>
                  <a:srgbClr val="FF960E"/>
                </a:solidFill>
                <a:latin typeface="AVIRRK+MS-UIGothic"/>
                <a:cs typeface="AVIRRK+MS-UIGothic"/>
              </a:rPr>
              <a:t>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52745" y="34104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倾</a:t>
            </a:r>
            <a:r>
              <a:rPr sz="2000" spc="25">
                <a:solidFill>
                  <a:srgbClr val="FF960E"/>
                </a:solidFill>
                <a:latin typeface="AVIRRK+MS-UIGothic"/>
                <a:cs typeface="AVIRRK+MS-UIGothic"/>
              </a:rPr>
              <a:t>听与理解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960E"/>
                </a:solidFill>
                <a:latin typeface="AVIRRK+MS-UIGothic"/>
                <a:cs typeface="AVIRRK+MS-UIGothic"/>
              </a:rPr>
              <a:t>情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绪</a:t>
            </a:r>
            <a:r>
              <a:rPr sz="2000" spc="25">
                <a:solidFill>
                  <a:srgbClr val="FF960E"/>
                </a:solidFill>
                <a:latin typeface="AVIRRK+MS-UIGothic"/>
                <a:cs typeface="AVIRRK+MS-UIGothic"/>
              </a:rPr>
              <a:t>同步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运用情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表达来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信息和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点，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强说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服力，使沟通更加生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和有感染力。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关注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方的情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表达，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听和理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方的感受和需求，能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相互理解和信任，减少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解和冲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在沟通中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整自己的情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表达，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方保持情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同步，能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沟通的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顺畅</a:t>
            </a:r>
            <a:r>
              <a:rPr sz="1500">
                <a:solidFill>
                  <a:srgbClr val="FFFFFF"/>
                </a:solidFill>
                <a:latin typeface="AVIRRK+MS-UIGothic"/>
                <a:cs typeface="AVIRRK+MS-UIGothic"/>
              </a:rPr>
              <a:t>性和效果。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GCFTJO+DBHFQC+MicrosoftYaHei-Bold"/>
                <a:cs typeface="GCFTJO+DBHFQC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倾</a:t>
            </a:r>
            <a:r>
              <a:rPr sz="3000">
                <a:solidFill>
                  <a:srgbClr val="FF960E"/>
                </a:solidFill>
                <a:latin typeface="AVIRRK+MS-UIGothic"/>
                <a:cs typeface="AVIRRK+MS-UIGothic"/>
              </a:rPr>
              <a:t>听重要性及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误</a:t>
            </a:r>
            <a:r>
              <a:rPr sz="3000">
                <a:solidFill>
                  <a:srgbClr val="FF960E"/>
                </a:solidFill>
                <a:latin typeface="AVIRRK+MS-UIGothic"/>
                <a:cs typeface="AVIRRK+MS-UIGothic"/>
              </a:rPr>
              <a:t>区揭示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倾</a:t>
            </a:r>
            <a:r>
              <a:rPr sz="1550" spc="25">
                <a:solidFill>
                  <a:srgbClr val="FF960E"/>
                </a:solidFill>
                <a:latin typeface="AVIRRK+MS-UIGothic"/>
                <a:cs typeface="AVIRRK+MS-UIGothic"/>
              </a:rPr>
              <a:t>听重要性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550" spc="25">
                <a:solidFill>
                  <a:srgbClr val="FFFFFF"/>
                </a:solidFill>
                <a:latin typeface="AVIRRK+MS-UIGothic"/>
                <a:cs typeface="AVIRRK+MS-UIGothic"/>
              </a:rPr>
              <a:t>听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550">
                <a:solidFill>
                  <a:srgbClr val="FFFFFF"/>
                </a:solidFill>
                <a:latin typeface="AVIRRK+MS-UIGothic"/>
                <a:cs typeface="AVIRRK+MS-UIGothic"/>
              </a:rPr>
              <a:t>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295597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VIRRK+MS-UIGothic"/>
                <a:cs typeface="AVIRRK+MS-UIGothic"/>
              </a:rPr>
              <a:t>打断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AVIRRK+MS-UIGothic"/>
                <a:cs typeface="AVIRRK+MS-UIGothic"/>
              </a:rPr>
              <a:t>方、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AVIRRK+MS-UIGothic"/>
                <a:cs typeface="AVIRRK+MS-UIGothic"/>
              </a:rPr>
              <a:t>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AVIRRK+MS-UIGothic"/>
                <a:cs typeface="AVIRRK+MS-UIGothic"/>
              </a:rPr>
              <a:t>价、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AVIRRK+MS-UIGothic"/>
                <a:cs typeface="AVIRRK+MS-UIGothic"/>
              </a:rPr>
              <a:t>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FFFFFF"/>
                </a:solidFill>
                <a:latin typeface="AVIRRK+MS-UIGothic"/>
                <a:cs typeface="AVIRRK+MS-UIGothic"/>
              </a:rPr>
              <a:t>听、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760448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VIRRK+MS-UIGothic"/>
                <a:cs typeface="AVIRRK+MS-UIGothic"/>
              </a:rPr>
              <a:t>表面化理解。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VIRRK+MS-UIGothic"/>
                <a:cs typeface="AVIRRK+MS-UIGothic"/>
              </a:rPr>
              <a:t>提高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倾</a:t>
            </a:r>
            <a:r>
              <a:rPr sz="3000">
                <a:solidFill>
                  <a:srgbClr val="FF960E"/>
                </a:solidFill>
                <a:latin typeface="AVIRRK+MS-UIGothic"/>
                <a:cs typeface="AVIRRK+MS-UIGothic"/>
              </a:rPr>
              <a:t>听能力方法分享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BJNSF+IQGIPO+MicrosoftYaHei"/>
                <a:cs typeface="SBJNSF+IQGIP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BJNSF+IQGIPO+MicrosoftYaHei"/>
                <a:cs typeface="SBJNSF+IQGIP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BJNSF+IQGIPO+MicrosoftYaHei"/>
                <a:cs typeface="SBJNSF+IQGIP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BJNSF+IQGIPO+MicrosoftYaHei"/>
                <a:cs typeface="SBJNSF+IQGIP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VIRRK+MS-UIGothic"/>
                <a:cs typeface="AVIRRK+MS-UIGothic"/>
              </a:rPr>
              <a:t>保持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专</a:t>
            </a:r>
            <a:r>
              <a:rPr sz="1550">
                <a:solidFill>
                  <a:srgbClr val="FF960E"/>
                </a:solidFill>
                <a:latin typeface="AVIRRK+MS-UIGothic"/>
                <a:cs typeface="AVIRRK+MS-UIGothic"/>
              </a:rPr>
              <a:t>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VIRRK+MS-UIGothic"/>
                <a:cs typeface="AVIRRK+MS-UIGothic"/>
              </a:rPr>
              <a:t>反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馈</a:t>
            </a:r>
            <a:r>
              <a:rPr sz="1550" spc="25">
                <a:solidFill>
                  <a:srgbClr val="FF960E"/>
                </a:solidFill>
                <a:latin typeface="AVIRRK+MS-UIGothic"/>
                <a:cs typeface="AVIRRK+MS-UIGothic"/>
              </a:rPr>
              <a:t>确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认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VIRRK+MS-UIGothic"/>
                <a:cs typeface="AVIRRK+MS-UIGothic"/>
              </a:rPr>
              <a:t>提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问</a:t>
            </a:r>
            <a:r>
              <a:rPr sz="1550" spc="25">
                <a:solidFill>
                  <a:srgbClr val="FF960E"/>
                </a:solidFill>
                <a:latin typeface="AVIRRK+MS-UIGothic"/>
                <a:cs typeface="AVIRRK+MS-UIGothic"/>
              </a:rPr>
              <a:t>澄清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总结归纳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AVIRRK+MS-UIGothic"/>
                <a:cs typeface="AVIRRK+MS-UIGothic"/>
              </a:rPr>
              <a:t>有效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倾</a:t>
            </a:r>
            <a:r>
              <a:rPr sz="3000">
                <a:solidFill>
                  <a:srgbClr val="FF960E"/>
                </a:solidFill>
                <a:latin typeface="AVIRRK+MS-UIGothic"/>
                <a:cs typeface="AVIRRK+MS-UIGothic"/>
              </a:rPr>
              <a:t>听策略探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积</a:t>
            </a:r>
            <a:r>
              <a:rPr sz="1550" spc="25">
                <a:solidFill>
                  <a:srgbClr val="FF960E"/>
                </a:solidFill>
                <a:latin typeface="AVIRRK+MS-UIGothic"/>
                <a:cs typeface="AVIRRK+MS-UIGothic"/>
              </a:rPr>
              <a:t>极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倾</a:t>
            </a:r>
            <a:r>
              <a:rPr sz="1550">
                <a:solidFill>
                  <a:srgbClr val="FF960E"/>
                </a:solidFill>
                <a:latin typeface="AVIRRK+MS-UIGothic"/>
                <a:cs typeface="AVIRRK+MS-UIGothic"/>
              </a:rPr>
              <a:t>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VIRRK+MS-UIGothic"/>
                <a:cs typeface="AVIRRK+MS-UIGothic"/>
              </a:rPr>
              <a:t>避免打断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VIRRK+MS-UIGothic"/>
                <a:cs typeface="AVIRRK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VIRRK+MS-UIGothic"/>
                <a:cs typeface="AVIRRK+MS-UIGothic"/>
              </a:rPr>
              <a:t>共情能力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AVIRRK+MS-UIGothic"/>
                <a:cs typeface="AVIRRK+MS-UIGothic"/>
              </a:rPr>
              <a:t>有效反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2609" y="2484517"/>
            <a:ext cx="1997013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960E"/>
                </a:solidFill>
                <a:latin typeface="GCFTJO+DBHFQC+MicrosoftYaHei-Bold"/>
                <a:cs typeface="GCFTJO+DBHFQC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https://d.book118.com/845202031234011113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DTFSFU+FIQHWE+ArialMT</vt:lpstr>
      <vt:lpstr>Times New Roman</vt:lpstr>
      <vt:lpstr>AVIRRK+MS-UIGothic</vt:lpstr>
      <vt:lpstr>SBJNSF+IQGIPO+MicrosoftYaHei</vt:lpstr>
      <vt:lpstr>SimSun</vt:lpstr>
      <vt:lpstr>GCFTJO+DBHFQC+MicrosoftYaHei-Bold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2024-09-20T13:15:55.476</cp:lastPrinted>
  <dcterms:created xsi:type="dcterms:W3CDTF">2024-09-20T05:15:55Z</dcterms:created>
  <dcterms:modified xsi:type="dcterms:W3CDTF">2024-09-20T05:15:56Z</dcterms:modified>
</cp:coreProperties>
</file>