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73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112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11268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>
                <a:latin typeface="Trebuchet MS" panose="020b0603020202020204" pitchFamily="34" charset="0"/>
              </a:rPr>
              <a:t>2</a:t>
            </a:fld>
            <a:endParaRPr lang="zh-CN" altLang="en-US">
              <a:latin typeface="Trebuchet MS" panose="020b0603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69172-138E-46FB-AA15-C47F2F2E3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35D12-033C-41F8-B12A-34FCCA650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84488-041B-47A1-B4B0-A2FD315C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E5755-E16F-4819-8BC5-079169FE8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55D529-A4AB-48F2-AD2E-E40C14578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AA55F-1B2A-4AE8-AF93-972505C2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72580-18D9-4F69-B36E-4ED26ADE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2C1B59-94D5-4730-89CD-EC3B18B2B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DB32E4-DFA1-404D-B3A5-CFA6EA5E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2F1FF-A8EA-4697-8959-8256D247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C4FA-A3A0-4BD8-A55C-D0599E0A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jpe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18.png" /><Relationship Id="rId7" Type="http://schemas.openxmlformats.org/officeDocument/2006/relationships/image" Target="../media/image19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5.png" /><Relationship Id="rId4" Type="http://schemas.openxmlformats.org/officeDocument/2006/relationships/image" Target="../media/image2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7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3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7.png" /><Relationship Id="rId4" Type="http://schemas.openxmlformats.org/officeDocument/2006/relationships/image" Target="../media/image34.png" /><Relationship Id="rId5" Type="http://schemas.openxmlformats.org/officeDocument/2006/relationships/image" Target="../media/image35.png" /><Relationship Id="rId6" Type="http://schemas.openxmlformats.org/officeDocument/2006/relationships/image" Target="../media/image3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7.png" /><Relationship Id="rId4" Type="http://schemas.openxmlformats.org/officeDocument/2006/relationships/image" Target="../media/image27.png" /><Relationship Id="rId5" Type="http://schemas.openxmlformats.org/officeDocument/2006/relationships/image" Target="../media/image38.png" /><Relationship Id="rId6" Type="http://schemas.openxmlformats.org/officeDocument/2006/relationships/image" Target="../media/image39.png" /><Relationship Id="rId7" Type="http://schemas.openxmlformats.org/officeDocument/2006/relationships/image" Target="../media/image4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2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41.png" /><Relationship Id="rId4" Type="http://schemas.openxmlformats.org/officeDocument/2006/relationships/image" Target="../media/image42.png" /><Relationship Id="rId5" Type="http://schemas.openxmlformats.org/officeDocument/2006/relationships/image" Target="../media/image43.png" /><Relationship Id="rId6" Type="http://schemas.openxmlformats.org/officeDocument/2006/relationships/image" Target="../media/image4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0230031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健康养生小常识讲座</a:t>
            </a: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87488" y="1572261"/>
            <a:ext cx="8830781" cy="4173219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矩形 10"/>
          <p:cNvSpPr/>
          <p:nvPr/>
        </p:nvSpPr>
        <p:spPr>
          <a:xfrm>
            <a:off x="2063555" y="472543"/>
            <a:ext cx="2621280" cy="5835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一、食色生活</a:t>
            </a:r>
            <a:endParaRPr lang="zh-CN" altLang="en-US" sz="3200" b="1">
              <a:solidFill>
                <a:schemeClr val="accent5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0243" name="内容占位符 2"/>
          <p:cNvSpPr>
            <a:spLocks noGrp="1"/>
          </p:cNvSpPr>
          <p:nvPr>
            <p:ph sz="quarter" idx="4294967295"/>
          </p:nvPr>
        </p:nvSpPr>
        <p:spPr>
          <a:xfrm>
            <a:off x="5939431" y="2430887"/>
            <a:ext cx="3648405" cy="2455969"/>
          </a:xfrm>
        </p:spPr>
        <p:txBody>
          <a:bodyPr vert="horz" wrap="square" lIns="91454" tIns="45726" rIns="91454" bIns="45726" anchor="t">
            <a:normAutofit fontScale="92500"/>
          </a:bodyPr>
          <a:lstStyle/>
          <a:p>
            <a:pPr marL="34290" indent="0" algn="l" eaLnBrk="1" hangingPunct="1">
              <a:lnSpc>
                <a:spcPct val="160000"/>
              </a:lnSpc>
              <a:buNone/>
            </a:pPr>
            <a:r>
              <a:rPr lang="en-US" altLang="zh-CN" sz="3200" b="1">
                <a:solidFill>
                  <a:schemeClr val="accent2"/>
                </a:solidFill>
                <a:cs typeface="+mn-ea"/>
                <a:sym typeface="+mn-lt"/>
              </a:rPr>
              <a:t>     </a:t>
            </a:r>
            <a:r>
              <a:rPr lang="zh-CN" altLang="en-US" sz="3200" b="1">
                <a:solidFill>
                  <a:schemeClr val="accent2"/>
                </a:solidFill>
                <a:cs typeface="+mn-ea"/>
                <a:sym typeface="+mn-lt"/>
              </a:rPr>
              <a:t>找对颜色，吃对食物，不同颜色的食物有不同功效</a:t>
            </a:r>
            <a:r>
              <a:rPr lang="zh-CN" altLang="en-US" b="1">
                <a:solidFill>
                  <a:schemeClr val="accent2"/>
                </a:solidFill>
                <a:cs typeface="+mn-ea"/>
                <a:sym typeface="+mn-lt"/>
              </a:rPr>
              <a:t>。</a:t>
            </a:r>
            <a:endParaRPr lang="zh-CN" altLang="en-US" b="1">
              <a:solidFill>
                <a:schemeClr val="accent2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" name="矩形 59"/>
          <p:cNvSpPr/>
          <p:nvPr/>
        </p:nvSpPr>
        <p:spPr>
          <a:xfrm>
            <a:off x="4474635" y="3360111"/>
            <a:ext cx="7717367" cy="1947333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560" tIns="81280" rIns="162560" bIns="8128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0129" y="2672551"/>
            <a:ext cx="3429000" cy="3429000"/>
          </a:xfrm>
          <a:prstGeom prst="rect">
            <a:avLst/>
          </a:prstGeom>
        </p:spPr>
      </p:pic>
      <p:sp>
        <p:nvSpPr>
          <p:cNvPr id="61" name="矩形 60"/>
          <p:cNvSpPr/>
          <p:nvPr/>
        </p:nvSpPr>
        <p:spPr>
          <a:xfrm>
            <a:off x="5072839" y="3697705"/>
            <a:ext cx="6240693" cy="12401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1865" smtClean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假如你生来体质较弱，易受感冒病毒的欺侮，或者已经被感冒缠上了，</a:t>
            </a:r>
            <a:r>
              <a:rPr lang="zh-CN" altLang="en-US"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红色食物会助你一臂之力。红色食物有助于减轻疲劳，并且有驱寒作用，预防癌症、增强记忆力、减轻疲劳和稳定情绪。</a:t>
            </a:r>
            <a:endParaRPr lang="zh-CN" altLang="en-US" sz="1865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0" y="1412776"/>
            <a:ext cx="6864085" cy="1947333"/>
          </a:xfrm>
          <a:prstGeom prst="rect">
            <a:avLst/>
          </a:prstGeom>
          <a:solidFill>
            <a:srgbClr val="943D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64" name="矩形 63"/>
          <p:cNvSpPr/>
          <p:nvPr/>
        </p:nvSpPr>
        <p:spPr>
          <a:xfrm>
            <a:off x="811075" y="1691277"/>
            <a:ext cx="5773485" cy="17329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865" smtClean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可以</a:t>
            </a:r>
            <a:r>
              <a:rPr lang="zh-CN" altLang="en-US"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令人精神抖擞，增强自信及意志力，使人充满力量。至于颜色较辣椒稍浅一些的胡萝卜，所含的胡萝卜素可在体内转化为维生素</a:t>
            </a:r>
            <a:r>
              <a:rPr lang="en-US" altLang="zh-CN"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A</a:t>
            </a:r>
            <a:r>
              <a:rPr lang="zh-CN" altLang="en-US"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，发挥护卫人体上皮组织如呼吸道黏膜的作用。</a:t>
            </a:r>
            <a:endParaRPr lang="zh-CN" altLang="en-US" sz="1865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zh-CN" altLang="en-US" sz="1865">
              <a:solidFill>
                <a:prstClr val="white"/>
              </a:solidFill>
              <a:latin typeface="+mn-lt"/>
              <a:ea typeface="+mn-ea"/>
              <a:cs typeface="+mn-ea"/>
              <a:sym typeface="+mn-lt"/>
            </a:endParaRPr>
          </a:p>
          <a:p>
            <a:pPr algn="just">
              <a:lnSpc>
                <a:spcPts val="1600"/>
              </a:lnSpc>
            </a:pPr>
            <a:endParaRPr lang="en-US" altLang="zh-CN" sz="1780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6838123" y="1691276"/>
            <a:ext cx="3937899" cy="16529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defRPr/>
            </a:pPr>
            <a:r>
              <a:rPr lang="zh-CN" altLang="en-US" sz="2135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上榜食物 ：红辣椒、胡萝卜，苋菜、洋葱、红枣、番茄、红薯、山楂、苹果、草莓、老南瓜。</a:t>
            </a:r>
            <a:endParaRPr lang="zh-CN" altLang="en-US" sz="2135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00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447597" y="644691"/>
            <a:ext cx="55518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、红色食物</a:t>
            </a:r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减轻疲劳预防感冒 </a:t>
            </a:r>
            <a:endParaRPr lang="zh-CN" altLang="en-US" sz="2665" b="1">
              <a:solidFill>
                <a:schemeClr val="accent5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336715" y="3318492"/>
            <a:ext cx="3452727" cy="272422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08193" y="4079296"/>
            <a:ext cx="3812199" cy="285591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00299" y="4136847"/>
            <a:ext cx="3128851" cy="2941535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4" grpId="0"/>
      <p:bldP spid="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3" name="文本框 62"/>
          <p:cNvSpPr txBox="1"/>
          <p:nvPr/>
        </p:nvSpPr>
        <p:spPr>
          <a:xfrm>
            <a:off x="7614567" y="4550745"/>
            <a:ext cx="3384403" cy="15684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defRPr/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蓝色食物主要是指海藻类的海洋食品。其中的螺旋藻含有18种氨基酸，11种微量元素及9种维生素，可以健身强体，帮助消化，增强免疫力，美容保健，抗辐射等，海藻多糖还有抗肿瘤抗艾滋病功能。 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123963" y="577215"/>
            <a:ext cx="61360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、蓝紫色食物</a:t>
            </a:r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益寿的天然“良药”</a:t>
            </a:r>
            <a:endParaRPr lang="zh-CN" altLang="en-US" sz="2665" b="1">
              <a:solidFill>
                <a:schemeClr val="accent5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1773047" y="4561372"/>
            <a:ext cx="2690775" cy="129413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865" b="1">
                <a:solidFill>
                  <a:schemeClr val="accent2"/>
                </a:solidFill>
                <a:latin typeface="+mn-lt"/>
                <a:ea typeface="+mn-ea"/>
                <a:cs typeface="+mn-ea"/>
                <a:sym typeface="+mn-lt"/>
              </a:rPr>
              <a:t>上榜食物 </a:t>
            </a:r>
            <a:endParaRPr lang="en-US" altLang="zh-CN" sz="1865" b="1" smtClean="0">
              <a:solidFill>
                <a:schemeClr val="accent2"/>
              </a:solidFill>
              <a:latin typeface="+mn-lt"/>
              <a:ea typeface="+mn-ea"/>
              <a:cs typeface="+mn-ea"/>
              <a:sym typeface="+mn-lt"/>
            </a:endParaRPr>
          </a:p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865" b="1" smtClean="0">
                <a:solidFill>
                  <a:schemeClr val="accent2"/>
                </a:solidFill>
                <a:latin typeface="+mn-lt"/>
                <a:ea typeface="+mn-ea"/>
                <a:cs typeface="+mn-ea"/>
                <a:sym typeface="+mn-lt"/>
              </a:rPr>
              <a:t>黑</a:t>
            </a:r>
            <a:r>
              <a:rPr lang="zh-CN" altLang="en-US" sz="1865" b="1">
                <a:solidFill>
                  <a:schemeClr val="accent2"/>
                </a:solidFill>
                <a:latin typeface="+mn-lt"/>
                <a:ea typeface="+mn-ea"/>
                <a:cs typeface="+mn-ea"/>
                <a:sym typeface="+mn-lt"/>
              </a:rPr>
              <a:t>草莓、樱桃、茄子、李子、紫葡萄、黑胡椒粉 </a:t>
            </a:r>
            <a:endParaRPr lang="zh-CN" altLang="en-US" sz="1865" b="1">
              <a:solidFill>
                <a:schemeClr val="accent2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4649925" y="4561372"/>
            <a:ext cx="2964644" cy="984885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紫菜、紫茄子、紫葡萄等紫色食物都含丰富的芦丁和维生素C，常吃对预防高血压、心脑血管疾病及遏制出血倾向有一定作用。 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/>
          <a:srcRect b="-2256"/>
          <a:stretch>
            <a:fillRect/>
          </a:stretch>
        </p:blipFill>
        <p:spPr>
          <a:xfrm>
            <a:off x="1622123" y="1508788"/>
            <a:ext cx="3048247" cy="3052585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7813" y="1508788"/>
            <a:ext cx="2946756" cy="3028011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4568" y="1508788"/>
            <a:ext cx="2993935" cy="2979595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2304628" y="634405"/>
            <a:ext cx="61360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3、橙黄色食物——维生素C的天然源泉 </a:t>
            </a:r>
            <a:endParaRPr lang="zh-CN" altLang="en-US" sz="2665" b="1">
              <a:solidFill>
                <a:schemeClr val="accent5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0" name="矩形 59"/>
          <p:cNvSpPr/>
          <p:nvPr/>
        </p:nvSpPr>
        <p:spPr>
          <a:xfrm>
            <a:off x="4474635" y="3360111"/>
            <a:ext cx="7717367" cy="1947333"/>
          </a:xfrm>
          <a:prstGeom prst="rect">
            <a:avLst/>
          </a:prstGeom>
          <a:solidFill>
            <a:srgbClr val="943D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62560" tIns="81280" rIns="162560" bIns="8128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5102472" y="3524985"/>
            <a:ext cx="6240693" cy="152717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橙黄色食物含有丰富的胡萝卜素和维生素C，可以健脾，预防胃炎，防治夜盲症，护肝，使皮肤变得细嫩，并有中和致癌物质的作用。对于儿童佝偻病、青少年近视、中老年骨质疏松症等常见病有一定预防之效。故这些人群偏重一点儿黄色食品无疑是明智之举。 </a:t>
            </a:r>
            <a:endParaRPr lang="zh-CN" altLang="en-US" sz="1865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2" name="矩形 61"/>
          <p:cNvSpPr/>
          <p:nvPr/>
        </p:nvSpPr>
        <p:spPr>
          <a:xfrm>
            <a:off x="0" y="1412776"/>
            <a:ext cx="6864085" cy="1947333"/>
          </a:xfrm>
          <a:prstGeom prst="rect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64" name="矩形 63"/>
          <p:cNvSpPr/>
          <p:nvPr/>
        </p:nvSpPr>
        <p:spPr>
          <a:xfrm>
            <a:off x="811075" y="1691277"/>
            <a:ext cx="5773485" cy="12401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sz="1865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黄色果蔬还富含两种维生素AD。维生素A能保护胃肠黏膜，防止胃炎、胃溃疡等疾患发生；维生素D有促进钙、磷两种矿物元素吸收的作用，进而收到壮骨强筋之功。</a:t>
            </a:r>
            <a:endParaRPr sz="1865">
              <a:solidFill>
                <a:schemeClr val="bg1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67" name="矩形 66"/>
          <p:cNvSpPr/>
          <p:nvPr/>
        </p:nvSpPr>
        <p:spPr>
          <a:xfrm>
            <a:off x="1291167" y="3524673"/>
            <a:ext cx="3029373" cy="1198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defRPr/>
            </a:pPr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上榜食物 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lvl="0" algn="l" fontAlgn="base">
              <a:defRPr/>
            </a:pPr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玉米、黄豆、花生、杏、橘、橙、柚等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1600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7" name="图片 6" descr="dfc697298191b9ba9e4ff04b7dd092b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4116" y="4106335"/>
            <a:ext cx="2374900" cy="2008293"/>
          </a:xfrm>
          <a:prstGeom prst="rect">
            <a:avLst/>
          </a:prstGeom>
        </p:spPr>
      </p:pic>
      <p:pic>
        <p:nvPicPr>
          <p:cNvPr id="4" name="图片 3" descr="625bc6671c9e5abaaa8c29a5ede924a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9247" y="1020235"/>
            <a:ext cx="2755053" cy="2069253"/>
          </a:xfrm>
          <a:prstGeom prst="rect">
            <a:avLst/>
          </a:prstGeom>
        </p:spPr>
      </p:pic>
      <p:pic>
        <p:nvPicPr>
          <p:cNvPr id="5" name="图片 4" descr="1158c601f580ad1e45a9d0487995926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2315" y="4106335"/>
            <a:ext cx="2232660" cy="2251287"/>
          </a:xfrm>
          <a:prstGeom prst="rect">
            <a:avLst/>
          </a:prstGeom>
        </p:spPr>
      </p:pic>
      <p:pic>
        <p:nvPicPr>
          <p:cNvPr id="2" name="图片 1" descr="1a30a5ed5f68eb86dc4b1e4377fd456f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1073" y="1555327"/>
            <a:ext cx="2087880" cy="208788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/>
      <p:bldP spid="61" grpId="0"/>
      <p:bldP spid="62" grpId="0"/>
      <p:bldP spid="64" grpId="0"/>
      <p:bldP spid="6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sz="quarter" idx="4294967295"/>
          </p:nvPr>
        </p:nvSpPr>
        <p:spPr>
          <a:xfrm>
            <a:off x="981289" y="1892301"/>
            <a:ext cx="4011084" cy="537633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/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上榜食物 </a:t>
            </a:r>
            <a:r>
              <a:rPr kumimoji="0" lang="en-US" altLang="zh-CN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:</a:t>
            </a: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各种绿颜色蔬菜 </a:t>
            </a: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  <a:p>
            <a:pPr marL="228600" marR="0" lvl="0" indent="-18288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11" name="内容占位符 2"/>
          <p:cNvSpPr>
            <a:spLocks noGrp="1"/>
          </p:cNvSpPr>
          <p:nvPr/>
        </p:nvSpPr>
        <p:spPr>
          <a:xfrm>
            <a:off x="2131908" y="2613661"/>
            <a:ext cx="4830233" cy="4825153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绿色的草本植物都被用作治疗的用途，足以证明绿色食物的确具有调和身体机能的功效。大部分蔬菜都拥有绿色的能量，可以维持人体的酸碱度，而且提供大量纤维质，有助于清理肠胃，担负着肠胃“清道夫”的角色。心理方面，绿色食物可舒缓压力及头痛等相关毛病。此外，绿色蔬菜也是享有“生命元素”称号的钙元素的最佳来源，其蕴藏量较通常认为的含钙“富矿”牛奶还要多，故吃“绿”被营养学家视为最好的补钙途径。</a:t>
            </a:r>
            <a:r>
              <a:rPr kumimoji="0" lang="zh-CN" altLang="en-US" sz="1865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 </a:t>
            </a:r>
            <a:endParaRPr kumimoji="0" lang="zh-CN" altLang="en-US" sz="1865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1199459" y="740701"/>
            <a:ext cx="589089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4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、绿色食物</a:t>
            </a:r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肠胃天然“清道夫”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4" name="图片 3" descr="2b968a18024d4e5a1197764ea1b6522b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62520" y="217595"/>
            <a:ext cx="4736253" cy="6897793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c8aea1ddc376503b976d64e35cf4578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333" y="721360"/>
            <a:ext cx="2450253" cy="2450253"/>
          </a:xfrm>
          <a:prstGeom prst="rect">
            <a:avLst/>
          </a:prstGeom>
        </p:spPr>
      </p:pic>
      <p:sp>
        <p:nvSpPr>
          <p:cNvPr id="49" name="矩形 48"/>
          <p:cNvSpPr/>
          <p:nvPr/>
        </p:nvSpPr>
        <p:spPr>
          <a:xfrm>
            <a:off x="8304953" y="1149775"/>
            <a:ext cx="3176693" cy="2933700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20483" name="内容占位符 2"/>
          <p:cNvSpPr>
            <a:spLocks noGrp="1"/>
          </p:cNvSpPr>
          <p:nvPr/>
        </p:nvSpPr>
        <p:spPr>
          <a:xfrm>
            <a:off x="1057487" y="1844041"/>
            <a:ext cx="3872653" cy="1223433"/>
          </a:xfrm>
        </p:spPr>
        <p:txBody>
          <a:bodyPr vert="horz" wrap="square" lIns="91454" tIns="45726" rIns="91454" bIns="45726" anchor="t"/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1865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上榜食物 </a:t>
            </a:r>
            <a:endParaRPr lang="zh-CN" altLang="en-US" sz="1865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1865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黑芝麻、黑糯米、黑木耳、黑豆、香菇、黑米、乌骨鸡 </a:t>
            </a:r>
            <a:endParaRPr lang="zh-CN" altLang="en-US" sz="1865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  <a:p>
            <a:pPr eaLnBrk="1" hangingPunct="1"/>
            <a:endParaRPr lang="zh-CN" altLang="en-US" sz="2200">
              <a:cs typeface="+mn-ea"/>
              <a:sym typeface="+mn-lt"/>
            </a:endParaRPr>
          </a:p>
        </p:txBody>
      </p:sp>
      <p:sp>
        <p:nvSpPr>
          <p:cNvPr id="41" name="任意多边形 40"/>
          <p:cNvSpPr/>
          <p:nvPr/>
        </p:nvSpPr>
        <p:spPr>
          <a:xfrm>
            <a:off x="4" y="3387455"/>
            <a:ext cx="8642967" cy="2437413"/>
          </a:xfrm>
          <a:custGeom>
            <a:gdLst>
              <a:gd name="connsiteX0" fmla="*/ 0 w 6483069"/>
              <a:gd name="connsiteY0" fmla="*/ 0 h 1827637"/>
              <a:gd name="connsiteX1" fmla="*/ 6483069 w 6483069"/>
              <a:gd name="connsiteY1" fmla="*/ 0 h 1827637"/>
              <a:gd name="connsiteX2" fmla="*/ 6483069 w 6483069"/>
              <a:gd name="connsiteY2" fmla="*/ 1827637 h 1827637"/>
              <a:gd name="connsiteX3" fmla="*/ 0 w 6483069"/>
              <a:gd name="connsiteY3" fmla="*/ 1827637 h 1827637"/>
              <a:gd name="connsiteX4" fmla="*/ 0 w 6483069"/>
              <a:gd name="connsiteY4" fmla="*/ 0 h 18276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3069" h="1827637">
                <a:moveTo>
                  <a:pt x="0" y="0"/>
                </a:moveTo>
                <a:lnTo>
                  <a:pt x="6483069" y="0"/>
                </a:lnTo>
                <a:lnTo>
                  <a:pt x="6483069" y="1827637"/>
                </a:lnTo>
                <a:lnTo>
                  <a:pt x="0" y="1827637"/>
                </a:lnTo>
                <a:lnTo>
                  <a:pt x="0" y="0"/>
                </a:lnTo>
                <a:close/>
              </a:path>
            </a:pathLst>
          </a:custGeom>
          <a:solidFill>
            <a:srgbClr val="943D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5191760" y="1647613"/>
            <a:ext cx="3183467" cy="2697480"/>
          </a:xfrm>
          <a:prstGeom prst="rect">
            <a:avLst/>
          </a:prstGeom>
          <a:blipFill rotWithShape="1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sp>
        <p:nvSpPr>
          <p:cNvPr id="53" name="矩形 52"/>
          <p:cNvSpPr/>
          <p:nvPr/>
        </p:nvSpPr>
        <p:spPr>
          <a:xfrm>
            <a:off x="7173704" y="2194941"/>
            <a:ext cx="3470056" cy="2468017"/>
          </a:xfrm>
          <a:prstGeom prst="rect">
            <a:avLst/>
          </a:prstGeom>
          <a:blipFill rotWithShape="1">
            <a:blip r:embed="rId6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pic>
        <p:nvPicPr>
          <p:cNvPr id="2" name="图片 1" descr="b848c2efdbd6f4e616d79afa7842765b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28563" y="3671148"/>
            <a:ext cx="4264660" cy="3394287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385233" y="3930228"/>
            <a:ext cx="6092613" cy="13220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160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黑色食物含有</a:t>
            </a:r>
            <a:r>
              <a:rPr lang="en-US" altLang="zh-CN" sz="160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17</a:t>
            </a:r>
            <a:r>
              <a:rPr lang="zh-CN" altLang="en-US" sz="160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rPr>
              <a:t>种氨基酸及铁、锌、硒、钼等十余种微量元素、维生素和亚油酸等营养素，有通便、补肺、提高免疫力和润泽肌肤、养发美容、抗衰老等作用。 黑色食物有以下优势：一是来自天然，所含有害成分极少；二是营养成分齐全，质优量多；三是可明显减少动脉硬化、冠心病、脑中风等严重疾病的发生几率。</a:t>
            </a: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141820" y="487839"/>
            <a:ext cx="47040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5</a:t>
            </a:r>
            <a:r>
              <a:rPr lang="zh-CN" altLang="en-US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、黑色食物</a:t>
            </a:r>
            <a:r>
              <a:rPr lang="en-US" altLang="zh-CN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通便补肺抗衰老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/>
      <p:bldP spid="41" grpId="0"/>
      <p:bldP spid="45" grpId="0"/>
      <p:bldP spid="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" name="圆角矩形 40"/>
          <p:cNvSpPr/>
          <p:nvPr/>
        </p:nvSpPr>
        <p:spPr>
          <a:xfrm>
            <a:off x="1883833" y="2447715"/>
            <a:ext cx="5183293" cy="2601807"/>
          </a:xfrm>
          <a:prstGeom prst="roundRect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cs typeface="+mn-ea"/>
              <a:sym typeface="+mn-lt"/>
            </a:endParaRPr>
          </a:p>
        </p:txBody>
      </p:sp>
      <p:pic>
        <p:nvPicPr>
          <p:cNvPr id="6" name="图片 5" descr="ba52ed8a73c876f2111075d9aca787fc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02873" y="780628"/>
            <a:ext cx="5935133" cy="5935133"/>
          </a:xfrm>
          <a:prstGeom prst="rect">
            <a:avLst/>
          </a:prstGeom>
        </p:spPr>
      </p:pic>
      <p:pic>
        <p:nvPicPr>
          <p:cNvPr id="10" name="图片 9" descr="935121ceeb272038c917a343e4a22abb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4053" y="2333415"/>
            <a:ext cx="3887893" cy="388789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/>
        </p:nvSpPr>
        <p:spPr>
          <a:xfrm>
            <a:off x="709507" y="613833"/>
            <a:ext cx="674454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0483" name="内容占位符 2"/>
          <p:cNvSpPr>
            <a:spLocks noGrp="1"/>
          </p:cNvSpPr>
          <p:nvPr/>
        </p:nvSpPr>
        <p:spPr>
          <a:xfrm>
            <a:off x="2361356" y="1419860"/>
            <a:ext cx="6191673" cy="504613"/>
          </a:xfrm>
        </p:spPr>
        <p:txBody>
          <a:bodyPr vert="horz" wrap="square" lIns="91454" tIns="45726" rIns="91454" bIns="45726" anchor="t"/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1865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上榜食物</a:t>
            </a:r>
            <a:endParaRPr lang="zh-CN" altLang="en-US" sz="1865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  <a:p>
            <a:pPr marL="45720" algn="l" eaLnBrk="1" fontAlgn="auto" hangingPunct="1">
              <a:spcBef>
                <a:spcPct val="20000"/>
              </a:spcBef>
              <a:buClr>
                <a:schemeClr val="accent6">
                  <a:lumMod val="75000"/>
                </a:schemeClr>
              </a:buClr>
              <a:buNone/>
              <a:defRPr/>
            </a:pPr>
            <a:r>
              <a:rPr lang="zh-CN" altLang="en-US" sz="1865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茭白、冬瓜、竹笋、白萝卜、花菜、甜瓜、莴笋、大蒜</a:t>
            </a:r>
            <a:r>
              <a:rPr lang="zh-CN" altLang="en-US" sz="2200" b="1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cs typeface="+mn-ea"/>
                <a:sym typeface="+mn-lt"/>
              </a:rPr>
              <a:t>  </a:t>
            </a:r>
            <a:endParaRPr lang="zh-CN" altLang="en-US" sz="2200" b="1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cs typeface="+mn-ea"/>
              <a:sym typeface="+mn-lt"/>
            </a:endParaRPr>
          </a:p>
          <a:p>
            <a:pPr eaLnBrk="1" hangingPunct="1"/>
            <a:endParaRPr lang="zh-CN" altLang="en-US" sz="2200">
              <a:cs typeface="+mn-ea"/>
              <a:sym typeface="+mn-lt"/>
            </a:endParaRPr>
          </a:p>
        </p:txBody>
      </p:sp>
      <p:pic>
        <p:nvPicPr>
          <p:cNvPr id="7" name="图片 6" descr="f579330716c87019d62fe55f38f8ae1c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69493" y="4014895"/>
            <a:ext cx="2419773" cy="2419773"/>
          </a:xfrm>
          <a:prstGeom prst="rect">
            <a:avLst/>
          </a:prstGeom>
        </p:spPr>
      </p:pic>
      <p:pic>
        <p:nvPicPr>
          <p:cNvPr id="3" name="图片 2" descr="01928bf78bf5471f648c53850c9eb3e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37143" y="4983481"/>
            <a:ext cx="2442633" cy="1624753"/>
          </a:xfrm>
          <a:prstGeom prst="rect">
            <a:avLst/>
          </a:prstGeom>
        </p:spPr>
      </p:pic>
      <p:sp>
        <p:nvSpPr>
          <p:cNvPr id="9" name="内容占位符 2"/>
          <p:cNvSpPr>
            <a:spLocks noGrp="1"/>
          </p:cNvSpPr>
          <p:nvPr/>
        </p:nvSpPr>
        <p:spPr>
          <a:xfrm>
            <a:off x="2361353" y="2797387"/>
            <a:ext cx="4228253" cy="3096260"/>
          </a:xfrm>
        </p:spPr>
        <p:txBody>
          <a:bodyPr vert="horz" wrap="square" lIns="91454" tIns="45726" rIns="91454" bIns="45726" numCol="1" rtlCol="0" anchor="t" anchorCtr="0" compatLnSpc="1">
            <a:normAutofit/>
          </a:bodyPr>
          <a:lstStyle>
            <a:defPPr>
              <a:defRPr lang="zh-CN"/>
            </a:defPPr>
            <a:lvl1pPr marL="17145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41084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5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61658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822960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042035" indent="-137160" algn="l" defTabSz="914400" rtl="0" eaLnBrk="0" fontAlgn="base" latinLnBrk="0" hangingPunct="0">
              <a:spcBef>
                <a:spcPct val="15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124841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47447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1714500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1941195" indent="-137160" algn="l" defTabSz="685800" rtl="0" eaLnBrk="1" latinLnBrk="0" hangingPunct="1">
              <a:spcBef>
                <a:spcPct val="15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Char char="*"/>
              <a:defRPr sz="105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cs typeface="+mn-ea"/>
                <a:sym typeface="+mn-lt"/>
              </a:rPr>
              <a:t>白色食物含纤维素及一些抗氧化物质，具有提高免疫功能、预防溃疡病和胃癌、保护心脏的作用。白色的大蒜是烹饪时不可缺少的调味品，其含有的蒜氨酸、大蒜辣素、大蒜新素等成分，还可以降低血脂，防治冠心病，杀灭多种病菌；还可以降低胃癌的发生率。 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267103" y="518875"/>
            <a:ext cx="47040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6</a:t>
            </a:r>
            <a:r>
              <a:rPr lang="zh-CN" altLang="en-US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、白色食物</a:t>
            </a:r>
            <a:r>
              <a:rPr lang="en-US" altLang="zh-CN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——</a:t>
            </a:r>
            <a:r>
              <a:rPr lang="zh-CN" altLang="en-US" sz="24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含纤维素可防癌 </a:t>
            </a:r>
            <a:endParaRPr lang="zh-CN" altLang="en-US" sz="2400" b="1">
              <a:solidFill>
                <a:schemeClr val="accent5"/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11" name="图片 10" descr="927eb0a2e10ad40a34fba4e8149c6ad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80000">
            <a:off x="8615680" y="5445760"/>
            <a:ext cx="2052320" cy="1473200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80" name="TextBox 7"/>
          <p:cNvSpPr txBox="1"/>
          <p:nvPr/>
        </p:nvSpPr>
        <p:spPr>
          <a:xfrm>
            <a:off x="1276277" y="1332008"/>
            <a:ext cx="6481308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22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1pPr>
            <a:lvl2pPr marL="548005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20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2pPr>
            <a:lvl3pPr marL="822325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8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6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4pPr>
            <a:lvl5pPr marL="1389380" indent="-182880" algn="l" defTabSz="914400" rtl="0" eaLnBrk="0" fontAlgn="base" latinLnBrk="0" hangingPunct="0">
              <a:spcBef>
                <a:spcPct val="20000"/>
              </a:spcBef>
              <a:spcAft>
                <a:spcPts val="300"/>
              </a:spcAft>
              <a:buClr>
                <a:srgbClr val="C3260C"/>
              </a:buClr>
              <a:buSzPct val="130000"/>
              <a:buFont typeface="Georgia" panose="02040502050405020303" pitchFamily="18" charset="0"/>
              <a:buChar char="*"/>
              <a:defRPr sz="1400" kern="1200">
                <a:solidFill>
                  <a:srgbClr val="404040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zh-CN" altLang="en-US" sz="2400" b="1">
                <a:solidFill>
                  <a:schemeClr val="tx1">
                    <a:lumMod val="50000"/>
                    <a:lumOff val="50000"/>
                  </a:schemeClr>
                </a:solidFill>
                <a:cs typeface="+mn-ea"/>
                <a:sym typeface="+mn-lt"/>
              </a:rPr>
              <a:t>四季更替，我们在饮食上需注意些什么？</a:t>
            </a:r>
            <a:endParaRPr lang="zh-CN" altLang="en-US" sz="2400" b="1">
              <a:solidFill>
                <a:schemeClr val="tx1">
                  <a:lumMod val="50000"/>
                  <a:lumOff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1" name="圆角矩形 40"/>
          <p:cNvSpPr/>
          <p:nvPr/>
        </p:nvSpPr>
        <p:spPr>
          <a:xfrm>
            <a:off x="811953" y="2401148"/>
            <a:ext cx="5770880" cy="2601807"/>
          </a:xfrm>
          <a:prstGeom prst="roundRect">
            <a:avLst/>
          </a:prstGeom>
          <a:solidFill>
            <a:srgbClr val="943D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943D22"/>
              </a:solidFill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131996" y="2598420"/>
            <a:ext cx="4989407" cy="20662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marR="0" lvl="0" algn="l" defTabSz="91440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anose="02040502050405020303" pitchFamily="18" charset="0"/>
              <a:defRPr/>
            </a:pP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记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·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内则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曰：凡和，春多酸，夏多苦，秋多辛，冬多咸，调以滑甘。（注：酸苦辛咸，木火金水之所属。）多其时味，所以养气也。四时皆调以滑甘，象土之寄也。孙思邈曰：春少酸增甘，夏少苦增辛，秋少辛增酸，冬少咸增苦，四季少甘增咸。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内则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意在乘旺。孙氏意在扶衰，要之无论四时，五味不可偏多。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《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抱朴子</a:t>
            </a:r>
            <a:r>
              <a:rPr lang="en-US" altLang="zh-CN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》</a:t>
            </a:r>
            <a:r>
              <a:rPr lang="zh-CN" altLang="en-US" sz="1335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ea"/>
                <a:sym typeface="+mn-lt"/>
              </a:rPr>
              <a:t>曰：酸多伤脾，苦多伤肺，辛多伤肝，咸多伤心，甘多伤肾。此五味克五藏，乃五行自然之理也。凡言伤者，当时特未遽觉耳。</a:t>
            </a:r>
            <a:endParaRPr lang="zh-CN" altLang="en-US" sz="1335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236232" y="566737"/>
            <a:ext cx="2311400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二、四季饮食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5" name="图片 4" descr="f00c38c9c10bba2142c0a75b0118990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6620" y="1402081"/>
            <a:ext cx="3156373" cy="4054687"/>
          </a:xfrm>
          <a:prstGeom prst="rect">
            <a:avLst/>
          </a:prstGeom>
        </p:spPr>
      </p:pic>
      <p:pic>
        <p:nvPicPr>
          <p:cNvPr id="6" name="图片 5" descr="f00c38c9c10bba2142c0a75b0118990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5793" y="1822875"/>
            <a:ext cx="3112347" cy="3954780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33" name="组合 32"/>
          <p:cNvGrpSpPr/>
          <p:nvPr/>
        </p:nvGrpSpPr>
        <p:grpSpPr>
          <a:xfrm>
            <a:off x="755229" y="2230121"/>
            <a:ext cx="1756833" cy="1862667"/>
            <a:chOff x="2028825" y="1023938"/>
            <a:chExt cx="1997076" cy="2220912"/>
          </a:xfrm>
        </p:grpSpPr>
        <p:pic>
          <p:nvPicPr>
            <p:cNvPr id="34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fram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5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36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prstGeom prst="frame">
                <a:avLst/>
              </a:prstGeom>
              <a:solidFill>
                <a:srgbClr val="BF8D1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7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234661"/>
                <a:ext cx="1523522" cy="1584409"/>
              </a:xfrm>
              <a:prstGeom prst="fram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accent5"/>
                    </a:solidFill>
                    <a:latin typeface="+mn-lt"/>
                    <a:ea typeface="+mn-ea"/>
                    <a:cs typeface="+mn-ea"/>
                    <a:sym typeface="+mn-lt"/>
                  </a:rPr>
                  <a:t>春</a:t>
                </a:r>
                <a:endParaRPr lang="zh-CN" altLang="en-US" sz="5865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sp>
        <p:nvSpPr>
          <p:cNvPr id="8" name="燕尾形 7"/>
          <p:cNvSpPr/>
          <p:nvPr/>
        </p:nvSpPr>
        <p:spPr>
          <a:xfrm>
            <a:off x="2638799" y="2647892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467" y="3031067"/>
            <a:ext cx="491067" cy="0"/>
          </a:xfrm>
          <a:prstGeom prst="line">
            <a:avLst/>
          </a:prstGeom>
          <a:ln w="28575">
            <a:solidFill>
              <a:srgbClr val="BF8D11"/>
            </a:solidFill>
            <a:prstDash val="sysDash"/>
            <a:headEnd type="none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872653" y="1674707"/>
            <a:ext cx="2922693" cy="24187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  <a:latin typeface="+mn-lt"/>
                <a:ea typeface="+mn-ea"/>
                <a:cs typeface="+mn-ea"/>
                <a:sym typeface="+mn-lt"/>
              </a:rPr>
              <a:t>春天吃酸春季多吃酸味的食物，如含维生素C的食物和有机酸的水果，以及糖醋和酸辣类的菜肴等。科学研究发现，这些酸味食物中含有某种物质，能够成倍地提高钙、铁、锌等无机盐的吸收率。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512300" y="526944"/>
            <a:ext cx="21609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、春季饮食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6" name="图片 5" descr="07ff1c6489015e582e8eaa2a83dd786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2021" y="4092788"/>
            <a:ext cx="3538220" cy="2353733"/>
          </a:xfrm>
          <a:prstGeom prst="rect">
            <a:avLst/>
          </a:prstGeom>
        </p:spPr>
      </p:pic>
      <p:pic>
        <p:nvPicPr>
          <p:cNvPr id="7" name="图片 6" descr="c276be51f2d2a0a58edb0e8c7955568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3716" y="13547"/>
            <a:ext cx="2969260" cy="6504940"/>
          </a:xfrm>
          <a:prstGeom prst="rect">
            <a:avLst/>
          </a:prstGeom>
        </p:spPr>
      </p:pic>
      <p:pic>
        <p:nvPicPr>
          <p:cNvPr id="3" name="图片 2" descr="f5245f30c7393289231183d749ad16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0387" y="2978575"/>
            <a:ext cx="2501053" cy="3539913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0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2100"/>
                            </p:stCondLst>
                            <p:childTnLst>
                              <p:par>
                                <p:cTn id="1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" name="燕尾形 7"/>
          <p:cNvSpPr/>
          <p:nvPr/>
        </p:nvSpPr>
        <p:spPr>
          <a:xfrm>
            <a:off x="2638799" y="3354859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3183467" y="3717713"/>
            <a:ext cx="704427" cy="0"/>
          </a:xfrm>
          <a:prstGeom prst="line">
            <a:avLst/>
          </a:prstGeom>
          <a:ln w="25400">
            <a:solidFill>
              <a:srgbClr val="BF8D11"/>
            </a:solidFill>
            <a:prstDash val="sysDash"/>
            <a:headEnd type="none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4020820" y="3585635"/>
            <a:ext cx="3598333" cy="1269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  <a:latin typeface="+mn-lt"/>
                <a:ea typeface="+mn-ea"/>
                <a:cs typeface="+mn-ea"/>
                <a:sym typeface="+mn-lt"/>
              </a:rPr>
              <a:t>夏天吃苦夏季天气炎热，而苦味的食物，如苦瓜、油麦菜等，具有清热降火的功效，适量摄取此类食物对身体有益。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330739" y="588015"/>
            <a:ext cx="21609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、夏季饮食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55229" y="2916768"/>
            <a:ext cx="1756833" cy="1862667"/>
            <a:chOff x="2028825" y="1023938"/>
            <a:chExt cx="1997076" cy="2220912"/>
          </a:xfrm>
        </p:grpSpPr>
        <p:pic>
          <p:nvPicPr>
            <p:cNvPr id="5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fram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12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prstGeom prst="frame">
                <a:avLst/>
              </a:prstGeom>
              <a:solidFill>
                <a:srgbClr val="BF8D1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3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234661"/>
                <a:ext cx="1523522" cy="1584409"/>
              </a:xfrm>
              <a:prstGeom prst="fram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accent5"/>
                    </a:solidFill>
                    <a:latin typeface="+mn-lt"/>
                    <a:ea typeface="+mn-ea"/>
                    <a:cs typeface="+mn-ea"/>
                    <a:sym typeface="+mn-lt"/>
                  </a:rPr>
                  <a:t>夏</a:t>
                </a:r>
                <a:endParaRPr lang="zh-CN" altLang="en-US" sz="5865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15" name="图片 14" descr="d1e9d87883a9c04e0d1061ee2d5232bd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4993" y="376767"/>
            <a:ext cx="3594947" cy="2397760"/>
          </a:xfrm>
          <a:prstGeom prst="rect">
            <a:avLst/>
          </a:prstGeom>
        </p:spPr>
      </p:pic>
      <p:pic>
        <p:nvPicPr>
          <p:cNvPr id="16" name="图片 15" descr="8abeba5ae69ef55d881ac7a49d9e084b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5827607" y="1762761"/>
            <a:ext cx="2914227" cy="1822873"/>
          </a:xfrm>
          <a:prstGeom prst="rect">
            <a:avLst/>
          </a:prstGeom>
        </p:spPr>
      </p:pic>
      <p:pic>
        <p:nvPicPr>
          <p:cNvPr id="17" name="图片 16" descr="f5a072680e25c374c487f5600fc886d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09940" y="253153"/>
            <a:ext cx="2829560" cy="6195907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3998809" y="3556848"/>
            <a:ext cx="2884593" cy="1844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  <a:latin typeface="+mn-lt"/>
                <a:ea typeface="+mn-ea"/>
                <a:cs typeface="+mn-ea"/>
                <a:sym typeface="+mn-lt"/>
              </a:rPr>
              <a:t>秋天养肺秋季气候干燥，天气转凉，是滋养肺气的时机，少食辛辣的食物，如姜、蒜等，多食提高免疫力，又可增强血液循环的食物。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391477" y="589007"/>
            <a:ext cx="21609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3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、秋季饮食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燕尾形 2"/>
          <p:cNvSpPr/>
          <p:nvPr/>
        </p:nvSpPr>
        <p:spPr>
          <a:xfrm>
            <a:off x="2638799" y="3354859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cxnSp>
        <p:nvCxnSpPr>
          <p:cNvPr id="6" name="直接连接符 5"/>
          <p:cNvCxnSpPr/>
          <p:nvPr/>
        </p:nvCxnSpPr>
        <p:spPr>
          <a:xfrm>
            <a:off x="3183467" y="3717713"/>
            <a:ext cx="704427" cy="0"/>
          </a:xfrm>
          <a:prstGeom prst="line">
            <a:avLst/>
          </a:prstGeom>
          <a:ln w="25400">
            <a:solidFill>
              <a:srgbClr val="BF8D11"/>
            </a:solidFill>
            <a:prstDash val="sysDash"/>
            <a:headEnd type="none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组合 6"/>
          <p:cNvGrpSpPr/>
          <p:nvPr/>
        </p:nvGrpSpPr>
        <p:grpSpPr>
          <a:xfrm>
            <a:off x="755229" y="2916768"/>
            <a:ext cx="1756833" cy="1862667"/>
            <a:chOff x="2028825" y="1023938"/>
            <a:chExt cx="1997076" cy="2220912"/>
          </a:xfrm>
        </p:grpSpPr>
        <p:pic>
          <p:nvPicPr>
            <p:cNvPr id="12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fram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3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15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prstGeom prst="frame">
                <a:avLst/>
              </a:prstGeom>
              <a:solidFill>
                <a:srgbClr val="BF8D1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6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234661"/>
                <a:ext cx="1523522" cy="1584409"/>
              </a:xfrm>
              <a:prstGeom prst="fram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accent5"/>
                    </a:solidFill>
                    <a:latin typeface="+mn-lt"/>
                    <a:ea typeface="+mn-ea"/>
                    <a:cs typeface="+mn-ea"/>
                    <a:sym typeface="+mn-lt"/>
                  </a:rPr>
                  <a:t>秋</a:t>
                </a:r>
                <a:endParaRPr lang="zh-CN" altLang="en-US" sz="5865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17" name="图片 16" descr="f133c44a113415ea7fdccce519eaf9d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9527" y="248073"/>
            <a:ext cx="2794000" cy="6121400"/>
          </a:xfrm>
          <a:prstGeom prst="rect">
            <a:avLst/>
          </a:prstGeom>
        </p:spPr>
      </p:pic>
      <p:pic>
        <p:nvPicPr>
          <p:cNvPr id="18" name="图片 17" descr="c9a21b6f9425e3ca1ba5b3c1a90435da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52529" y="197275"/>
            <a:ext cx="2896447" cy="2896447"/>
          </a:xfrm>
          <a:prstGeom prst="rect">
            <a:avLst/>
          </a:prstGeom>
        </p:spPr>
      </p:pic>
      <p:pic>
        <p:nvPicPr>
          <p:cNvPr id="19" name="图片 18" descr="2210af2c4a6066c7b5999714ed1f8c6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9953" y="1669627"/>
            <a:ext cx="2291080" cy="2176780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descr="dd4285b30513f398d26f1cda7d2f468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1469" y="3901441"/>
            <a:ext cx="4032673" cy="31115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" name="矩形 47"/>
          <p:cNvSpPr>
            <a:spLocks noChangeArrowheads="1"/>
          </p:cNvSpPr>
          <p:nvPr/>
        </p:nvSpPr>
        <p:spPr bwMode="auto">
          <a:xfrm>
            <a:off x="4017433" y="2916767"/>
            <a:ext cx="2904067" cy="1844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21908" tIns="60954" rIns="121908" bIns="60954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+mn-cs"/>
                <a:sym typeface="Calibri"/>
              </a:defRPr>
            </a:lvl9pPr>
          </a:lstStyle>
          <a:p>
            <a:pPr lvl="0">
              <a:spcBef>
                <a:spcPct val="0"/>
              </a:spcBef>
              <a:buNone/>
            </a:pPr>
            <a:r>
              <a:rPr lang="zh-CN" altLang="en-US" sz="1865">
                <a:solidFill>
                  <a:prstClr val="black">
                    <a:lumMod val="75000"/>
                    <a:lumOff val="25000"/>
                  </a:prstClr>
                </a:solidFill>
                <a:latin typeface="+mn-lt"/>
                <a:ea typeface="+mn-ea"/>
                <a:cs typeface="+mn-ea"/>
                <a:sym typeface="+mn-lt"/>
              </a:rPr>
              <a:t>冬天养肾冬季天气寒冷，属水，主肾经，是滋养肾的好时机，因此，此时应多吃一些口味重的黑色食物，如木耳、黑豆、芝麻等。</a:t>
            </a:r>
            <a:endParaRPr lang="zh-CN" altLang="en-US" sz="1865">
              <a:solidFill>
                <a:prstClr val="black">
                  <a:lumMod val="75000"/>
                  <a:lumOff val="25000"/>
                </a:prst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313420" y="644691"/>
            <a:ext cx="21609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4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、冬季饮食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" name="燕尾形 2"/>
          <p:cNvSpPr/>
          <p:nvPr/>
        </p:nvSpPr>
        <p:spPr>
          <a:xfrm>
            <a:off x="2638799" y="3354859"/>
            <a:ext cx="480053" cy="768085"/>
          </a:xfrm>
          <a:prstGeom prst="chevron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tx1"/>
              </a:solidFill>
              <a:cs typeface="+mn-ea"/>
              <a:sym typeface="+mn-lt"/>
            </a:endParaRPr>
          </a:p>
        </p:txBody>
      </p:sp>
      <p:cxnSp>
        <p:nvCxnSpPr>
          <p:cNvPr id="4" name="直接连接符 3"/>
          <p:cNvCxnSpPr/>
          <p:nvPr/>
        </p:nvCxnSpPr>
        <p:spPr>
          <a:xfrm>
            <a:off x="3183467" y="3717713"/>
            <a:ext cx="704427" cy="0"/>
          </a:xfrm>
          <a:prstGeom prst="line">
            <a:avLst/>
          </a:prstGeom>
          <a:ln w="25400">
            <a:solidFill>
              <a:srgbClr val="BF8D11"/>
            </a:solidFill>
            <a:prstDash val="sysDash"/>
            <a:headEnd type="none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" name="组合 4"/>
          <p:cNvGrpSpPr/>
          <p:nvPr/>
        </p:nvGrpSpPr>
        <p:grpSpPr>
          <a:xfrm>
            <a:off x="755229" y="2916768"/>
            <a:ext cx="1756833" cy="1862667"/>
            <a:chOff x="2028825" y="1023938"/>
            <a:chExt cx="1997076" cy="2220912"/>
          </a:xfrm>
        </p:grpSpPr>
        <p:pic>
          <p:nvPicPr>
            <p:cNvPr id="12" name="Picture 6" descr="C:\Users\Administrator\Desktop\touying.png"/>
            <p:cNvPicPr>
              <a:picLocks noChangeAspect="1" noChangeArrowheads="1"/>
            </p:cNvPicPr>
            <p:nvPr/>
          </p:nvPicPr>
          <p:blipFill>
            <a:blip r:embed="rId4"/>
            <a:stretch>
              <a:fillRect/>
            </a:stretch>
          </p:blipFill>
          <p:spPr bwMode="auto">
            <a:xfrm>
              <a:off x="2028825" y="2678113"/>
              <a:ext cx="1997075" cy="566737"/>
            </a:xfrm>
            <a:prstGeom prst="frame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3" name="组合 17"/>
            <p:cNvGrpSpPr/>
            <p:nvPr/>
          </p:nvGrpSpPr>
          <p:grpSpPr>
            <a:xfrm>
              <a:off x="2081213" y="1023938"/>
              <a:ext cx="1944688" cy="1947862"/>
              <a:chOff x="2081213" y="1023938"/>
              <a:chExt cx="1944688" cy="1947862"/>
            </a:xfrm>
          </p:grpSpPr>
          <p:sp>
            <p:nvSpPr>
              <p:cNvPr id="15" name="Freeform 8"/>
              <p:cNvSpPr/>
              <p:nvPr/>
            </p:nvSpPr>
            <p:spPr bwMode="auto">
              <a:xfrm>
                <a:off x="2081213" y="1023938"/>
                <a:ext cx="1944688" cy="1947862"/>
              </a:xfrm>
              <a:prstGeom prst="frame">
                <a:avLst/>
              </a:prstGeom>
              <a:solidFill>
                <a:srgbClr val="BF8D1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sz="240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16" name="TextBox 13"/>
              <p:cNvSpPr txBox="1">
                <a:spLocks noChangeArrowheads="1"/>
              </p:cNvSpPr>
              <p:nvPr/>
            </p:nvSpPr>
            <p:spPr bwMode="auto">
              <a:xfrm>
                <a:off x="2292777" y="1234661"/>
                <a:ext cx="1523522" cy="1584409"/>
              </a:xfrm>
              <a:prstGeom prst="frame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32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8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–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 eaLnBrk="1" hangingPunct="1">
                  <a:spcBef>
                    <a:spcPct val="0"/>
                  </a:spcBef>
                  <a:buFontTx/>
                  <a:buNone/>
                </a:pPr>
                <a:r>
                  <a:rPr lang="zh-CN" altLang="en-US" sz="5865" b="1">
                    <a:solidFill>
                      <a:schemeClr val="accent5"/>
                    </a:solidFill>
                    <a:latin typeface="+mn-lt"/>
                    <a:ea typeface="+mn-ea"/>
                    <a:cs typeface="+mn-ea"/>
                    <a:sym typeface="+mn-lt"/>
                  </a:rPr>
                  <a:t>冬</a:t>
                </a:r>
                <a:endParaRPr lang="zh-CN" altLang="en-US" sz="5865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pic>
        <p:nvPicPr>
          <p:cNvPr id="17" name="图片 16" descr="29e4e10e468d121c9e9b1218aab043c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3967" y="190501"/>
            <a:ext cx="2880360" cy="6308513"/>
          </a:xfrm>
          <a:prstGeom prst="rect">
            <a:avLst/>
          </a:prstGeom>
        </p:spPr>
      </p:pic>
      <p:pic>
        <p:nvPicPr>
          <p:cNvPr id="18" name="图片 17" descr="90b39bc9c5e98f9146c71d42eb77954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03243" y="644315"/>
            <a:ext cx="3736340" cy="2640753"/>
          </a:xfrm>
          <a:prstGeom prst="rect">
            <a:avLst/>
          </a:prstGeom>
        </p:spPr>
      </p:pic>
      <p:pic>
        <p:nvPicPr>
          <p:cNvPr id="19" name="图片 18" descr="782338c491d37dd3a9ab279497afdcad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3467" y="4054688"/>
            <a:ext cx="3056467" cy="3056467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30" name="文本框 29"/>
          <p:cNvSpPr txBox="1"/>
          <p:nvPr/>
        </p:nvSpPr>
        <p:spPr>
          <a:xfrm>
            <a:off x="2314789" y="1295400"/>
            <a:ext cx="7082367" cy="6654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食物分为酸性和碱性，以及热性、温性、凉性和寒性。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r>
              <a:rPr lang="zh-CN" altLang="en-US" sz="18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懂得食物的五味才能保证“后天之本”安全。</a:t>
            </a:r>
            <a:endParaRPr lang="zh-CN" altLang="en-US" sz="18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1" name="矩形 20"/>
          <p:cNvSpPr/>
          <p:nvPr/>
        </p:nvSpPr>
        <p:spPr>
          <a:xfrm>
            <a:off x="2637528" y="526547"/>
            <a:ext cx="249999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1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、食物的属性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1486733" y="3982481"/>
            <a:ext cx="1698801" cy="105771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spcBef>
                <a:spcPct val="0"/>
              </a:spcBef>
              <a:buFont typeface="Arial" pitchFamily="34" charset="0"/>
            </a:pP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性平的食物，一年四季都可以食用。</a:t>
            </a:r>
            <a:endParaRPr lang="zh-CN" altLang="en-US" sz="1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6" name="文本框 15"/>
          <p:cNvSpPr txBox="1"/>
          <p:nvPr>
            <p:custDataLst>
              <p:tags r:id="rId4"/>
            </p:custDataLst>
          </p:nvPr>
        </p:nvSpPr>
        <p:spPr>
          <a:xfrm>
            <a:off x="3737271" y="3982481"/>
            <a:ext cx="1698801" cy="1057716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spcBef>
                <a:spcPct val="0"/>
              </a:spcBef>
              <a:buFont typeface="Arial" pitchFamily="34" charset="0"/>
            </a:pP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性温的食物，夏季要适当少量食用，其他季节都可以食用。</a:t>
            </a:r>
            <a:endParaRPr lang="zh-CN" altLang="en-US" sz="1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5"/>
            </p:custDataLst>
          </p:nvPr>
        </p:nvSpPr>
        <p:spPr>
          <a:xfrm>
            <a:off x="6078220" y="4012355"/>
            <a:ext cx="1698413" cy="137583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spcBef>
                <a:spcPct val="0"/>
              </a:spcBef>
              <a:buFont typeface="Arial" pitchFamily="34" charset="0"/>
            </a:pP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性寒的食物，四季尽量少吃，如果要食用，必须添加性温性热的食物。</a:t>
            </a:r>
            <a:endParaRPr lang="zh-CN" altLang="en-US" sz="1600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5" name="文本框 24"/>
          <p:cNvSpPr txBox="1"/>
          <p:nvPr>
            <p:custDataLst>
              <p:tags r:id="rId6"/>
            </p:custDataLst>
          </p:nvPr>
        </p:nvSpPr>
        <p:spPr>
          <a:xfrm>
            <a:off x="8558953" y="4012353"/>
            <a:ext cx="1698413" cy="1374987"/>
          </a:xfrm>
          <a:prstGeom prst="rect">
            <a:avLst/>
          </a:prstGeom>
          <a:noFill/>
        </p:spPr>
        <p:txBody>
          <a:bodyPr wrap="square" rtlCol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spcBef>
                <a:spcPct val="0"/>
              </a:spcBef>
              <a:buFont typeface="Arial" pitchFamily="34" charset="0"/>
            </a:pPr>
            <a:r>
              <a:rPr lang="zh-CN" altLang="en-US" sz="160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性凉的食物，夏季可以经常食用，其他季节必须配合性温的食物一起吃。</a:t>
            </a:r>
            <a:endParaRPr lang="zh-CN" altLang="en-US" sz="1600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46" name="组合 45"/>
          <p:cNvGrpSpPr/>
          <p:nvPr/>
        </p:nvGrpSpPr>
        <p:grpSpPr>
          <a:xfrm>
            <a:off x="6311900" y="2187789"/>
            <a:ext cx="1149773" cy="1128607"/>
            <a:chOff x="7455" y="2584"/>
            <a:chExt cx="1358" cy="1333"/>
          </a:xfrm>
        </p:grpSpPr>
        <p:sp>
          <p:nvSpPr>
            <p:cNvPr id="10" name="泪滴形 7"/>
            <p:cNvSpPr/>
            <p:nvPr>
              <p:custDataLst>
                <p:tags r:id="rId7"/>
              </p:custDataLst>
            </p:nvPr>
          </p:nvSpPr>
          <p:spPr>
            <a:xfrm rot="8100000">
              <a:off x="7455" y="2584"/>
              <a:ext cx="1333" cy="1333"/>
            </a:xfrm>
            <a:custGeom>
              <a:gdLst>
                <a:gd name="connsiteX0" fmla="*/ 0 w 924022"/>
                <a:gd name="connsiteY0" fmla="*/ 462011 h 924022"/>
                <a:gd name="connsiteX1" fmla="*/ 462011 w 924022"/>
                <a:gd name="connsiteY1" fmla="*/ 0 h 924022"/>
                <a:gd name="connsiteX2" fmla="*/ 976294 w 924022"/>
                <a:gd name="connsiteY2" fmla="*/ -52272 h 924022"/>
                <a:gd name="connsiteX3" fmla="*/ 924022 w 924022"/>
                <a:gd name="connsiteY3" fmla="*/ 462011 h 924022"/>
                <a:gd name="connsiteX4" fmla="*/ 462011 w 924022"/>
                <a:gd name="connsiteY4" fmla="*/ 924022 h 924022"/>
                <a:gd name="connsiteX5" fmla="*/ 0 w 924022"/>
                <a:gd name="connsiteY5" fmla="*/ 462011 h 924022"/>
                <a:gd name="connsiteX0-1" fmla="*/ 0 w 976294"/>
                <a:gd name="connsiteY0-2" fmla="*/ 514283 h 976294"/>
                <a:gd name="connsiteX1-3" fmla="*/ 462011 w 976294"/>
                <a:gd name="connsiteY1-4" fmla="*/ 52272 h 976294"/>
                <a:gd name="connsiteX2-5" fmla="*/ 976294 w 976294"/>
                <a:gd name="connsiteY2-6" fmla="*/ 0 h 976294"/>
                <a:gd name="connsiteX3-7" fmla="*/ 924022 w 976294"/>
                <a:gd name="connsiteY3-8" fmla="*/ 514283 h 976294"/>
                <a:gd name="connsiteX4-9" fmla="*/ 462011 w 976294"/>
                <a:gd name="connsiteY4-10" fmla="*/ 976294 h 976294"/>
                <a:gd name="connsiteX5-11" fmla="*/ 0 w 976294"/>
                <a:gd name="connsiteY5-12" fmla="*/ 514283 h 976294"/>
                <a:gd name="connsiteX0-13" fmla="*/ 0 w 991098"/>
                <a:gd name="connsiteY0-14" fmla="*/ 517758 h 979769"/>
                <a:gd name="connsiteX1-15" fmla="*/ 462011 w 991098"/>
                <a:gd name="connsiteY1-16" fmla="*/ 55747 h 979769"/>
                <a:gd name="connsiteX2-17" fmla="*/ 976294 w 991098"/>
                <a:gd name="connsiteY2-18" fmla="*/ 3475 h 979769"/>
                <a:gd name="connsiteX3-19" fmla="*/ 924022 w 991098"/>
                <a:gd name="connsiteY3-20" fmla="*/ 517758 h 979769"/>
                <a:gd name="connsiteX4-21" fmla="*/ 462011 w 991098"/>
                <a:gd name="connsiteY4-22" fmla="*/ 979769 h 979769"/>
                <a:gd name="connsiteX5-23" fmla="*/ 0 w 991098"/>
                <a:gd name="connsiteY5-24" fmla="*/ 517758 h 979769"/>
                <a:gd name="connsiteX0-25" fmla="*/ 0 w 991098"/>
                <a:gd name="connsiteY0-26" fmla="*/ 532372 h 994383"/>
                <a:gd name="connsiteX1-27" fmla="*/ 462011 w 991098"/>
                <a:gd name="connsiteY1-28" fmla="*/ 70361 h 994383"/>
                <a:gd name="connsiteX2-29" fmla="*/ 976294 w 991098"/>
                <a:gd name="connsiteY2-30" fmla="*/ 18089 h 994383"/>
                <a:gd name="connsiteX3-31" fmla="*/ 924022 w 991098"/>
                <a:gd name="connsiteY3-32" fmla="*/ 532372 h 994383"/>
                <a:gd name="connsiteX4-33" fmla="*/ 462011 w 991098"/>
                <a:gd name="connsiteY4-34" fmla="*/ 994383 h 994383"/>
                <a:gd name="connsiteX5-35" fmla="*/ 0 w 991098"/>
                <a:gd name="connsiteY5-36" fmla="*/ 532372 h 994383"/>
                <a:gd name="connsiteX0-37" fmla="*/ 0 w 991098"/>
                <a:gd name="connsiteY0-38" fmla="*/ 529088 h 991099"/>
                <a:gd name="connsiteX1-39" fmla="*/ 462011 w 991098"/>
                <a:gd name="connsiteY1-40" fmla="*/ 67077 h 991099"/>
                <a:gd name="connsiteX2-41" fmla="*/ 976294 w 991098"/>
                <a:gd name="connsiteY2-42" fmla="*/ 14805 h 991099"/>
                <a:gd name="connsiteX3-43" fmla="*/ 924022 w 991098"/>
                <a:gd name="connsiteY3-44" fmla="*/ 529088 h 991099"/>
                <a:gd name="connsiteX4-45" fmla="*/ 462011 w 991098"/>
                <a:gd name="connsiteY4-46" fmla="*/ 991099 h 991099"/>
                <a:gd name="connsiteX5-47" fmla="*/ 0 w 991098"/>
                <a:gd name="connsiteY5-48" fmla="*/ 529088 h 991099"/>
                <a:gd name="connsiteX0-49" fmla="*/ 0 w 992401"/>
                <a:gd name="connsiteY0-50" fmla="*/ 529088 h 991099"/>
                <a:gd name="connsiteX1-51" fmla="*/ 462011 w 992401"/>
                <a:gd name="connsiteY1-52" fmla="*/ 67077 h 991099"/>
                <a:gd name="connsiteX2-53" fmla="*/ 976294 w 992401"/>
                <a:gd name="connsiteY2-54" fmla="*/ 14805 h 991099"/>
                <a:gd name="connsiteX3-55" fmla="*/ 924022 w 992401"/>
                <a:gd name="connsiteY3-56" fmla="*/ 529088 h 991099"/>
                <a:gd name="connsiteX4-57" fmla="*/ 462011 w 992401"/>
                <a:gd name="connsiteY4-58" fmla="*/ 991099 h 991099"/>
                <a:gd name="connsiteX5-59" fmla="*/ 0 w 992401"/>
                <a:gd name="connsiteY5-60" fmla="*/ 529088 h 991099"/>
                <a:gd name="connsiteX0-61" fmla="*/ 0 w 990452"/>
                <a:gd name="connsiteY0-62" fmla="*/ 529088 h 991099"/>
                <a:gd name="connsiteX1-63" fmla="*/ 462011 w 990452"/>
                <a:gd name="connsiteY1-64" fmla="*/ 67077 h 991099"/>
                <a:gd name="connsiteX2-65" fmla="*/ 976294 w 990452"/>
                <a:gd name="connsiteY2-66" fmla="*/ 14805 h 991099"/>
                <a:gd name="connsiteX3-67" fmla="*/ 924022 w 990452"/>
                <a:gd name="connsiteY3-68" fmla="*/ 529088 h 991099"/>
                <a:gd name="connsiteX4-69" fmla="*/ 462011 w 990452"/>
                <a:gd name="connsiteY4-70" fmla="*/ 991099 h 991099"/>
                <a:gd name="connsiteX5-71" fmla="*/ 0 w 990452"/>
                <a:gd name="connsiteY5-72" fmla="*/ 529088 h 991099"/>
                <a:gd name="connsiteX0-73" fmla="*/ 0 w 990452"/>
                <a:gd name="connsiteY0-74" fmla="*/ 528442 h 990453"/>
                <a:gd name="connsiteX1-75" fmla="*/ 462011 w 990452"/>
                <a:gd name="connsiteY1-76" fmla="*/ 66431 h 990453"/>
                <a:gd name="connsiteX2-77" fmla="*/ 976294 w 990452"/>
                <a:gd name="connsiteY2-78" fmla="*/ 14159 h 990453"/>
                <a:gd name="connsiteX3-79" fmla="*/ 924022 w 990452"/>
                <a:gd name="connsiteY3-80" fmla="*/ 528442 h 990453"/>
                <a:gd name="connsiteX4-81" fmla="*/ 462011 w 990452"/>
                <a:gd name="connsiteY4-82" fmla="*/ 990453 h 990453"/>
                <a:gd name="connsiteX5-83" fmla="*/ 0 w 990452"/>
                <a:gd name="connsiteY5-84" fmla="*/ 528442 h 990453"/>
                <a:gd name="connsiteX0-85" fmla="*/ 0 w 990452"/>
                <a:gd name="connsiteY0-86" fmla="*/ 527801 h 989812"/>
                <a:gd name="connsiteX1-87" fmla="*/ 462011 w 990452"/>
                <a:gd name="connsiteY1-88" fmla="*/ 65790 h 989812"/>
                <a:gd name="connsiteX2-89" fmla="*/ 976294 w 990452"/>
                <a:gd name="connsiteY2-90" fmla="*/ 13518 h 989812"/>
                <a:gd name="connsiteX3-91" fmla="*/ 924022 w 990452"/>
                <a:gd name="connsiteY3-92" fmla="*/ 527801 h 989812"/>
                <a:gd name="connsiteX4-93" fmla="*/ 462011 w 990452"/>
                <a:gd name="connsiteY4-94" fmla="*/ 989812 h 989812"/>
                <a:gd name="connsiteX5-95" fmla="*/ 0 w 990452"/>
                <a:gd name="connsiteY5-96" fmla="*/ 527801 h 989812"/>
                <a:gd name="connsiteX0-97" fmla="*/ 0 w 990452"/>
                <a:gd name="connsiteY0-98" fmla="*/ 525286 h 987297"/>
                <a:gd name="connsiteX1-99" fmla="*/ 462011 w 990452"/>
                <a:gd name="connsiteY1-100" fmla="*/ 63275 h 987297"/>
                <a:gd name="connsiteX2-101" fmla="*/ 976294 w 990452"/>
                <a:gd name="connsiteY2-102" fmla="*/ 11003 h 987297"/>
                <a:gd name="connsiteX3-103" fmla="*/ 924022 w 990452"/>
                <a:gd name="connsiteY3-104" fmla="*/ 525286 h 987297"/>
                <a:gd name="connsiteX4-105" fmla="*/ 462011 w 990452"/>
                <a:gd name="connsiteY4-106" fmla="*/ 987297 h 987297"/>
                <a:gd name="connsiteX5-107" fmla="*/ 0 w 990452"/>
                <a:gd name="connsiteY5-108" fmla="*/ 525286 h 987297"/>
                <a:gd name="connsiteX0-109" fmla="*/ 0 w 990452"/>
                <a:gd name="connsiteY0-110" fmla="*/ 523462 h 985473"/>
                <a:gd name="connsiteX1-111" fmla="*/ 462011 w 990452"/>
                <a:gd name="connsiteY1-112" fmla="*/ 61451 h 985473"/>
                <a:gd name="connsiteX2-113" fmla="*/ 976294 w 990452"/>
                <a:gd name="connsiteY2-114" fmla="*/ 9179 h 985473"/>
                <a:gd name="connsiteX3-115" fmla="*/ 924022 w 990452"/>
                <a:gd name="connsiteY3-116" fmla="*/ 523462 h 985473"/>
                <a:gd name="connsiteX4-117" fmla="*/ 462011 w 990452"/>
                <a:gd name="connsiteY4-118" fmla="*/ 985473 h 985473"/>
                <a:gd name="connsiteX5-119" fmla="*/ 0 w 990452"/>
                <a:gd name="connsiteY5-120" fmla="*/ 523462 h 985473"/>
                <a:gd name="connsiteX0-121" fmla="*/ 0 w 985472"/>
                <a:gd name="connsiteY0-122" fmla="*/ 523462 h 985473"/>
                <a:gd name="connsiteX1-123" fmla="*/ 462011 w 985472"/>
                <a:gd name="connsiteY1-124" fmla="*/ 61451 h 985473"/>
                <a:gd name="connsiteX2-125" fmla="*/ 976294 w 985472"/>
                <a:gd name="connsiteY2-126" fmla="*/ 9179 h 985473"/>
                <a:gd name="connsiteX3-127" fmla="*/ 924022 w 985472"/>
                <a:gd name="connsiteY3-128" fmla="*/ 523462 h 985473"/>
                <a:gd name="connsiteX4-129" fmla="*/ 462011 w 985472"/>
                <a:gd name="connsiteY4-130" fmla="*/ 985473 h 985473"/>
                <a:gd name="connsiteX5-131" fmla="*/ 0 w 985472"/>
                <a:gd name="connsiteY5-132" fmla="*/ 523462 h 985473"/>
              </a:gdLst>
              <a:cxnLst>
                <a:cxn ang="0">
                  <a:pos x="connsiteX0-121" y="connsiteY0-122"/>
                </a:cxn>
                <a:cxn ang="0">
                  <a:pos x="connsiteX1-123" y="connsiteY1-124"/>
                </a:cxn>
                <a:cxn ang="0">
                  <a:pos x="connsiteX2-125" y="connsiteY2-126"/>
                </a:cxn>
                <a:cxn ang="0">
                  <a:pos x="connsiteX3-127" y="connsiteY3-128"/>
                </a:cxn>
                <a:cxn ang="0">
                  <a:pos x="connsiteX4-129" y="connsiteY4-130"/>
                </a:cxn>
                <a:cxn ang="0">
                  <a:pos x="connsiteX5-131" y="connsiteY5-132"/>
                </a:cxn>
              </a:cxnLst>
              <a:rect l="l" t="t" r="r" b="b"/>
              <a:pathLst>
                <a:path w="985472" h="985473">
                  <a:moveTo>
                    <a:pt x="0" y="523462"/>
                  </a:moveTo>
                  <a:cubicBezTo>
                    <a:pt x="0" y="268300"/>
                    <a:pt x="206849" y="61451"/>
                    <a:pt x="462011" y="61451"/>
                  </a:cubicBezTo>
                  <a:cubicBezTo>
                    <a:pt x="633438" y="61451"/>
                    <a:pt x="941255" y="-28376"/>
                    <a:pt x="976294" y="9179"/>
                  </a:cubicBezTo>
                  <a:cubicBezTo>
                    <a:pt x="1013850" y="37485"/>
                    <a:pt x="924022" y="352035"/>
                    <a:pt x="924022" y="523462"/>
                  </a:cubicBezTo>
                  <a:cubicBezTo>
                    <a:pt x="924022" y="778624"/>
                    <a:pt x="717173" y="985473"/>
                    <a:pt x="462011" y="985473"/>
                  </a:cubicBezTo>
                  <a:cubicBezTo>
                    <a:pt x="206849" y="985473"/>
                    <a:pt x="0" y="778624"/>
                    <a:pt x="0" y="523462"/>
                  </a:cubicBezTo>
                  <a:close/>
                </a:path>
              </a:pathLst>
            </a:custGeom>
            <a:noFill/>
            <a:ln w="38100" cap="flat" cmpd="sng" algn="ctr">
              <a:solidFill>
                <a:schemeClr val="accent5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39" name="文本框 38"/>
            <p:cNvSpPr txBox="1"/>
            <p:nvPr/>
          </p:nvSpPr>
          <p:spPr>
            <a:xfrm>
              <a:off x="7759" y="2889"/>
              <a:ext cx="1054" cy="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rPr>
                <a:t>寒</a:t>
              </a:r>
              <a:endParaRPr lang="zh-CN" altLang="en-US" sz="32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47" name="组合 46"/>
          <p:cNvGrpSpPr/>
          <p:nvPr/>
        </p:nvGrpSpPr>
        <p:grpSpPr>
          <a:xfrm>
            <a:off x="8711353" y="2189481"/>
            <a:ext cx="1143000" cy="1128607"/>
            <a:chOff x="10289" y="2586"/>
            <a:chExt cx="1350" cy="1333"/>
          </a:xfrm>
        </p:grpSpPr>
        <p:sp>
          <p:nvSpPr>
            <p:cNvPr id="23" name="泪滴形 7"/>
            <p:cNvSpPr/>
            <p:nvPr>
              <p:custDataLst>
                <p:tags r:id="rId8"/>
              </p:custDataLst>
            </p:nvPr>
          </p:nvSpPr>
          <p:spPr>
            <a:xfrm rot="8100000">
              <a:off x="10289" y="2586"/>
              <a:ext cx="1333" cy="1333"/>
            </a:xfrm>
            <a:custGeom>
              <a:gdLst>
                <a:gd name="connsiteX0" fmla="*/ 0 w 924022"/>
                <a:gd name="connsiteY0" fmla="*/ 462011 h 924022"/>
                <a:gd name="connsiteX1" fmla="*/ 462011 w 924022"/>
                <a:gd name="connsiteY1" fmla="*/ 0 h 924022"/>
                <a:gd name="connsiteX2" fmla="*/ 976294 w 924022"/>
                <a:gd name="connsiteY2" fmla="*/ -52272 h 924022"/>
                <a:gd name="connsiteX3" fmla="*/ 924022 w 924022"/>
                <a:gd name="connsiteY3" fmla="*/ 462011 h 924022"/>
                <a:gd name="connsiteX4" fmla="*/ 462011 w 924022"/>
                <a:gd name="connsiteY4" fmla="*/ 924022 h 924022"/>
                <a:gd name="connsiteX5" fmla="*/ 0 w 924022"/>
                <a:gd name="connsiteY5" fmla="*/ 462011 h 924022"/>
                <a:gd name="connsiteX0-1" fmla="*/ 0 w 976294"/>
                <a:gd name="connsiteY0-2" fmla="*/ 514283 h 976294"/>
                <a:gd name="connsiteX1-3" fmla="*/ 462011 w 976294"/>
                <a:gd name="connsiteY1-4" fmla="*/ 52272 h 976294"/>
                <a:gd name="connsiteX2-5" fmla="*/ 976294 w 976294"/>
                <a:gd name="connsiteY2-6" fmla="*/ 0 h 976294"/>
                <a:gd name="connsiteX3-7" fmla="*/ 924022 w 976294"/>
                <a:gd name="connsiteY3-8" fmla="*/ 514283 h 976294"/>
                <a:gd name="connsiteX4-9" fmla="*/ 462011 w 976294"/>
                <a:gd name="connsiteY4-10" fmla="*/ 976294 h 976294"/>
                <a:gd name="connsiteX5-11" fmla="*/ 0 w 976294"/>
                <a:gd name="connsiteY5-12" fmla="*/ 514283 h 976294"/>
                <a:gd name="connsiteX0-13" fmla="*/ 0 w 991098"/>
                <a:gd name="connsiteY0-14" fmla="*/ 517758 h 979769"/>
                <a:gd name="connsiteX1-15" fmla="*/ 462011 w 991098"/>
                <a:gd name="connsiteY1-16" fmla="*/ 55747 h 979769"/>
                <a:gd name="connsiteX2-17" fmla="*/ 976294 w 991098"/>
                <a:gd name="connsiteY2-18" fmla="*/ 3475 h 979769"/>
                <a:gd name="connsiteX3-19" fmla="*/ 924022 w 991098"/>
                <a:gd name="connsiteY3-20" fmla="*/ 517758 h 979769"/>
                <a:gd name="connsiteX4-21" fmla="*/ 462011 w 991098"/>
                <a:gd name="connsiteY4-22" fmla="*/ 979769 h 979769"/>
                <a:gd name="connsiteX5-23" fmla="*/ 0 w 991098"/>
                <a:gd name="connsiteY5-24" fmla="*/ 517758 h 979769"/>
                <a:gd name="connsiteX0-25" fmla="*/ 0 w 991098"/>
                <a:gd name="connsiteY0-26" fmla="*/ 532372 h 994383"/>
                <a:gd name="connsiteX1-27" fmla="*/ 462011 w 991098"/>
                <a:gd name="connsiteY1-28" fmla="*/ 70361 h 994383"/>
                <a:gd name="connsiteX2-29" fmla="*/ 976294 w 991098"/>
                <a:gd name="connsiteY2-30" fmla="*/ 18089 h 994383"/>
                <a:gd name="connsiteX3-31" fmla="*/ 924022 w 991098"/>
                <a:gd name="connsiteY3-32" fmla="*/ 532372 h 994383"/>
                <a:gd name="connsiteX4-33" fmla="*/ 462011 w 991098"/>
                <a:gd name="connsiteY4-34" fmla="*/ 994383 h 994383"/>
                <a:gd name="connsiteX5-35" fmla="*/ 0 w 991098"/>
                <a:gd name="connsiteY5-36" fmla="*/ 532372 h 994383"/>
                <a:gd name="connsiteX0-37" fmla="*/ 0 w 991098"/>
                <a:gd name="connsiteY0-38" fmla="*/ 529088 h 991099"/>
                <a:gd name="connsiteX1-39" fmla="*/ 462011 w 991098"/>
                <a:gd name="connsiteY1-40" fmla="*/ 67077 h 991099"/>
                <a:gd name="connsiteX2-41" fmla="*/ 976294 w 991098"/>
                <a:gd name="connsiteY2-42" fmla="*/ 14805 h 991099"/>
                <a:gd name="connsiteX3-43" fmla="*/ 924022 w 991098"/>
                <a:gd name="connsiteY3-44" fmla="*/ 529088 h 991099"/>
                <a:gd name="connsiteX4-45" fmla="*/ 462011 w 991098"/>
                <a:gd name="connsiteY4-46" fmla="*/ 991099 h 991099"/>
                <a:gd name="connsiteX5-47" fmla="*/ 0 w 991098"/>
                <a:gd name="connsiteY5-48" fmla="*/ 529088 h 991099"/>
                <a:gd name="connsiteX0-49" fmla="*/ 0 w 992401"/>
                <a:gd name="connsiteY0-50" fmla="*/ 529088 h 991099"/>
                <a:gd name="connsiteX1-51" fmla="*/ 462011 w 992401"/>
                <a:gd name="connsiteY1-52" fmla="*/ 67077 h 991099"/>
                <a:gd name="connsiteX2-53" fmla="*/ 976294 w 992401"/>
                <a:gd name="connsiteY2-54" fmla="*/ 14805 h 991099"/>
                <a:gd name="connsiteX3-55" fmla="*/ 924022 w 992401"/>
                <a:gd name="connsiteY3-56" fmla="*/ 529088 h 991099"/>
                <a:gd name="connsiteX4-57" fmla="*/ 462011 w 992401"/>
                <a:gd name="connsiteY4-58" fmla="*/ 991099 h 991099"/>
                <a:gd name="connsiteX5-59" fmla="*/ 0 w 992401"/>
                <a:gd name="connsiteY5-60" fmla="*/ 529088 h 991099"/>
                <a:gd name="connsiteX0-61" fmla="*/ 0 w 990452"/>
                <a:gd name="connsiteY0-62" fmla="*/ 529088 h 991099"/>
                <a:gd name="connsiteX1-63" fmla="*/ 462011 w 990452"/>
                <a:gd name="connsiteY1-64" fmla="*/ 67077 h 991099"/>
                <a:gd name="connsiteX2-65" fmla="*/ 976294 w 990452"/>
                <a:gd name="connsiteY2-66" fmla="*/ 14805 h 991099"/>
                <a:gd name="connsiteX3-67" fmla="*/ 924022 w 990452"/>
                <a:gd name="connsiteY3-68" fmla="*/ 529088 h 991099"/>
                <a:gd name="connsiteX4-69" fmla="*/ 462011 w 990452"/>
                <a:gd name="connsiteY4-70" fmla="*/ 991099 h 991099"/>
                <a:gd name="connsiteX5-71" fmla="*/ 0 w 990452"/>
                <a:gd name="connsiteY5-72" fmla="*/ 529088 h 991099"/>
                <a:gd name="connsiteX0-73" fmla="*/ 0 w 990452"/>
                <a:gd name="connsiteY0-74" fmla="*/ 528442 h 990453"/>
                <a:gd name="connsiteX1-75" fmla="*/ 462011 w 990452"/>
                <a:gd name="connsiteY1-76" fmla="*/ 66431 h 990453"/>
                <a:gd name="connsiteX2-77" fmla="*/ 976294 w 990452"/>
                <a:gd name="connsiteY2-78" fmla="*/ 14159 h 990453"/>
                <a:gd name="connsiteX3-79" fmla="*/ 924022 w 990452"/>
                <a:gd name="connsiteY3-80" fmla="*/ 528442 h 990453"/>
                <a:gd name="connsiteX4-81" fmla="*/ 462011 w 990452"/>
                <a:gd name="connsiteY4-82" fmla="*/ 990453 h 990453"/>
                <a:gd name="connsiteX5-83" fmla="*/ 0 w 990452"/>
                <a:gd name="connsiteY5-84" fmla="*/ 528442 h 990453"/>
                <a:gd name="connsiteX0-85" fmla="*/ 0 w 990452"/>
                <a:gd name="connsiteY0-86" fmla="*/ 527801 h 989812"/>
                <a:gd name="connsiteX1-87" fmla="*/ 462011 w 990452"/>
                <a:gd name="connsiteY1-88" fmla="*/ 65790 h 989812"/>
                <a:gd name="connsiteX2-89" fmla="*/ 976294 w 990452"/>
                <a:gd name="connsiteY2-90" fmla="*/ 13518 h 989812"/>
                <a:gd name="connsiteX3-91" fmla="*/ 924022 w 990452"/>
                <a:gd name="connsiteY3-92" fmla="*/ 527801 h 989812"/>
                <a:gd name="connsiteX4-93" fmla="*/ 462011 w 990452"/>
                <a:gd name="connsiteY4-94" fmla="*/ 989812 h 989812"/>
                <a:gd name="connsiteX5-95" fmla="*/ 0 w 990452"/>
                <a:gd name="connsiteY5-96" fmla="*/ 527801 h 989812"/>
                <a:gd name="connsiteX0-97" fmla="*/ 0 w 990452"/>
                <a:gd name="connsiteY0-98" fmla="*/ 525286 h 987297"/>
                <a:gd name="connsiteX1-99" fmla="*/ 462011 w 990452"/>
                <a:gd name="connsiteY1-100" fmla="*/ 63275 h 987297"/>
                <a:gd name="connsiteX2-101" fmla="*/ 976294 w 990452"/>
                <a:gd name="connsiteY2-102" fmla="*/ 11003 h 987297"/>
                <a:gd name="connsiteX3-103" fmla="*/ 924022 w 990452"/>
                <a:gd name="connsiteY3-104" fmla="*/ 525286 h 987297"/>
                <a:gd name="connsiteX4-105" fmla="*/ 462011 w 990452"/>
                <a:gd name="connsiteY4-106" fmla="*/ 987297 h 987297"/>
                <a:gd name="connsiteX5-107" fmla="*/ 0 w 990452"/>
                <a:gd name="connsiteY5-108" fmla="*/ 525286 h 987297"/>
                <a:gd name="connsiteX0-109" fmla="*/ 0 w 990452"/>
                <a:gd name="connsiteY0-110" fmla="*/ 523462 h 985473"/>
                <a:gd name="connsiteX1-111" fmla="*/ 462011 w 990452"/>
                <a:gd name="connsiteY1-112" fmla="*/ 61451 h 985473"/>
                <a:gd name="connsiteX2-113" fmla="*/ 976294 w 990452"/>
                <a:gd name="connsiteY2-114" fmla="*/ 9179 h 985473"/>
                <a:gd name="connsiteX3-115" fmla="*/ 924022 w 990452"/>
                <a:gd name="connsiteY3-116" fmla="*/ 523462 h 985473"/>
                <a:gd name="connsiteX4-117" fmla="*/ 462011 w 990452"/>
                <a:gd name="connsiteY4-118" fmla="*/ 985473 h 985473"/>
                <a:gd name="connsiteX5-119" fmla="*/ 0 w 990452"/>
                <a:gd name="connsiteY5-120" fmla="*/ 523462 h 985473"/>
                <a:gd name="connsiteX0-121" fmla="*/ 0 w 985472"/>
                <a:gd name="connsiteY0-122" fmla="*/ 523462 h 985473"/>
                <a:gd name="connsiteX1-123" fmla="*/ 462011 w 985472"/>
                <a:gd name="connsiteY1-124" fmla="*/ 61451 h 985473"/>
                <a:gd name="connsiteX2-125" fmla="*/ 976294 w 985472"/>
                <a:gd name="connsiteY2-126" fmla="*/ 9179 h 985473"/>
                <a:gd name="connsiteX3-127" fmla="*/ 924022 w 985472"/>
                <a:gd name="connsiteY3-128" fmla="*/ 523462 h 985473"/>
                <a:gd name="connsiteX4-129" fmla="*/ 462011 w 985472"/>
                <a:gd name="connsiteY4-130" fmla="*/ 985473 h 985473"/>
                <a:gd name="connsiteX5-131" fmla="*/ 0 w 985472"/>
                <a:gd name="connsiteY5-132" fmla="*/ 523462 h 985473"/>
              </a:gdLst>
              <a:cxnLst>
                <a:cxn ang="0">
                  <a:pos x="connsiteX0-121" y="connsiteY0-122"/>
                </a:cxn>
                <a:cxn ang="0">
                  <a:pos x="connsiteX1-123" y="connsiteY1-124"/>
                </a:cxn>
                <a:cxn ang="0">
                  <a:pos x="connsiteX2-125" y="connsiteY2-126"/>
                </a:cxn>
                <a:cxn ang="0">
                  <a:pos x="connsiteX3-127" y="connsiteY3-128"/>
                </a:cxn>
                <a:cxn ang="0">
                  <a:pos x="connsiteX4-129" y="connsiteY4-130"/>
                </a:cxn>
                <a:cxn ang="0">
                  <a:pos x="connsiteX5-131" y="connsiteY5-132"/>
                </a:cxn>
              </a:cxnLst>
              <a:rect l="l" t="t" r="r" b="b"/>
              <a:pathLst>
                <a:path w="985472" h="985473">
                  <a:moveTo>
                    <a:pt x="0" y="523462"/>
                  </a:moveTo>
                  <a:cubicBezTo>
                    <a:pt x="0" y="268300"/>
                    <a:pt x="206849" y="61451"/>
                    <a:pt x="462011" y="61451"/>
                  </a:cubicBezTo>
                  <a:cubicBezTo>
                    <a:pt x="633438" y="61451"/>
                    <a:pt x="941255" y="-28376"/>
                    <a:pt x="976294" y="9179"/>
                  </a:cubicBezTo>
                  <a:cubicBezTo>
                    <a:pt x="1013850" y="37485"/>
                    <a:pt x="924022" y="352035"/>
                    <a:pt x="924022" y="523462"/>
                  </a:cubicBezTo>
                  <a:cubicBezTo>
                    <a:pt x="924022" y="778624"/>
                    <a:pt x="717173" y="985473"/>
                    <a:pt x="462011" y="985473"/>
                  </a:cubicBezTo>
                  <a:cubicBezTo>
                    <a:pt x="206849" y="985473"/>
                    <a:pt x="0" y="778624"/>
                    <a:pt x="0" y="523462"/>
                  </a:cubicBezTo>
                  <a:close/>
                </a:path>
              </a:pathLst>
            </a:custGeom>
            <a:noFill/>
            <a:ln w="38100" cap="flat" cmpd="sng" algn="ctr">
              <a:solidFill>
                <a:schemeClr val="accent5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40" name="文本框 39"/>
            <p:cNvSpPr txBox="1"/>
            <p:nvPr/>
          </p:nvSpPr>
          <p:spPr>
            <a:xfrm>
              <a:off x="10585" y="2890"/>
              <a:ext cx="1054" cy="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rPr>
                <a:t>凉</a:t>
              </a:r>
              <a:endParaRPr lang="zh-CN" altLang="en-US" sz="32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42" name="组合 41"/>
          <p:cNvGrpSpPr/>
          <p:nvPr/>
        </p:nvGrpSpPr>
        <p:grpSpPr>
          <a:xfrm>
            <a:off x="1768641" y="2189504"/>
            <a:ext cx="1128903" cy="1128904"/>
            <a:chOff x="2092" y="2585"/>
            <a:chExt cx="1333" cy="1333"/>
          </a:xfrm>
        </p:grpSpPr>
        <p:sp>
          <p:nvSpPr>
            <p:cNvPr id="2" name="泪滴形 7"/>
            <p:cNvSpPr/>
            <p:nvPr>
              <p:custDataLst>
                <p:tags r:id="rId9"/>
              </p:custDataLst>
            </p:nvPr>
          </p:nvSpPr>
          <p:spPr>
            <a:xfrm rot="8100000">
              <a:off x="2092" y="2585"/>
              <a:ext cx="1333" cy="1333"/>
            </a:xfrm>
            <a:custGeom>
              <a:gdLst>
                <a:gd name="connsiteX0" fmla="*/ 0 w 924022"/>
                <a:gd name="connsiteY0" fmla="*/ 462011 h 924022"/>
                <a:gd name="connsiteX1" fmla="*/ 462011 w 924022"/>
                <a:gd name="connsiteY1" fmla="*/ 0 h 924022"/>
                <a:gd name="connsiteX2" fmla="*/ 976294 w 924022"/>
                <a:gd name="connsiteY2" fmla="*/ -52272 h 924022"/>
                <a:gd name="connsiteX3" fmla="*/ 924022 w 924022"/>
                <a:gd name="connsiteY3" fmla="*/ 462011 h 924022"/>
                <a:gd name="connsiteX4" fmla="*/ 462011 w 924022"/>
                <a:gd name="connsiteY4" fmla="*/ 924022 h 924022"/>
                <a:gd name="connsiteX5" fmla="*/ 0 w 924022"/>
                <a:gd name="connsiteY5" fmla="*/ 462011 h 924022"/>
                <a:gd name="connsiteX0-1" fmla="*/ 0 w 976294"/>
                <a:gd name="connsiteY0-2" fmla="*/ 514283 h 976294"/>
                <a:gd name="connsiteX1-3" fmla="*/ 462011 w 976294"/>
                <a:gd name="connsiteY1-4" fmla="*/ 52272 h 976294"/>
                <a:gd name="connsiteX2-5" fmla="*/ 976294 w 976294"/>
                <a:gd name="connsiteY2-6" fmla="*/ 0 h 976294"/>
                <a:gd name="connsiteX3-7" fmla="*/ 924022 w 976294"/>
                <a:gd name="connsiteY3-8" fmla="*/ 514283 h 976294"/>
                <a:gd name="connsiteX4-9" fmla="*/ 462011 w 976294"/>
                <a:gd name="connsiteY4-10" fmla="*/ 976294 h 976294"/>
                <a:gd name="connsiteX5-11" fmla="*/ 0 w 976294"/>
                <a:gd name="connsiteY5-12" fmla="*/ 514283 h 976294"/>
                <a:gd name="connsiteX0-13" fmla="*/ 0 w 991098"/>
                <a:gd name="connsiteY0-14" fmla="*/ 517758 h 979769"/>
                <a:gd name="connsiteX1-15" fmla="*/ 462011 w 991098"/>
                <a:gd name="connsiteY1-16" fmla="*/ 55747 h 979769"/>
                <a:gd name="connsiteX2-17" fmla="*/ 976294 w 991098"/>
                <a:gd name="connsiteY2-18" fmla="*/ 3475 h 979769"/>
                <a:gd name="connsiteX3-19" fmla="*/ 924022 w 991098"/>
                <a:gd name="connsiteY3-20" fmla="*/ 517758 h 979769"/>
                <a:gd name="connsiteX4-21" fmla="*/ 462011 w 991098"/>
                <a:gd name="connsiteY4-22" fmla="*/ 979769 h 979769"/>
                <a:gd name="connsiteX5-23" fmla="*/ 0 w 991098"/>
                <a:gd name="connsiteY5-24" fmla="*/ 517758 h 979769"/>
                <a:gd name="connsiteX0-25" fmla="*/ 0 w 991098"/>
                <a:gd name="connsiteY0-26" fmla="*/ 532372 h 994383"/>
                <a:gd name="connsiteX1-27" fmla="*/ 462011 w 991098"/>
                <a:gd name="connsiteY1-28" fmla="*/ 70361 h 994383"/>
                <a:gd name="connsiteX2-29" fmla="*/ 976294 w 991098"/>
                <a:gd name="connsiteY2-30" fmla="*/ 18089 h 994383"/>
                <a:gd name="connsiteX3-31" fmla="*/ 924022 w 991098"/>
                <a:gd name="connsiteY3-32" fmla="*/ 532372 h 994383"/>
                <a:gd name="connsiteX4-33" fmla="*/ 462011 w 991098"/>
                <a:gd name="connsiteY4-34" fmla="*/ 994383 h 994383"/>
                <a:gd name="connsiteX5-35" fmla="*/ 0 w 991098"/>
                <a:gd name="connsiteY5-36" fmla="*/ 532372 h 994383"/>
                <a:gd name="connsiteX0-37" fmla="*/ 0 w 991098"/>
                <a:gd name="connsiteY0-38" fmla="*/ 529088 h 991099"/>
                <a:gd name="connsiteX1-39" fmla="*/ 462011 w 991098"/>
                <a:gd name="connsiteY1-40" fmla="*/ 67077 h 991099"/>
                <a:gd name="connsiteX2-41" fmla="*/ 976294 w 991098"/>
                <a:gd name="connsiteY2-42" fmla="*/ 14805 h 991099"/>
                <a:gd name="connsiteX3-43" fmla="*/ 924022 w 991098"/>
                <a:gd name="connsiteY3-44" fmla="*/ 529088 h 991099"/>
                <a:gd name="connsiteX4-45" fmla="*/ 462011 w 991098"/>
                <a:gd name="connsiteY4-46" fmla="*/ 991099 h 991099"/>
                <a:gd name="connsiteX5-47" fmla="*/ 0 w 991098"/>
                <a:gd name="connsiteY5-48" fmla="*/ 529088 h 991099"/>
                <a:gd name="connsiteX0-49" fmla="*/ 0 w 992401"/>
                <a:gd name="connsiteY0-50" fmla="*/ 529088 h 991099"/>
                <a:gd name="connsiteX1-51" fmla="*/ 462011 w 992401"/>
                <a:gd name="connsiteY1-52" fmla="*/ 67077 h 991099"/>
                <a:gd name="connsiteX2-53" fmla="*/ 976294 w 992401"/>
                <a:gd name="connsiteY2-54" fmla="*/ 14805 h 991099"/>
                <a:gd name="connsiteX3-55" fmla="*/ 924022 w 992401"/>
                <a:gd name="connsiteY3-56" fmla="*/ 529088 h 991099"/>
                <a:gd name="connsiteX4-57" fmla="*/ 462011 w 992401"/>
                <a:gd name="connsiteY4-58" fmla="*/ 991099 h 991099"/>
                <a:gd name="connsiteX5-59" fmla="*/ 0 w 992401"/>
                <a:gd name="connsiteY5-60" fmla="*/ 529088 h 991099"/>
                <a:gd name="connsiteX0-61" fmla="*/ 0 w 990452"/>
                <a:gd name="connsiteY0-62" fmla="*/ 529088 h 991099"/>
                <a:gd name="connsiteX1-63" fmla="*/ 462011 w 990452"/>
                <a:gd name="connsiteY1-64" fmla="*/ 67077 h 991099"/>
                <a:gd name="connsiteX2-65" fmla="*/ 976294 w 990452"/>
                <a:gd name="connsiteY2-66" fmla="*/ 14805 h 991099"/>
                <a:gd name="connsiteX3-67" fmla="*/ 924022 w 990452"/>
                <a:gd name="connsiteY3-68" fmla="*/ 529088 h 991099"/>
                <a:gd name="connsiteX4-69" fmla="*/ 462011 w 990452"/>
                <a:gd name="connsiteY4-70" fmla="*/ 991099 h 991099"/>
                <a:gd name="connsiteX5-71" fmla="*/ 0 w 990452"/>
                <a:gd name="connsiteY5-72" fmla="*/ 529088 h 991099"/>
                <a:gd name="connsiteX0-73" fmla="*/ 0 w 990452"/>
                <a:gd name="connsiteY0-74" fmla="*/ 528442 h 990453"/>
                <a:gd name="connsiteX1-75" fmla="*/ 462011 w 990452"/>
                <a:gd name="connsiteY1-76" fmla="*/ 66431 h 990453"/>
                <a:gd name="connsiteX2-77" fmla="*/ 976294 w 990452"/>
                <a:gd name="connsiteY2-78" fmla="*/ 14159 h 990453"/>
                <a:gd name="connsiteX3-79" fmla="*/ 924022 w 990452"/>
                <a:gd name="connsiteY3-80" fmla="*/ 528442 h 990453"/>
                <a:gd name="connsiteX4-81" fmla="*/ 462011 w 990452"/>
                <a:gd name="connsiteY4-82" fmla="*/ 990453 h 990453"/>
                <a:gd name="connsiteX5-83" fmla="*/ 0 w 990452"/>
                <a:gd name="connsiteY5-84" fmla="*/ 528442 h 990453"/>
                <a:gd name="connsiteX0-85" fmla="*/ 0 w 990452"/>
                <a:gd name="connsiteY0-86" fmla="*/ 527801 h 989812"/>
                <a:gd name="connsiteX1-87" fmla="*/ 462011 w 990452"/>
                <a:gd name="connsiteY1-88" fmla="*/ 65790 h 989812"/>
                <a:gd name="connsiteX2-89" fmla="*/ 976294 w 990452"/>
                <a:gd name="connsiteY2-90" fmla="*/ 13518 h 989812"/>
                <a:gd name="connsiteX3-91" fmla="*/ 924022 w 990452"/>
                <a:gd name="connsiteY3-92" fmla="*/ 527801 h 989812"/>
                <a:gd name="connsiteX4-93" fmla="*/ 462011 w 990452"/>
                <a:gd name="connsiteY4-94" fmla="*/ 989812 h 989812"/>
                <a:gd name="connsiteX5-95" fmla="*/ 0 w 990452"/>
                <a:gd name="connsiteY5-96" fmla="*/ 527801 h 989812"/>
                <a:gd name="connsiteX0-97" fmla="*/ 0 w 990452"/>
                <a:gd name="connsiteY0-98" fmla="*/ 525286 h 987297"/>
                <a:gd name="connsiteX1-99" fmla="*/ 462011 w 990452"/>
                <a:gd name="connsiteY1-100" fmla="*/ 63275 h 987297"/>
                <a:gd name="connsiteX2-101" fmla="*/ 976294 w 990452"/>
                <a:gd name="connsiteY2-102" fmla="*/ 11003 h 987297"/>
                <a:gd name="connsiteX3-103" fmla="*/ 924022 w 990452"/>
                <a:gd name="connsiteY3-104" fmla="*/ 525286 h 987297"/>
                <a:gd name="connsiteX4-105" fmla="*/ 462011 w 990452"/>
                <a:gd name="connsiteY4-106" fmla="*/ 987297 h 987297"/>
                <a:gd name="connsiteX5-107" fmla="*/ 0 w 990452"/>
                <a:gd name="connsiteY5-108" fmla="*/ 525286 h 987297"/>
                <a:gd name="connsiteX0-109" fmla="*/ 0 w 990452"/>
                <a:gd name="connsiteY0-110" fmla="*/ 523462 h 985473"/>
                <a:gd name="connsiteX1-111" fmla="*/ 462011 w 990452"/>
                <a:gd name="connsiteY1-112" fmla="*/ 61451 h 985473"/>
                <a:gd name="connsiteX2-113" fmla="*/ 976294 w 990452"/>
                <a:gd name="connsiteY2-114" fmla="*/ 9179 h 985473"/>
                <a:gd name="connsiteX3-115" fmla="*/ 924022 w 990452"/>
                <a:gd name="connsiteY3-116" fmla="*/ 523462 h 985473"/>
                <a:gd name="connsiteX4-117" fmla="*/ 462011 w 990452"/>
                <a:gd name="connsiteY4-118" fmla="*/ 985473 h 985473"/>
                <a:gd name="connsiteX5-119" fmla="*/ 0 w 990452"/>
                <a:gd name="connsiteY5-120" fmla="*/ 523462 h 985473"/>
                <a:gd name="connsiteX0-121" fmla="*/ 0 w 985472"/>
                <a:gd name="connsiteY0-122" fmla="*/ 523462 h 985473"/>
                <a:gd name="connsiteX1-123" fmla="*/ 462011 w 985472"/>
                <a:gd name="connsiteY1-124" fmla="*/ 61451 h 985473"/>
                <a:gd name="connsiteX2-125" fmla="*/ 976294 w 985472"/>
                <a:gd name="connsiteY2-126" fmla="*/ 9179 h 985473"/>
                <a:gd name="connsiteX3-127" fmla="*/ 924022 w 985472"/>
                <a:gd name="connsiteY3-128" fmla="*/ 523462 h 985473"/>
                <a:gd name="connsiteX4-129" fmla="*/ 462011 w 985472"/>
                <a:gd name="connsiteY4-130" fmla="*/ 985473 h 985473"/>
                <a:gd name="connsiteX5-131" fmla="*/ 0 w 985472"/>
                <a:gd name="connsiteY5-132" fmla="*/ 523462 h 985473"/>
              </a:gdLst>
              <a:cxnLst>
                <a:cxn ang="0">
                  <a:pos x="connsiteX0-121" y="connsiteY0-122"/>
                </a:cxn>
                <a:cxn ang="0">
                  <a:pos x="connsiteX1-123" y="connsiteY1-124"/>
                </a:cxn>
                <a:cxn ang="0">
                  <a:pos x="connsiteX2-125" y="connsiteY2-126"/>
                </a:cxn>
                <a:cxn ang="0">
                  <a:pos x="connsiteX3-127" y="connsiteY3-128"/>
                </a:cxn>
                <a:cxn ang="0">
                  <a:pos x="connsiteX4-129" y="connsiteY4-130"/>
                </a:cxn>
                <a:cxn ang="0">
                  <a:pos x="connsiteX5-131" y="connsiteY5-132"/>
                </a:cxn>
              </a:cxnLst>
              <a:rect l="l" t="t" r="r" b="b"/>
              <a:pathLst>
                <a:path w="985472" h="985473">
                  <a:moveTo>
                    <a:pt x="0" y="523462"/>
                  </a:moveTo>
                  <a:cubicBezTo>
                    <a:pt x="0" y="268300"/>
                    <a:pt x="206849" y="61451"/>
                    <a:pt x="462011" y="61451"/>
                  </a:cubicBezTo>
                  <a:cubicBezTo>
                    <a:pt x="633438" y="61451"/>
                    <a:pt x="941255" y="-28376"/>
                    <a:pt x="976294" y="9179"/>
                  </a:cubicBezTo>
                  <a:cubicBezTo>
                    <a:pt x="1013850" y="37485"/>
                    <a:pt x="924022" y="352035"/>
                    <a:pt x="924022" y="523462"/>
                  </a:cubicBezTo>
                  <a:cubicBezTo>
                    <a:pt x="924022" y="778624"/>
                    <a:pt x="717173" y="985473"/>
                    <a:pt x="462011" y="985473"/>
                  </a:cubicBezTo>
                  <a:cubicBezTo>
                    <a:pt x="206849" y="985473"/>
                    <a:pt x="0" y="778624"/>
                    <a:pt x="0" y="523462"/>
                  </a:cubicBezTo>
                  <a:close/>
                </a:path>
              </a:pathLst>
            </a:custGeom>
            <a:noFill/>
            <a:ln w="38100" cap="flat" cmpd="sng" algn="ctr">
              <a:solidFill>
                <a:schemeClr val="accent5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41" name="文本框 40"/>
            <p:cNvSpPr txBox="1"/>
            <p:nvPr/>
          </p:nvSpPr>
          <p:spPr>
            <a:xfrm>
              <a:off x="2368" y="2890"/>
              <a:ext cx="1054" cy="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rPr>
                <a:t>平</a:t>
              </a:r>
              <a:endParaRPr lang="zh-CN" altLang="en-US" sz="32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45" name="组合 44"/>
          <p:cNvGrpSpPr/>
          <p:nvPr/>
        </p:nvGrpSpPr>
        <p:grpSpPr>
          <a:xfrm>
            <a:off x="3886200" y="2187789"/>
            <a:ext cx="1147233" cy="1128607"/>
            <a:chOff x="4762" y="2585"/>
            <a:chExt cx="1355" cy="1333"/>
          </a:xfrm>
        </p:grpSpPr>
        <p:sp>
          <p:nvSpPr>
            <p:cNvPr id="43" name="泪滴形 7"/>
            <p:cNvSpPr/>
            <p:nvPr>
              <p:custDataLst>
                <p:tags r:id="rId10"/>
              </p:custDataLst>
            </p:nvPr>
          </p:nvSpPr>
          <p:spPr>
            <a:xfrm rot="8100000">
              <a:off x="4762" y="2585"/>
              <a:ext cx="1333" cy="1333"/>
            </a:xfrm>
            <a:custGeom>
              <a:gdLst>
                <a:gd name="connsiteX0" fmla="*/ 0 w 924022"/>
                <a:gd name="connsiteY0" fmla="*/ 462011 h 924022"/>
                <a:gd name="connsiteX1" fmla="*/ 462011 w 924022"/>
                <a:gd name="connsiteY1" fmla="*/ 0 h 924022"/>
                <a:gd name="connsiteX2" fmla="*/ 976294 w 924022"/>
                <a:gd name="connsiteY2" fmla="*/ -52272 h 924022"/>
                <a:gd name="connsiteX3" fmla="*/ 924022 w 924022"/>
                <a:gd name="connsiteY3" fmla="*/ 462011 h 924022"/>
                <a:gd name="connsiteX4" fmla="*/ 462011 w 924022"/>
                <a:gd name="connsiteY4" fmla="*/ 924022 h 924022"/>
                <a:gd name="connsiteX5" fmla="*/ 0 w 924022"/>
                <a:gd name="connsiteY5" fmla="*/ 462011 h 924022"/>
                <a:gd name="connsiteX0-1" fmla="*/ 0 w 976294"/>
                <a:gd name="connsiteY0-2" fmla="*/ 514283 h 976294"/>
                <a:gd name="connsiteX1-3" fmla="*/ 462011 w 976294"/>
                <a:gd name="connsiteY1-4" fmla="*/ 52272 h 976294"/>
                <a:gd name="connsiteX2-5" fmla="*/ 976294 w 976294"/>
                <a:gd name="connsiteY2-6" fmla="*/ 0 h 976294"/>
                <a:gd name="connsiteX3-7" fmla="*/ 924022 w 976294"/>
                <a:gd name="connsiteY3-8" fmla="*/ 514283 h 976294"/>
                <a:gd name="connsiteX4-9" fmla="*/ 462011 w 976294"/>
                <a:gd name="connsiteY4-10" fmla="*/ 976294 h 976294"/>
                <a:gd name="connsiteX5-11" fmla="*/ 0 w 976294"/>
                <a:gd name="connsiteY5-12" fmla="*/ 514283 h 976294"/>
                <a:gd name="connsiteX0-13" fmla="*/ 0 w 991098"/>
                <a:gd name="connsiteY0-14" fmla="*/ 517758 h 979769"/>
                <a:gd name="connsiteX1-15" fmla="*/ 462011 w 991098"/>
                <a:gd name="connsiteY1-16" fmla="*/ 55747 h 979769"/>
                <a:gd name="connsiteX2-17" fmla="*/ 976294 w 991098"/>
                <a:gd name="connsiteY2-18" fmla="*/ 3475 h 979769"/>
                <a:gd name="connsiteX3-19" fmla="*/ 924022 w 991098"/>
                <a:gd name="connsiteY3-20" fmla="*/ 517758 h 979769"/>
                <a:gd name="connsiteX4-21" fmla="*/ 462011 w 991098"/>
                <a:gd name="connsiteY4-22" fmla="*/ 979769 h 979769"/>
                <a:gd name="connsiteX5-23" fmla="*/ 0 w 991098"/>
                <a:gd name="connsiteY5-24" fmla="*/ 517758 h 979769"/>
                <a:gd name="connsiteX0-25" fmla="*/ 0 w 991098"/>
                <a:gd name="connsiteY0-26" fmla="*/ 532372 h 994383"/>
                <a:gd name="connsiteX1-27" fmla="*/ 462011 w 991098"/>
                <a:gd name="connsiteY1-28" fmla="*/ 70361 h 994383"/>
                <a:gd name="connsiteX2-29" fmla="*/ 976294 w 991098"/>
                <a:gd name="connsiteY2-30" fmla="*/ 18089 h 994383"/>
                <a:gd name="connsiteX3-31" fmla="*/ 924022 w 991098"/>
                <a:gd name="connsiteY3-32" fmla="*/ 532372 h 994383"/>
                <a:gd name="connsiteX4-33" fmla="*/ 462011 w 991098"/>
                <a:gd name="connsiteY4-34" fmla="*/ 994383 h 994383"/>
                <a:gd name="connsiteX5-35" fmla="*/ 0 w 991098"/>
                <a:gd name="connsiteY5-36" fmla="*/ 532372 h 994383"/>
                <a:gd name="connsiteX0-37" fmla="*/ 0 w 991098"/>
                <a:gd name="connsiteY0-38" fmla="*/ 529088 h 991099"/>
                <a:gd name="connsiteX1-39" fmla="*/ 462011 w 991098"/>
                <a:gd name="connsiteY1-40" fmla="*/ 67077 h 991099"/>
                <a:gd name="connsiteX2-41" fmla="*/ 976294 w 991098"/>
                <a:gd name="connsiteY2-42" fmla="*/ 14805 h 991099"/>
                <a:gd name="connsiteX3-43" fmla="*/ 924022 w 991098"/>
                <a:gd name="connsiteY3-44" fmla="*/ 529088 h 991099"/>
                <a:gd name="connsiteX4-45" fmla="*/ 462011 w 991098"/>
                <a:gd name="connsiteY4-46" fmla="*/ 991099 h 991099"/>
                <a:gd name="connsiteX5-47" fmla="*/ 0 w 991098"/>
                <a:gd name="connsiteY5-48" fmla="*/ 529088 h 991099"/>
                <a:gd name="connsiteX0-49" fmla="*/ 0 w 992401"/>
                <a:gd name="connsiteY0-50" fmla="*/ 529088 h 991099"/>
                <a:gd name="connsiteX1-51" fmla="*/ 462011 w 992401"/>
                <a:gd name="connsiteY1-52" fmla="*/ 67077 h 991099"/>
                <a:gd name="connsiteX2-53" fmla="*/ 976294 w 992401"/>
                <a:gd name="connsiteY2-54" fmla="*/ 14805 h 991099"/>
                <a:gd name="connsiteX3-55" fmla="*/ 924022 w 992401"/>
                <a:gd name="connsiteY3-56" fmla="*/ 529088 h 991099"/>
                <a:gd name="connsiteX4-57" fmla="*/ 462011 w 992401"/>
                <a:gd name="connsiteY4-58" fmla="*/ 991099 h 991099"/>
                <a:gd name="connsiteX5-59" fmla="*/ 0 w 992401"/>
                <a:gd name="connsiteY5-60" fmla="*/ 529088 h 991099"/>
                <a:gd name="connsiteX0-61" fmla="*/ 0 w 990452"/>
                <a:gd name="connsiteY0-62" fmla="*/ 529088 h 991099"/>
                <a:gd name="connsiteX1-63" fmla="*/ 462011 w 990452"/>
                <a:gd name="connsiteY1-64" fmla="*/ 67077 h 991099"/>
                <a:gd name="connsiteX2-65" fmla="*/ 976294 w 990452"/>
                <a:gd name="connsiteY2-66" fmla="*/ 14805 h 991099"/>
                <a:gd name="connsiteX3-67" fmla="*/ 924022 w 990452"/>
                <a:gd name="connsiteY3-68" fmla="*/ 529088 h 991099"/>
                <a:gd name="connsiteX4-69" fmla="*/ 462011 w 990452"/>
                <a:gd name="connsiteY4-70" fmla="*/ 991099 h 991099"/>
                <a:gd name="connsiteX5-71" fmla="*/ 0 w 990452"/>
                <a:gd name="connsiteY5-72" fmla="*/ 529088 h 991099"/>
                <a:gd name="connsiteX0-73" fmla="*/ 0 w 990452"/>
                <a:gd name="connsiteY0-74" fmla="*/ 528442 h 990453"/>
                <a:gd name="connsiteX1-75" fmla="*/ 462011 w 990452"/>
                <a:gd name="connsiteY1-76" fmla="*/ 66431 h 990453"/>
                <a:gd name="connsiteX2-77" fmla="*/ 976294 w 990452"/>
                <a:gd name="connsiteY2-78" fmla="*/ 14159 h 990453"/>
                <a:gd name="connsiteX3-79" fmla="*/ 924022 w 990452"/>
                <a:gd name="connsiteY3-80" fmla="*/ 528442 h 990453"/>
                <a:gd name="connsiteX4-81" fmla="*/ 462011 w 990452"/>
                <a:gd name="connsiteY4-82" fmla="*/ 990453 h 990453"/>
                <a:gd name="connsiteX5-83" fmla="*/ 0 w 990452"/>
                <a:gd name="connsiteY5-84" fmla="*/ 528442 h 990453"/>
                <a:gd name="connsiteX0-85" fmla="*/ 0 w 990452"/>
                <a:gd name="connsiteY0-86" fmla="*/ 527801 h 989812"/>
                <a:gd name="connsiteX1-87" fmla="*/ 462011 w 990452"/>
                <a:gd name="connsiteY1-88" fmla="*/ 65790 h 989812"/>
                <a:gd name="connsiteX2-89" fmla="*/ 976294 w 990452"/>
                <a:gd name="connsiteY2-90" fmla="*/ 13518 h 989812"/>
                <a:gd name="connsiteX3-91" fmla="*/ 924022 w 990452"/>
                <a:gd name="connsiteY3-92" fmla="*/ 527801 h 989812"/>
                <a:gd name="connsiteX4-93" fmla="*/ 462011 w 990452"/>
                <a:gd name="connsiteY4-94" fmla="*/ 989812 h 989812"/>
                <a:gd name="connsiteX5-95" fmla="*/ 0 w 990452"/>
                <a:gd name="connsiteY5-96" fmla="*/ 527801 h 989812"/>
                <a:gd name="connsiteX0-97" fmla="*/ 0 w 990452"/>
                <a:gd name="connsiteY0-98" fmla="*/ 525286 h 987297"/>
                <a:gd name="connsiteX1-99" fmla="*/ 462011 w 990452"/>
                <a:gd name="connsiteY1-100" fmla="*/ 63275 h 987297"/>
                <a:gd name="connsiteX2-101" fmla="*/ 976294 w 990452"/>
                <a:gd name="connsiteY2-102" fmla="*/ 11003 h 987297"/>
                <a:gd name="connsiteX3-103" fmla="*/ 924022 w 990452"/>
                <a:gd name="connsiteY3-104" fmla="*/ 525286 h 987297"/>
                <a:gd name="connsiteX4-105" fmla="*/ 462011 w 990452"/>
                <a:gd name="connsiteY4-106" fmla="*/ 987297 h 987297"/>
                <a:gd name="connsiteX5-107" fmla="*/ 0 w 990452"/>
                <a:gd name="connsiteY5-108" fmla="*/ 525286 h 987297"/>
                <a:gd name="connsiteX0-109" fmla="*/ 0 w 990452"/>
                <a:gd name="connsiteY0-110" fmla="*/ 523462 h 985473"/>
                <a:gd name="connsiteX1-111" fmla="*/ 462011 w 990452"/>
                <a:gd name="connsiteY1-112" fmla="*/ 61451 h 985473"/>
                <a:gd name="connsiteX2-113" fmla="*/ 976294 w 990452"/>
                <a:gd name="connsiteY2-114" fmla="*/ 9179 h 985473"/>
                <a:gd name="connsiteX3-115" fmla="*/ 924022 w 990452"/>
                <a:gd name="connsiteY3-116" fmla="*/ 523462 h 985473"/>
                <a:gd name="connsiteX4-117" fmla="*/ 462011 w 990452"/>
                <a:gd name="connsiteY4-118" fmla="*/ 985473 h 985473"/>
                <a:gd name="connsiteX5-119" fmla="*/ 0 w 990452"/>
                <a:gd name="connsiteY5-120" fmla="*/ 523462 h 985473"/>
                <a:gd name="connsiteX0-121" fmla="*/ 0 w 985472"/>
                <a:gd name="connsiteY0-122" fmla="*/ 523462 h 985473"/>
                <a:gd name="connsiteX1-123" fmla="*/ 462011 w 985472"/>
                <a:gd name="connsiteY1-124" fmla="*/ 61451 h 985473"/>
                <a:gd name="connsiteX2-125" fmla="*/ 976294 w 985472"/>
                <a:gd name="connsiteY2-126" fmla="*/ 9179 h 985473"/>
                <a:gd name="connsiteX3-127" fmla="*/ 924022 w 985472"/>
                <a:gd name="connsiteY3-128" fmla="*/ 523462 h 985473"/>
                <a:gd name="connsiteX4-129" fmla="*/ 462011 w 985472"/>
                <a:gd name="connsiteY4-130" fmla="*/ 985473 h 985473"/>
                <a:gd name="connsiteX5-131" fmla="*/ 0 w 985472"/>
                <a:gd name="connsiteY5-132" fmla="*/ 523462 h 985473"/>
              </a:gdLst>
              <a:cxnLst>
                <a:cxn ang="0">
                  <a:pos x="connsiteX0-121" y="connsiteY0-122"/>
                </a:cxn>
                <a:cxn ang="0">
                  <a:pos x="connsiteX1-123" y="connsiteY1-124"/>
                </a:cxn>
                <a:cxn ang="0">
                  <a:pos x="connsiteX2-125" y="connsiteY2-126"/>
                </a:cxn>
                <a:cxn ang="0">
                  <a:pos x="connsiteX3-127" y="connsiteY3-128"/>
                </a:cxn>
                <a:cxn ang="0">
                  <a:pos x="connsiteX4-129" y="connsiteY4-130"/>
                </a:cxn>
                <a:cxn ang="0">
                  <a:pos x="connsiteX5-131" y="connsiteY5-132"/>
                </a:cxn>
              </a:cxnLst>
              <a:rect l="l" t="t" r="r" b="b"/>
              <a:pathLst>
                <a:path w="985472" h="985473">
                  <a:moveTo>
                    <a:pt x="0" y="523462"/>
                  </a:moveTo>
                  <a:cubicBezTo>
                    <a:pt x="0" y="268300"/>
                    <a:pt x="206849" y="61451"/>
                    <a:pt x="462011" y="61451"/>
                  </a:cubicBezTo>
                  <a:cubicBezTo>
                    <a:pt x="633438" y="61451"/>
                    <a:pt x="941255" y="-28376"/>
                    <a:pt x="976294" y="9179"/>
                  </a:cubicBezTo>
                  <a:cubicBezTo>
                    <a:pt x="1013850" y="37485"/>
                    <a:pt x="924022" y="352035"/>
                    <a:pt x="924022" y="523462"/>
                  </a:cubicBezTo>
                  <a:cubicBezTo>
                    <a:pt x="924022" y="778624"/>
                    <a:pt x="717173" y="985473"/>
                    <a:pt x="462011" y="985473"/>
                  </a:cubicBezTo>
                  <a:cubicBezTo>
                    <a:pt x="206849" y="985473"/>
                    <a:pt x="0" y="778624"/>
                    <a:pt x="0" y="523462"/>
                  </a:cubicBezTo>
                  <a:close/>
                </a:path>
              </a:pathLst>
            </a:custGeom>
            <a:noFill/>
            <a:ln w="38100" cap="flat" cmpd="sng" algn="ctr">
              <a:solidFill>
                <a:schemeClr val="accent5"/>
              </a:solidFill>
              <a:prstDash val="solid"/>
              <a:miter lim="800000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rtlCol="0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44" name="文本框 43"/>
            <p:cNvSpPr txBox="1"/>
            <p:nvPr/>
          </p:nvSpPr>
          <p:spPr>
            <a:xfrm>
              <a:off x="5063" y="2889"/>
              <a:ext cx="1054" cy="6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>
                  <a:solidFill>
                    <a:schemeClr val="accent5"/>
                  </a:solidFill>
                  <a:latin typeface="+mn-lt"/>
                  <a:ea typeface="+mn-ea"/>
                  <a:cs typeface="+mn-ea"/>
                  <a:sym typeface="+mn-lt"/>
                </a:rPr>
                <a:t>温</a:t>
              </a:r>
              <a:endParaRPr lang="zh-CN" altLang="en-US" sz="3200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3" grpId="0"/>
      <p:bldP spid="2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1"/>
          <p:cNvSpPr>
            <a:spLocks noGrp="1"/>
          </p:cNvSpPr>
          <p:nvPr/>
        </p:nvSpPr>
        <p:spPr>
          <a:xfrm>
            <a:off x="1024467" y="526627"/>
            <a:ext cx="2848187" cy="1143000"/>
          </a:xfrm>
          <a:noFill/>
          <a:ln>
            <a:noFill/>
          </a:ln>
          <a:scene3d>
            <a:camera prst="orthographicFront"/>
            <a:lightRig rig="balanced" dir="t"/>
          </a:scene3d>
          <a:sp3d prstMaterial="plastic"/>
        </p:spPr>
        <p:txBody>
          <a:bodyPr vert="horz" lIns="91454" tIns="45726" rIns="91454" bIns="45726" rtlCol="0" anchor="t" anchorCtr="0">
            <a:normAutofit/>
          </a:bodyPr>
          <a:lstStyle>
            <a:defPPr>
              <a:defRPr lang="zh-CN"/>
            </a:defPPr>
            <a:lvl1pPr marL="239395" indent="-23939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3450" b="1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2pPr>
            <a:lvl3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3pPr>
            <a:lvl4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4pPr>
            <a:lvl5pPr marL="319405" indent="-319405" algn="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>
                <a:srgbClr val="C3260C"/>
              </a:buClr>
              <a:buSzPct val="128000"/>
              <a:buFont typeface="Georgia" panose="02040502050405020303" pitchFamily="18" charset="0"/>
              <a:buChar char="*"/>
              <a:defRPr sz="4600" b="1" kern="1200">
                <a:solidFill>
                  <a:schemeClr val="tx1"/>
                </a:solidFill>
                <a:latin typeface="Trebuchet MS" panose="020b0603020202020204" pitchFamily="34" charset="0"/>
                <a:ea typeface="方正姚体" panose="02010601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SzPct val="128000"/>
              <a:buFont typeface="Georgia" panose="02040502050405020303" pitchFamily="18" charset="0"/>
              <a:buNone/>
              <a:defRPr/>
            </a:pPr>
            <a:br>
              <a:rPr kumimoji="0" sz="3200" b="1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  <a:uLnTx/>
                <a:uFillTx/>
                <a:latin typeface="+mn-lt"/>
                <a:ea typeface="+mn-ea"/>
                <a:cs typeface="+mn-ea"/>
                <a:sym typeface="+mn-lt"/>
              </a:rPr>
            </a:br>
            <a:endParaRPr kumimoji="0" sz="3200" b="1" i="0" u="none" strike="noStrike" kern="1200" cap="none" spc="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>
                <a:reflection blurRad="6350" stA="55000" endA="300" endPos="45500" dir="5400000" sy="-100000" algn="bl" rotWithShape="0"/>
              </a:effectLst>
              <a:uLnTx/>
              <a:uFillTx/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41309" y="1669628"/>
            <a:ext cx="3318087" cy="4072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1.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谷类：大米、玉米、红小豆、黑豆、扁豆、蚕豆、白豆、花生、花生油、黑芝麻。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2.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干果干菜类：白果、百合、木耳。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3.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水果类：葡萄、栗子。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4.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蔬菜类：西红柿、胡萝卜。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5.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肉蛋奶类：猪肉、牛肉、牛肝、牛肚、牛奶、鸡蛋、羊肺。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6.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水产品类：鲤鱼、鲫鱼、海鳗鱼、鳖、海蜇。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endParaRPr lang="en-US" altLang="zh-CN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pPr eaLnBrk="1" hangingPunct="1">
              <a:lnSpc>
                <a:spcPct val="90000"/>
              </a:lnSpc>
            </a:pPr>
            <a:r>
              <a:rPr lang="en-US" altLang="zh-CN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7.</a:t>
            </a:r>
            <a:r>
              <a:rPr lang="zh-CN" altLang="en-US" sz="16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其他类：山药、地瓜、枸杞、芋头。</a:t>
            </a:r>
            <a:endParaRPr lang="zh-CN" altLang="en-US" sz="1600" b="1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50" name="矩形 49"/>
          <p:cNvSpPr/>
          <p:nvPr/>
        </p:nvSpPr>
        <p:spPr>
          <a:xfrm>
            <a:off x="5527612" y="1124579"/>
            <a:ext cx="4968799" cy="4968799"/>
          </a:xfrm>
          <a:prstGeom prst="rect">
            <a:avLst/>
          </a:prstGeom>
          <a:noFill/>
          <a:ln w="25400" cmpd="sng">
            <a:solidFill>
              <a:srgbClr val="943D22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5789507" y="1429173"/>
            <a:ext cx="2086187" cy="2086187"/>
          </a:xfrm>
          <a:prstGeom prst="rect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55" name="矩形 54"/>
          <p:cNvSpPr/>
          <p:nvPr/>
        </p:nvSpPr>
        <p:spPr>
          <a:xfrm>
            <a:off x="8148320" y="1429173"/>
            <a:ext cx="2086187" cy="20861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58" name="矩形 57"/>
          <p:cNvSpPr/>
          <p:nvPr/>
        </p:nvSpPr>
        <p:spPr>
          <a:xfrm>
            <a:off x="8149167" y="3775288"/>
            <a:ext cx="2086187" cy="2086187"/>
          </a:xfrm>
          <a:prstGeom prst="rect">
            <a:avLst/>
          </a:prstGeom>
          <a:solidFill>
            <a:srgbClr val="BF8D1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sp>
        <p:nvSpPr>
          <p:cNvPr id="61" name="矩形 60"/>
          <p:cNvSpPr/>
          <p:nvPr/>
        </p:nvSpPr>
        <p:spPr>
          <a:xfrm>
            <a:off x="5789507" y="3775288"/>
            <a:ext cx="2086187" cy="2086187"/>
          </a:xfrm>
          <a:prstGeom prst="rect">
            <a:avLst/>
          </a:prstGeom>
          <a:solidFill>
            <a:srgbClr val="943D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3200">
              <a:cs typeface="+mn-ea"/>
              <a:sym typeface="+mn-lt"/>
            </a:endParaRPr>
          </a:p>
        </p:txBody>
      </p:sp>
      <p:pic>
        <p:nvPicPr>
          <p:cNvPr id="4" name="图片 3" descr="a087698daac5799bbdd6944b4b0a957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8323" y="3776135"/>
            <a:ext cx="2085340" cy="2085340"/>
          </a:xfrm>
          <a:prstGeom prst="rect">
            <a:avLst/>
          </a:prstGeom>
        </p:spPr>
      </p:pic>
      <p:pic>
        <p:nvPicPr>
          <p:cNvPr id="7" name="图片 6" descr="F:\觅知网\10.19健康饮食科普-参考模板\7e73a0c02fe6446bc9a9ee9daf1e155a.png7e73a0c02fe6446bc9a9ee9daf1e155a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32329" y="1739053"/>
            <a:ext cx="2241127" cy="1568027"/>
          </a:xfrm>
          <a:prstGeom prst="rect">
            <a:avLst/>
          </a:prstGeom>
        </p:spPr>
      </p:pic>
      <p:sp>
        <p:nvSpPr>
          <p:cNvPr id="13" name="矩形 12"/>
          <p:cNvSpPr/>
          <p:nvPr/>
        </p:nvSpPr>
        <p:spPr>
          <a:xfrm>
            <a:off x="2248228" y="526516"/>
            <a:ext cx="2160905" cy="50165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2</a:t>
            </a:r>
            <a:r>
              <a:rPr lang="zh-CN" altLang="en-US" sz="2665" b="1">
                <a:solidFill>
                  <a:schemeClr val="accent5"/>
                </a:solidFill>
                <a:latin typeface="+mn-lt"/>
                <a:ea typeface="+mn-ea"/>
                <a:cs typeface="+mn-ea"/>
                <a:sym typeface="+mn-lt"/>
              </a:rPr>
              <a:t>、平性食物</a:t>
            </a:r>
            <a:r>
              <a:rPr lang="zh-CN" altLang="en-US" sz="2665" b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</a:t>
            </a:r>
            <a:endParaRPr lang="zh-CN" altLang="en-US" sz="2665" b="1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pic>
        <p:nvPicPr>
          <p:cNvPr id="9" name="图片 8" descr="658c8b5238d775aca2291bc4e427d4db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79349" y="3776135"/>
            <a:ext cx="2252980" cy="2125133"/>
          </a:xfrm>
          <a:prstGeom prst="rect">
            <a:avLst/>
          </a:prstGeom>
        </p:spPr>
      </p:pic>
      <p:pic>
        <p:nvPicPr>
          <p:cNvPr id="8" name="图片 7" descr="5ce275a09ee3bcf41b17fa3701c3b1bc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2229" y="1636608"/>
            <a:ext cx="1741593" cy="1670473"/>
          </a:xfrm>
          <a:prstGeom prst="rect">
            <a:avLst/>
          </a:prstGeom>
        </p:spPr>
      </p:pic>
    </p:spTree>
  </p:cSld>
  <p:clrMapOvr>
    <a:masterClrMapping/>
  </p:clrMapOvr>
  <p:transition spd="slow" advClick="0" advTm="0">
    <p:push dir="u"/>
    <p:sndAc>
      <p:endSnd/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1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https://d.book118.com/845202300313011102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COMPATIBLE" val="0"/>
  <p:tag name="KSO_WM_UNIT_HIGHLIGHT" val="0"/>
  <p:tag name="KSO_WM_UNIT_ID" val="258*l_h_f*1_1_1"/>
  <p:tag name="KSO_WM_UNIT_INDEX" val="1_1_1"/>
  <p:tag name="KSO_WM_UNIT_LAYERLEVEL" val="1_1_1"/>
  <p:tag name="KSO_WM_UNIT_PRESET_TEXT_INDEX" val="4"/>
  <p:tag name="KSO_WM_UNIT_PRESET_TEXT_LEN" val="26"/>
  <p:tag name="KSO_WM_UNIT_TEXT_FILL_FORE_SCHEMECOLOR_INDEX" val="13"/>
  <p:tag name="KSO_WM_UNIT_TEXT_FILL_TYPE" val="1"/>
  <p:tag name="KSO_WM_UNIT_TYPE" val="l_h_f"/>
  <p:tag name="KSO_WM_UNIT_VALUE" val="15"/>
</p:tagLst>
</file>

<file path=ppt/tags/tag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COMPATIBLE" val="0"/>
  <p:tag name="KSO_WM_UNIT_HIGHLIGHT" val="0"/>
  <p:tag name="KSO_WM_UNIT_ID" val="258*l_h_f*1_2_1"/>
  <p:tag name="KSO_WM_UNIT_INDEX" val="1_2_1"/>
  <p:tag name="KSO_WM_UNIT_LAYERLEVEL" val="1_1_1"/>
  <p:tag name="KSO_WM_UNIT_PRESET_TEXT_INDEX" val="4"/>
  <p:tag name="KSO_WM_UNIT_PRESET_TEXT_LEN" val="26"/>
  <p:tag name="KSO_WM_UNIT_TEXT_FILL_FORE_SCHEMECOLOR_INDEX" val="13"/>
  <p:tag name="KSO_WM_UNIT_TEXT_FILL_TYPE" val="1"/>
  <p:tag name="KSO_WM_UNIT_TYPE" val="l_h_f"/>
  <p:tag name="KSO_WM_UNIT_VALUE" val="15"/>
</p:tagLst>
</file>

<file path=ppt/tags/tag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COMPATIBLE" val="0"/>
  <p:tag name="KSO_WM_UNIT_HIGHLIGHT" val="0"/>
  <p:tag name="KSO_WM_UNIT_ID" val="258*l_h_f*1_3_1"/>
  <p:tag name="KSO_WM_UNIT_INDEX" val="1_3_1"/>
  <p:tag name="KSO_WM_UNIT_LAYERLEVEL" val="1_1_1"/>
  <p:tag name="KSO_WM_UNIT_PRESET_TEXT_INDEX" val="4"/>
  <p:tag name="KSO_WM_UNIT_PRESET_TEXT_LEN" val="26"/>
  <p:tag name="KSO_WM_UNIT_TEXT_FILL_FORE_SCHEMECOLOR_INDEX" val="13"/>
  <p:tag name="KSO_WM_UNIT_TEXT_FILL_TYPE" val="1"/>
  <p:tag name="KSO_WM_UNIT_TYPE" val="l_h_f"/>
  <p:tag name="KSO_WM_UNIT_VALUE" val="15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COMPATIBLE" val="0"/>
  <p:tag name="KSO_WM_UNIT_HIGHLIGHT" val="0"/>
  <p:tag name="KSO_WM_UNIT_ID" val="258*l_h_f*1_4_1"/>
  <p:tag name="KSO_WM_UNIT_INDEX" val="1_4_1"/>
  <p:tag name="KSO_WM_UNIT_LAYERLEVEL" val="1_1_1"/>
  <p:tag name="KSO_WM_UNIT_PRESET_TEXT_INDEX" val="4"/>
  <p:tag name="KSO_WM_UNIT_PRESET_TEXT_LEN" val="26"/>
  <p:tag name="KSO_WM_UNIT_TEXT_FILL_FORE_SCHEMECOLOR_INDEX" val="13"/>
  <p:tag name="KSO_WM_UNIT_TEXT_FILL_TYPE" val="1"/>
  <p:tag name="KSO_WM_UNIT_TYPE" val="l_h_f"/>
  <p:tag name="KSO_WM_UNIT_VALUE" val="15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ID" val="258*l_i*1_5"/>
  <p:tag name="KSO_WM_UNIT_INDEX" val="1_5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ID" val="258*l_i*1_7"/>
  <p:tag name="KSO_WM_UNIT_INDEX" val="1_7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</p:tagLst>
</file>

<file path=ppt/tags/tag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ID" val="258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771"/>
  <p:tag name="KSO_WM_UNIT_CLEAR" val="1"/>
  <p:tag name="KSO_WM_UNIT_ID" val="258*l_i*1_3"/>
  <p:tag name="KSO_WM_UNIT_INDEX" val="1_3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</p:tagLst>
</file>

<file path=ppt/tags/tag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Calibri Light</vt:lpstr>
      <vt:lpstr>Trebuchet MS</vt:lpstr>
      <vt:lpstr>Georgia</vt:lpstr>
      <vt:lpstr>方正姚体</vt:lpstr>
      <vt:lpstr>宋体</vt:lpstr>
      <vt:lpstr>Office Theme</vt:lpstr>
      <vt:lpstr>健康养生小常识讲座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2024-09-11T21:24:47.148</cp:lastPrinted>
  <dcterms:created xsi:type="dcterms:W3CDTF">2024-09-11T13:24:47Z</dcterms:created>
  <dcterms:modified xsi:type="dcterms:W3CDTF">2024-09-11T13:24:49Z</dcterms:modified>
</cp:coreProperties>
</file>