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0"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 Target="slides/slide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A963CA-91F6-4A76-9AE6-36DA1761D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8EAC9A-1089-4EE7-B71F-74FF83F57B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6EB732-204F-4179-AB63-677A2FBEEB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12CDFF-59CC-4872-833E-F62FCA8B63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2BBD87-DDD8-46A2-8E57-019688A8E9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F1039E-A538-4382-A7B4-E2051E6AFB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6D85ED-7CCD-4FC4-8E80-D935FF92C7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955FFA-1EDA-452F-A47C-E262935185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6B7B2E-3AF3-4544-B6EC-AA1A951D5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17C9B-6BD4-4EEC-9678-6AF86024F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421434-1932-4AB8-BC82-D6D73B83E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a:extLst>
              <a:ext uri="{FF2B5EF4-FFF2-40B4-BE49-F238E27FC236}">
                <a16:creationId xmlns:a16="http://schemas.microsoft.com/office/drawing/2014/main" id="{2909511C-B27A-2961-99F3-39CF466356E6}"/>
              </a:ext>
            </a:extLst>
          </p:cNvPr>
          <p:cNvSpPr>
            <a:spLocks noGrp="1"/>
          </p:cNvSpPr>
          <p:nvPr>
            <p:ph type="ctrTitle"/>
          </p:nvPr>
        </p:nvSpPr>
        <p:spPr>
          <a:xfrm>
            <a:off x="1143000" y="1122363"/>
            <a:ext cx="6858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904ED673-5D30-574D-AC8D-884A9E73136D}"/>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22883608-C407-1F34-A2D9-30938140800C}"/>
              </a:ext>
            </a:extLst>
          </p:cNvPr>
          <p:cNvSpPr>
            <a:spLocks noGrp="1"/>
          </p:cNvSpPr>
          <p:nvPr>
            <p:ph type="dt" sz="half" idx="10"/>
          </p:nvPr>
        </p:nvSpPr>
        <p:spPr/>
        <p:txBody>
          <a:bodyPr/>
          <a:lstStyle>
            <a:lvl1pPr>
              <a:defRPr/>
            </a:lvl1pPr>
          </a:lstStyle>
          <a:p>
            <a:endParaRPr lang="en-US" altLang="zh-CN"/>
          </a:p>
        </p:txBody>
      </p:sp>
      <p:sp>
        <p:nvSpPr>
          <p:cNvPr id="5" name="页脚占位符 4">
            <a:extLst>
              <a:ext uri="{FF2B5EF4-FFF2-40B4-BE49-F238E27FC236}">
                <a16:creationId xmlns:a16="http://schemas.microsoft.com/office/drawing/2014/main" id="{518F08F3-99C2-9933-8631-856C751273C8}"/>
              </a:ext>
            </a:extLst>
          </p:cNvPr>
          <p:cNvSpPr>
            <a:spLocks noGrp="1"/>
          </p:cNvSpPr>
          <p:nvPr>
            <p:ph type="ftr" sz="quarter" idx="11"/>
          </p:nvPr>
        </p:nvSpPr>
        <p:spPr/>
        <p:txBody>
          <a:bodyPr/>
          <a:lstStyle>
            <a:lvl1pPr>
              <a:defRPr/>
            </a:lvl1pPr>
          </a:lstStyle>
          <a:p>
            <a:endParaRPr lang="en-US" altLang="zh-CN"/>
          </a:p>
        </p:txBody>
      </p:sp>
      <p:sp>
        <p:nvSpPr>
          <p:cNvPr id="6" name="灯片编号占位符 5">
            <a:extLst>
              <a:ext uri="{FF2B5EF4-FFF2-40B4-BE49-F238E27FC236}">
                <a16:creationId xmlns:a16="http://schemas.microsoft.com/office/drawing/2014/main" id="{87233E99-A93C-1387-D88F-B4534C08933F}"/>
              </a:ext>
            </a:extLst>
          </p:cNvPr>
          <p:cNvSpPr>
            <a:spLocks noGrp="1"/>
          </p:cNvSpPr>
          <p:nvPr>
            <p:ph type="sldNum" sz="quarter" idx="12"/>
          </p:nvPr>
        </p:nvSpPr>
        <p:spPr/>
        <p:txBody>
          <a:bodyPr/>
          <a:lstStyle>
            <a:lvl1pPr>
              <a:defRPr/>
            </a:lvl1pPr>
          </a:lstStyle>
          <a:p>
            <a:fld id="{4DE783E9-48D0-4492-8B7E-EAC75B370F8D}" type="slidenum">
              <a:rPr lang="en-US" altLang="zh-CN"/>
              <a:t>‹#›</a:t>
            </a:fld>
            <a:endParaRPr lang="en-US" altLang="zh-CN"/>
          </a:p>
        </p:txBody>
      </p:sp>
    </p:spTree>
    <p:extLst>
      <p:ext uri="{BB962C8B-B14F-4D97-AF65-F5344CB8AC3E}">
        <p14:creationId xmlns:p14="http://schemas.microsoft.com/office/powerpoint/2010/main" val="1913415908"/>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a:extLst>
              <a:ext uri="{FF2B5EF4-FFF2-40B4-BE49-F238E27FC236}">
                <a16:creationId xmlns:a16="http://schemas.microsoft.com/office/drawing/2014/main" id="{6569FF2A-F10A-FA6B-0923-5A0F384725F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AA5A1870-BD67-6878-6343-036FECEC5DEF}"/>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2906D3A3-327A-A117-5F4C-07431F90C742}"/>
              </a:ext>
            </a:extLst>
          </p:cNvPr>
          <p:cNvSpPr>
            <a:spLocks noGrp="1"/>
          </p:cNvSpPr>
          <p:nvPr>
            <p:ph type="dt" sz="half" idx="10"/>
          </p:nvPr>
        </p:nvSpPr>
        <p:spPr/>
        <p:txBody>
          <a:bodyPr/>
          <a:lstStyle>
            <a:lvl1pPr>
              <a:defRPr/>
            </a:lvl1pPr>
          </a:lstStyle>
          <a:p>
            <a:endParaRPr lang="en-US" altLang="zh-CN"/>
          </a:p>
        </p:txBody>
      </p:sp>
      <p:sp>
        <p:nvSpPr>
          <p:cNvPr id="5" name="页脚占位符 4">
            <a:extLst>
              <a:ext uri="{FF2B5EF4-FFF2-40B4-BE49-F238E27FC236}">
                <a16:creationId xmlns:a16="http://schemas.microsoft.com/office/drawing/2014/main" id="{99A5D734-5D1E-BBD8-D267-A643B5DC65C7}"/>
              </a:ext>
            </a:extLst>
          </p:cNvPr>
          <p:cNvSpPr>
            <a:spLocks noGrp="1"/>
          </p:cNvSpPr>
          <p:nvPr>
            <p:ph type="ftr" sz="quarter" idx="11"/>
          </p:nvPr>
        </p:nvSpPr>
        <p:spPr/>
        <p:txBody>
          <a:bodyPr/>
          <a:lstStyle>
            <a:lvl1pPr>
              <a:defRPr/>
            </a:lvl1pPr>
          </a:lstStyle>
          <a:p>
            <a:endParaRPr lang="en-US" altLang="zh-CN"/>
          </a:p>
        </p:txBody>
      </p:sp>
      <p:sp>
        <p:nvSpPr>
          <p:cNvPr id="6" name="灯片编号占位符 5">
            <a:extLst>
              <a:ext uri="{FF2B5EF4-FFF2-40B4-BE49-F238E27FC236}">
                <a16:creationId xmlns:a16="http://schemas.microsoft.com/office/drawing/2014/main" id="{64FB2DA6-8DF5-E584-94FD-B6A0D2957E57}"/>
              </a:ext>
            </a:extLst>
          </p:cNvPr>
          <p:cNvSpPr>
            <a:spLocks noGrp="1"/>
          </p:cNvSpPr>
          <p:nvPr>
            <p:ph type="sldNum" sz="quarter" idx="12"/>
          </p:nvPr>
        </p:nvSpPr>
        <p:spPr/>
        <p:txBody>
          <a:bodyPr/>
          <a:lstStyle>
            <a:lvl1pPr>
              <a:defRPr/>
            </a:lvl1pPr>
          </a:lstStyle>
          <a:p>
            <a:fld id="{AA9F115D-CA6D-4FB9-9428-CCB71FEDB07A}" type="slidenum">
              <a:rPr lang="en-US" altLang="zh-CN"/>
              <a:t>‹#›</a:t>
            </a:fld>
            <a:endParaRPr lang="en-US" altLang="zh-CN"/>
          </a:p>
        </p:txBody>
      </p:sp>
    </p:spTree>
    <p:extLst>
      <p:ext uri="{BB962C8B-B14F-4D97-AF65-F5344CB8AC3E}">
        <p14:creationId xmlns:p14="http://schemas.microsoft.com/office/powerpoint/2010/main" val="157316929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a:extLst>
              <a:ext uri="{FF2B5EF4-FFF2-40B4-BE49-F238E27FC236}">
                <a16:creationId xmlns:a16="http://schemas.microsoft.com/office/drawing/2014/main" id="{786FAFA2-2CEB-363D-3CCB-C1E07CE4C2C7}"/>
              </a:ext>
            </a:extLst>
          </p:cNvPr>
          <p:cNvSpPr>
            <a:spLocks noGrp="1"/>
          </p:cNvSpPr>
          <p:nvPr>
            <p:ph type="title"/>
          </p:nvPr>
        </p:nvSpPr>
        <p:spPr>
          <a:xfrm>
            <a:off x="623888" y="1709738"/>
            <a:ext cx="78867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743650ED-A71D-6BFC-1B34-E03576215D14}"/>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C0AF235F-3062-7618-30C3-58CD8E794CE3}"/>
              </a:ext>
            </a:extLst>
          </p:cNvPr>
          <p:cNvSpPr>
            <a:spLocks noGrp="1"/>
          </p:cNvSpPr>
          <p:nvPr>
            <p:ph type="dt" sz="half" idx="10"/>
          </p:nvPr>
        </p:nvSpPr>
        <p:spPr/>
        <p:txBody>
          <a:bodyPr/>
          <a:lstStyle>
            <a:lvl1pPr>
              <a:defRPr/>
            </a:lvl1pPr>
          </a:lstStyle>
          <a:p>
            <a:endParaRPr lang="en-US" altLang="zh-CN"/>
          </a:p>
        </p:txBody>
      </p:sp>
      <p:sp>
        <p:nvSpPr>
          <p:cNvPr id="5" name="页脚占位符 4">
            <a:extLst>
              <a:ext uri="{FF2B5EF4-FFF2-40B4-BE49-F238E27FC236}">
                <a16:creationId xmlns:a16="http://schemas.microsoft.com/office/drawing/2014/main" id="{8F8EAC13-9F48-CCCA-E04B-EC4554B31ACF}"/>
              </a:ext>
            </a:extLst>
          </p:cNvPr>
          <p:cNvSpPr>
            <a:spLocks noGrp="1"/>
          </p:cNvSpPr>
          <p:nvPr>
            <p:ph type="ftr" sz="quarter" idx="11"/>
          </p:nvPr>
        </p:nvSpPr>
        <p:spPr/>
        <p:txBody>
          <a:bodyPr/>
          <a:lstStyle>
            <a:lvl1pPr>
              <a:defRPr/>
            </a:lvl1pPr>
          </a:lstStyle>
          <a:p>
            <a:endParaRPr lang="en-US" altLang="zh-CN"/>
          </a:p>
        </p:txBody>
      </p:sp>
      <p:sp>
        <p:nvSpPr>
          <p:cNvPr id="6" name="灯片编号占位符 5">
            <a:extLst>
              <a:ext uri="{FF2B5EF4-FFF2-40B4-BE49-F238E27FC236}">
                <a16:creationId xmlns:a16="http://schemas.microsoft.com/office/drawing/2014/main" id="{342D0121-E48A-80EA-FFCD-D757798063FD}"/>
              </a:ext>
            </a:extLst>
          </p:cNvPr>
          <p:cNvSpPr>
            <a:spLocks noGrp="1"/>
          </p:cNvSpPr>
          <p:nvPr>
            <p:ph type="sldNum" sz="quarter" idx="12"/>
          </p:nvPr>
        </p:nvSpPr>
        <p:spPr/>
        <p:txBody>
          <a:bodyPr/>
          <a:lstStyle>
            <a:lvl1pPr>
              <a:defRPr/>
            </a:lvl1pPr>
          </a:lstStyle>
          <a:p>
            <a:fld id="{E028D68C-F7A5-4CB0-9201-864192409C1E}" type="slidenum">
              <a:rPr lang="en-US" altLang="zh-CN"/>
              <a:t>‹#›</a:t>
            </a:fld>
            <a:endParaRPr lang="en-US" altLang="zh-CN"/>
          </a:p>
        </p:txBody>
      </p:sp>
    </p:spTree>
    <p:extLst>
      <p:ext uri="{BB962C8B-B14F-4D97-AF65-F5344CB8AC3E}">
        <p14:creationId xmlns:p14="http://schemas.microsoft.com/office/powerpoint/2010/main" val="308927841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a:extLst>
              <a:ext uri="{FF2B5EF4-FFF2-40B4-BE49-F238E27FC236}">
                <a16:creationId xmlns:a16="http://schemas.microsoft.com/office/drawing/2014/main" id="{8D501440-2172-5712-0559-D49D497EB730}"/>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85CE87F5-58B8-AB9E-CFFB-C914D2E0FE4B}"/>
              </a:ext>
            </a:extLst>
          </p:cNvPr>
          <p:cNvSpPr>
            <a:spLocks noGrp="1"/>
          </p:cNvSpPr>
          <p:nvPr>
            <p:ph sz="half" idx="1"/>
          </p:nvPr>
        </p:nvSpPr>
        <p:spPr>
          <a:xfrm>
            <a:off x="457200" y="1600200"/>
            <a:ext cx="4038600" cy="452596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D41F5B0A-B0CB-AE21-E187-63B6CBD4FF27}"/>
              </a:ext>
            </a:extLst>
          </p:cNvPr>
          <p:cNvSpPr>
            <a:spLocks noGrp="1"/>
          </p:cNvSpPr>
          <p:nvPr>
            <p:ph sz="half" idx="2"/>
          </p:nvPr>
        </p:nvSpPr>
        <p:spPr>
          <a:xfrm>
            <a:off x="4648200" y="1600200"/>
            <a:ext cx="4038600" cy="452596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41855402-5BA2-240C-19B8-CF9771D9CEA2}"/>
              </a:ext>
            </a:extLst>
          </p:cNvPr>
          <p:cNvSpPr>
            <a:spLocks noGrp="1"/>
          </p:cNvSpPr>
          <p:nvPr>
            <p:ph type="dt" sz="half" idx="10"/>
          </p:nvPr>
        </p:nvSpPr>
        <p:spPr/>
        <p:txBody>
          <a:bodyPr/>
          <a:lstStyle>
            <a:lvl1pPr>
              <a:defRPr/>
            </a:lvl1pPr>
          </a:lstStyle>
          <a:p>
            <a:endParaRPr lang="en-US" altLang="zh-CN"/>
          </a:p>
        </p:txBody>
      </p:sp>
      <p:sp>
        <p:nvSpPr>
          <p:cNvPr id="6" name="页脚占位符 5">
            <a:extLst>
              <a:ext uri="{FF2B5EF4-FFF2-40B4-BE49-F238E27FC236}">
                <a16:creationId xmlns:a16="http://schemas.microsoft.com/office/drawing/2014/main" id="{83C9A984-98D0-1596-3C05-195525D3785C}"/>
              </a:ext>
            </a:extLst>
          </p:cNvPr>
          <p:cNvSpPr>
            <a:spLocks noGrp="1"/>
          </p:cNvSpPr>
          <p:nvPr>
            <p:ph type="ftr" sz="quarter" idx="11"/>
          </p:nvPr>
        </p:nvSpPr>
        <p:spPr/>
        <p:txBody>
          <a:bodyPr/>
          <a:lstStyle>
            <a:lvl1pPr>
              <a:defRPr/>
            </a:lvl1pPr>
          </a:lstStyle>
          <a:p>
            <a:endParaRPr lang="en-US" altLang="zh-CN"/>
          </a:p>
        </p:txBody>
      </p:sp>
      <p:sp>
        <p:nvSpPr>
          <p:cNvPr id="7" name="灯片编号占位符 6">
            <a:extLst>
              <a:ext uri="{FF2B5EF4-FFF2-40B4-BE49-F238E27FC236}">
                <a16:creationId xmlns:a16="http://schemas.microsoft.com/office/drawing/2014/main" id="{54830B75-8576-0A71-4F5A-C5DDA256C3F8}"/>
              </a:ext>
            </a:extLst>
          </p:cNvPr>
          <p:cNvSpPr>
            <a:spLocks noGrp="1"/>
          </p:cNvSpPr>
          <p:nvPr>
            <p:ph type="sldNum" sz="quarter" idx="12"/>
          </p:nvPr>
        </p:nvSpPr>
        <p:spPr/>
        <p:txBody>
          <a:bodyPr/>
          <a:lstStyle>
            <a:lvl1pPr>
              <a:defRPr/>
            </a:lvl1pPr>
          </a:lstStyle>
          <a:p>
            <a:fld id="{9ED4DB79-B81D-4E47-90A7-3654B37D00E4}" type="slidenum">
              <a:rPr lang="en-US" altLang="zh-CN"/>
              <a:t>‹#›</a:t>
            </a:fld>
            <a:endParaRPr lang="en-US" altLang="zh-CN"/>
          </a:p>
        </p:txBody>
      </p:sp>
    </p:spTree>
    <p:extLst>
      <p:ext uri="{BB962C8B-B14F-4D97-AF65-F5344CB8AC3E}">
        <p14:creationId xmlns:p14="http://schemas.microsoft.com/office/powerpoint/2010/main" val="2486722339"/>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a:extLst>
              <a:ext uri="{FF2B5EF4-FFF2-40B4-BE49-F238E27FC236}">
                <a16:creationId xmlns:a16="http://schemas.microsoft.com/office/drawing/2014/main" id="{FB36C32C-A25A-0B40-71B8-13628DEBC734}"/>
              </a:ext>
            </a:extLst>
          </p:cNvPr>
          <p:cNvSpPr>
            <a:spLocks noGrp="1"/>
          </p:cNvSpPr>
          <p:nvPr>
            <p:ph type="title"/>
          </p:nvPr>
        </p:nvSpPr>
        <p:spPr>
          <a:xfrm>
            <a:off x="630238" y="365125"/>
            <a:ext cx="78867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9A0D3988-42B3-47BD-9199-16BF1ED3A3B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4A6F30F3-D226-F533-0FEC-F12448DE5216}"/>
              </a:ext>
            </a:extLst>
          </p:cNvPr>
          <p:cNvSpPr>
            <a:spLocks noGrp="1"/>
          </p:cNvSpPr>
          <p:nvPr>
            <p:ph sz="half" idx="2"/>
          </p:nvPr>
        </p:nvSpPr>
        <p:spPr>
          <a:xfrm>
            <a:off x="630238" y="2505075"/>
            <a:ext cx="386873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096AF578-1E1F-D756-0106-577A1D082D6F}"/>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9CB7499F-CA60-6053-2F08-59DA13EC5574}"/>
              </a:ext>
            </a:extLst>
          </p:cNvPr>
          <p:cNvSpPr>
            <a:spLocks noGrp="1"/>
          </p:cNvSpPr>
          <p:nvPr>
            <p:ph sz="quarter" idx="4"/>
          </p:nvPr>
        </p:nvSpPr>
        <p:spPr>
          <a:xfrm>
            <a:off x="4629150" y="2505075"/>
            <a:ext cx="38877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1ED22CCD-24C9-DC80-292C-651C30EF81AD}"/>
              </a:ext>
            </a:extLst>
          </p:cNvPr>
          <p:cNvSpPr>
            <a:spLocks noGrp="1"/>
          </p:cNvSpPr>
          <p:nvPr>
            <p:ph type="dt" sz="half" idx="10"/>
          </p:nvPr>
        </p:nvSpPr>
        <p:spPr/>
        <p:txBody>
          <a:bodyPr/>
          <a:lstStyle>
            <a:lvl1pPr>
              <a:defRPr/>
            </a:lvl1pPr>
          </a:lstStyle>
          <a:p>
            <a:endParaRPr lang="en-US" altLang="zh-CN"/>
          </a:p>
        </p:txBody>
      </p:sp>
      <p:sp>
        <p:nvSpPr>
          <p:cNvPr id="8" name="页脚占位符 7">
            <a:extLst>
              <a:ext uri="{FF2B5EF4-FFF2-40B4-BE49-F238E27FC236}">
                <a16:creationId xmlns:a16="http://schemas.microsoft.com/office/drawing/2014/main" id="{7110E63B-2324-DBED-6B9E-D05DD678063F}"/>
              </a:ext>
            </a:extLst>
          </p:cNvPr>
          <p:cNvSpPr>
            <a:spLocks noGrp="1"/>
          </p:cNvSpPr>
          <p:nvPr>
            <p:ph type="ftr" sz="quarter" idx="11"/>
          </p:nvPr>
        </p:nvSpPr>
        <p:spPr/>
        <p:txBody>
          <a:bodyPr/>
          <a:lstStyle>
            <a:lvl1pPr>
              <a:defRPr/>
            </a:lvl1pPr>
          </a:lstStyle>
          <a:p>
            <a:endParaRPr lang="en-US" altLang="zh-CN"/>
          </a:p>
        </p:txBody>
      </p:sp>
      <p:sp>
        <p:nvSpPr>
          <p:cNvPr id="9" name="灯片编号占位符 8">
            <a:extLst>
              <a:ext uri="{FF2B5EF4-FFF2-40B4-BE49-F238E27FC236}">
                <a16:creationId xmlns:a16="http://schemas.microsoft.com/office/drawing/2014/main" id="{EBD62468-80B0-57F2-54DC-362F71747000}"/>
              </a:ext>
            </a:extLst>
          </p:cNvPr>
          <p:cNvSpPr>
            <a:spLocks noGrp="1"/>
          </p:cNvSpPr>
          <p:nvPr>
            <p:ph type="sldNum" sz="quarter" idx="12"/>
          </p:nvPr>
        </p:nvSpPr>
        <p:spPr/>
        <p:txBody>
          <a:bodyPr/>
          <a:lstStyle>
            <a:lvl1pPr>
              <a:defRPr/>
            </a:lvl1pPr>
          </a:lstStyle>
          <a:p>
            <a:fld id="{F9C6B301-3DD3-43CB-8ABA-115E34464574}" type="slidenum">
              <a:rPr lang="en-US" altLang="zh-CN"/>
              <a:t>‹#›</a:t>
            </a:fld>
            <a:endParaRPr lang="en-US" altLang="zh-CN"/>
          </a:p>
        </p:txBody>
      </p:sp>
    </p:spTree>
    <p:extLst>
      <p:ext uri="{BB962C8B-B14F-4D97-AF65-F5344CB8AC3E}">
        <p14:creationId xmlns:p14="http://schemas.microsoft.com/office/powerpoint/2010/main" val="19852586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a:extLst>
              <a:ext uri="{FF2B5EF4-FFF2-40B4-BE49-F238E27FC236}">
                <a16:creationId xmlns:a16="http://schemas.microsoft.com/office/drawing/2014/main" id="{1A2A22B1-A561-B6A1-2D74-0EBACFB8FCBA}"/>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6791E10B-5255-58A7-675B-49EB8C03FAB8}"/>
              </a:ext>
            </a:extLst>
          </p:cNvPr>
          <p:cNvSpPr>
            <a:spLocks noGrp="1"/>
          </p:cNvSpPr>
          <p:nvPr>
            <p:ph type="dt" sz="half" idx="10"/>
          </p:nvPr>
        </p:nvSpPr>
        <p:spPr/>
        <p:txBody>
          <a:bodyPr/>
          <a:lstStyle>
            <a:lvl1pPr>
              <a:defRPr/>
            </a:lvl1pPr>
          </a:lstStyle>
          <a:p>
            <a:endParaRPr lang="en-US" altLang="zh-CN"/>
          </a:p>
        </p:txBody>
      </p:sp>
      <p:sp>
        <p:nvSpPr>
          <p:cNvPr id="4" name="页脚占位符 3">
            <a:extLst>
              <a:ext uri="{FF2B5EF4-FFF2-40B4-BE49-F238E27FC236}">
                <a16:creationId xmlns:a16="http://schemas.microsoft.com/office/drawing/2014/main" id="{111D0B33-F1F6-44FC-2593-1C598C94335F}"/>
              </a:ext>
            </a:extLst>
          </p:cNvPr>
          <p:cNvSpPr>
            <a:spLocks noGrp="1"/>
          </p:cNvSpPr>
          <p:nvPr>
            <p:ph type="ftr" sz="quarter" idx="11"/>
          </p:nvPr>
        </p:nvSpPr>
        <p:spPr/>
        <p:txBody>
          <a:bodyPr/>
          <a:lstStyle>
            <a:lvl1pPr>
              <a:defRPr/>
            </a:lvl1pPr>
          </a:lstStyle>
          <a:p>
            <a:endParaRPr lang="en-US" altLang="zh-CN"/>
          </a:p>
        </p:txBody>
      </p:sp>
      <p:sp>
        <p:nvSpPr>
          <p:cNvPr id="5" name="灯片编号占位符 4">
            <a:extLst>
              <a:ext uri="{FF2B5EF4-FFF2-40B4-BE49-F238E27FC236}">
                <a16:creationId xmlns:a16="http://schemas.microsoft.com/office/drawing/2014/main" id="{335135AF-B956-2767-C01E-1B3A55B11224}"/>
              </a:ext>
            </a:extLst>
          </p:cNvPr>
          <p:cNvSpPr>
            <a:spLocks noGrp="1"/>
          </p:cNvSpPr>
          <p:nvPr>
            <p:ph type="sldNum" sz="quarter" idx="12"/>
          </p:nvPr>
        </p:nvSpPr>
        <p:spPr/>
        <p:txBody>
          <a:bodyPr/>
          <a:lstStyle>
            <a:lvl1pPr>
              <a:defRPr/>
            </a:lvl1pPr>
          </a:lstStyle>
          <a:p>
            <a:fld id="{A84BC96C-A2C8-44DB-8466-DB3502039A19}" type="slidenum">
              <a:rPr lang="en-US" altLang="zh-CN"/>
              <a:t>‹#›</a:t>
            </a:fld>
            <a:endParaRPr lang="en-US" altLang="zh-CN"/>
          </a:p>
        </p:txBody>
      </p:sp>
    </p:spTree>
    <p:extLst>
      <p:ext uri="{BB962C8B-B14F-4D97-AF65-F5344CB8AC3E}">
        <p14:creationId xmlns:p14="http://schemas.microsoft.com/office/powerpoint/2010/main" val="2542779851"/>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a:extLst>
              <a:ext uri="{FF2B5EF4-FFF2-40B4-BE49-F238E27FC236}">
                <a16:creationId xmlns:a16="http://schemas.microsoft.com/office/drawing/2014/main" id="{37812E17-F936-5CEE-E565-4E08F70C225E}"/>
              </a:ext>
            </a:extLst>
          </p:cNvPr>
          <p:cNvSpPr>
            <a:spLocks noGrp="1"/>
          </p:cNvSpPr>
          <p:nvPr>
            <p:ph type="dt" sz="half" idx="10"/>
          </p:nvPr>
        </p:nvSpPr>
        <p:spPr/>
        <p:txBody>
          <a:bodyPr/>
          <a:lstStyle>
            <a:lvl1pPr>
              <a:defRPr/>
            </a:lvl1pPr>
          </a:lstStyle>
          <a:p>
            <a:endParaRPr lang="en-US" altLang="zh-CN"/>
          </a:p>
        </p:txBody>
      </p:sp>
      <p:sp>
        <p:nvSpPr>
          <p:cNvPr id="3" name="页脚占位符 2">
            <a:extLst>
              <a:ext uri="{FF2B5EF4-FFF2-40B4-BE49-F238E27FC236}">
                <a16:creationId xmlns:a16="http://schemas.microsoft.com/office/drawing/2014/main" id="{04257735-E9A0-8449-EDF5-3225F2DC8AB4}"/>
              </a:ext>
            </a:extLst>
          </p:cNvPr>
          <p:cNvSpPr>
            <a:spLocks noGrp="1"/>
          </p:cNvSpPr>
          <p:nvPr>
            <p:ph type="ftr" sz="quarter" idx="11"/>
          </p:nvPr>
        </p:nvSpPr>
        <p:spPr/>
        <p:txBody>
          <a:bodyPr/>
          <a:lstStyle>
            <a:lvl1pPr>
              <a:defRPr/>
            </a:lvl1pPr>
          </a:lstStyle>
          <a:p>
            <a:endParaRPr lang="en-US" altLang="zh-CN"/>
          </a:p>
        </p:txBody>
      </p:sp>
      <p:sp>
        <p:nvSpPr>
          <p:cNvPr id="4" name="灯片编号占位符 3">
            <a:extLst>
              <a:ext uri="{FF2B5EF4-FFF2-40B4-BE49-F238E27FC236}">
                <a16:creationId xmlns:a16="http://schemas.microsoft.com/office/drawing/2014/main" id="{B59327BA-BB80-5E74-F554-B1C7A49DFE6E}"/>
              </a:ext>
            </a:extLst>
          </p:cNvPr>
          <p:cNvSpPr>
            <a:spLocks noGrp="1"/>
          </p:cNvSpPr>
          <p:nvPr>
            <p:ph type="sldNum" sz="quarter" idx="12"/>
          </p:nvPr>
        </p:nvSpPr>
        <p:spPr/>
        <p:txBody>
          <a:bodyPr/>
          <a:lstStyle>
            <a:lvl1pPr>
              <a:defRPr/>
            </a:lvl1pPr>
          </a:lstStyle>
          <a:p>
            <a:fld id="{4A7DBE51-448C-406E-87E8-59D504470E4C}" type="slidenum">
              <a:rPr lang="en-US" altLang="zh-CN"/>
              <a:t>‹#›</a:t>
            </a:fld>
            <a:endParaRPr lang="en-US" altLang="zh-CN"/>
          </a:p>
        </p:txBody>
      </p:sp>
    </p:spTree>
    <p:extLst>
      <p:ext uri="{BB962C8B-B14F-4D97-AF65-F5344CB8AC3E}">
        <p14:creationId xmlns:p14="http://schemas.microsoft.com/office/powerpoint/2010/main" val="3486286223"/>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C5250A68-EFD6-CDA4-EDD7-60C88F6A8A53}"/>
              </a:ext>
            </a:extLst>
          </p:cNvPr>
          <p:cNvSpPr>
            <a:spLocks noGrp="1"/>
          </p:cNvSpPr>
          <p:nvPr>
            <p:ph type="title"/>
          </p:nvPr>
        </p:nvSpPr>
        <p:spPr>
          <a:xfrm>
            <a:off x="630238" y="457200"/>
            <a:ext cx="2949575"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3DE022D4-3384-E4D1-5BFD-05235542A2A0}"/>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87BE1AFB-3236-6848-EE5B-136AD287D1C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1D48939F-7BE0-EB22-30A5-9A1AFE9FA0F9}"/>
              </a:ext>
            </a:extLst>
          </p:cNvPr>
          <p:cNvSpPr>
            <a:spLocks noGrp="1"/>
          </p:cNvSpPr>
          <p:nvPr>
            <p:ph type="dt" sz="half" idx="10"/>
          </p:nvPr>
        </p:nvSpPr>
        <p:spPr/>
        <p:txBody>
          <a:bodyPr/>
          <a:lstStyle>
            <a:lvl1pPr>
              <a:defRPr/>
            </a:lvl1pPr>
          </a:lstStyle>
          <a:p>
            <a:endParaRPr lang="en-US" altLang="zh-CN"/>
          </a:p>
        </p:txBody>
      </p:sp>
      <p:sp>
        <p:nvSpPr>
          <p:cNvPr id="6" name="页脚占位符 5">
            <a:extLst>
              <a:ext uri="{FF2B5EF4-FFF2-40B4-BE49-F238E27FC236}">
                <a16:creationId xmlns:a16="http://schemas.microsoft.com/office/drawing/2014/main" id="{44BF2546-8F5B-9A38-132F-A77338E73F92}"/>
              </a:ext>
            </a:extLst>
          </p:cNvPr>
          <p:cNvSpPr>
            <a:spLocks noGrp="1"/>
          </p:cNvSpPr>
          <p:nvPr>
            <p:ph type="ftr" sz="quarter" idx="11"/>
          </p:nvPr>
        </p:nvSpPr>
        <p:spPr/>
        <p:txBody>
          <a:bodyPr/>
          <a:lstStyle>
            <a:lvl1pPr>
              <a:defRPr/>
            </a:lvl1pPr>
          </a:lstStyle>
          <a:p>
            <a:endParaRPr lang="en-US" altLang="zh-CN"/>
          </a:p>
        </p:txBody>
      </p:sp>
      <p:sp>
        <p:nvSpPr>
          <p:cNvPr id="7" name="灯片编号占位符 6">
            <a:extLst>
              <a:ext uri="{FF2B5EF4-FFF2-40B4-BE49-F238E27FC236}">
                <a16:creationId xmlns:a16="http://schemas.microsoft.com/office/drawing/2014/main" id="{2FBE9A3A-1ADA-EC63-3A3B-7AB9132BF6D0}"/>
              </a:ext>
            </a:extLst>
          </p:cNvPr>
          <p:cNvSpPr>
            <a:spLocks noGrp="1"/>
          </p:cNvSpPr>
          <p:nvPr>
            <p:ph type="sldNum" sz="quarter" idx="12"/>
          </p:nvPr>
        </p:nvSpPr>
        <p:spPr/>
        <p:txBody>
          <a:bodyPr/>
          <a:lstStyle>
            <a:lvl1pPr>
              <a:defRPr/>
            </a:lvl1pPr>
          </a:lstStyle>
          <a:p>
            <a:fld id="{9AEB3846-A803-437C-9147-84C54B0FB040}" type="slidenum">
              <a:rPr lang="en-US" altLang="zh-CN"/>
              <a:t>‹#›</a:t>
            </a:fld>
            <a:endParaRPr lang="en-US" altLang="zh-CN"/>
          </a:p>
        </p:txBody>
      </p:sp>
    </p:spTree>
    <p:extLst>
      <p:ext uri="{BB962C8B-B14F-4D97-AF65-F5344CB8AC3E}">
        <p14:creationId xmlns:p14="http://schemas.microsoft.com/office/powerpoint/2010/main" val="213731158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2EAB5E57-3F2E-A0AF-8FA2-200F648FC7DA}"/>
              </a:ext>
            </a:extLst>
          </p:cNvPr>
          <p:cNvSpPr>
            <a:spLocks noGrp="1"/>
          </p:cNvSpPr>
          <p:nvPr>
            <p:ph type="title"/>
          </p:nvPr>
        </p:nvSpPr>
        <p:spPr>
          <a:xfrm>
            <a:off x="630238" y="457200"/>
            <a:ext cx="2949575"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3743AD2-7392-AD9F-5E08-D6100FE142CD}"/>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54431F9D-0D4E-C36B-83B3-D727CCEA6AE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91F8F44E-3744-7097-BDD5-283655FD5435}"/>
              </a:ext>
            </a:extLst>
          </p:cNvPr>
          <p:cNvSpPr>
            <a:spLocks noGrp="1"/>
          </p:cNvSpPr>
          <p:nvPr>
            <p:ph type="dt" sz="half" idx="10"/>
          </p:nvPr>
        </p:nvSpPr>
        <p:spPr/>
        <p:txBody>
          <a:bodyPr/>
          <a:lstStyle>
            <a:lvl1pPr>
              <a:defRPr/>
            </a:lvl1pPr>
          </a:lstStyle>
          <a:p>
            <a:endParaRPr lang="en-US" altLang="zh-CN"/>
          </a:p>
        </p:txBody>
      </p:sp>
      <p:sp>
        <p:nvSpPr>
          <p:cNvPr id="6" name="页脚占位符 5">
            <a:extLst>
              <a:ext uri="{FF2B5EF4-FFF2-40B4-BE49-F238E27FC236}">
                <a16:creationId xmlns:a16="http://schemas.microsoft.com/office/drawing/2014/main" id="{49B96E9E-8065-5B9C-EF2A-43A34799DF67}"/>
              </a:ext>
            </a:extLst>
          </p:cNvPr>
          <p:cNvSpPr>
            <a:spLocks noGrp="1"/>
          </p:cNvSpPr>
          <p:nvPr>
            <p:ph type="ftr" sz="quarter" idx="11"/>
          </p:nvPr>
        </p:nvSpPr>
        <p:spPr/>
        <p:txBody>
          <a:bodyPr/>
          <a:lstStyle>
            <a:lvl1pPr>
              <a:defRPr/>
            </a:lvl1pPr>
          </a:lstStyle>
          <a:p>
            <a:endParaRPr lang="en-US" altLang="zh-CN"/>
          </a:p>
        </p:txBody>
      </p:sp>
      <p:sp>
        <p:nvSpPr>
          <p:cNvPr id="7" name="灯片编号占位符 6">
            <a:extLst>
              <a:ext uri="{FF2B5EF4-FFF2-40B4-BE49-F238E27FC236}">
                <a16:creationId xmlns:a16="http://schemas.microsoft.com/office/drawing/2014/main" id="{D95861A9-C34C-71E6-2763-1B98A61EFCCE}"/>
              </a:ext>
            </a:extLst>
          </p:cNvPr>
          <p:cNvSpPr>
            <a:spLocks noGrp="1"/>
          </p:cNvSpPr>
          <p:nvPr>
            <p:ph type="sldNum" sz="quarter" idx="12"/>
          </p:nvPr>
        </p:nvSpPr>
        <p:spPr/>
        <p:txBody>
          <a:bodyPr/>
          <a:lstStyle>
            <a:lvl1pPr>
              <a:defRPr/>
            </a:lvl1pPr>
          </a:lstStyle>
          <a:p>
            <a:fld id="{E0C6A590-60E2-4D14-8507-3209BC34AAE9}" type="slidenum">
              <a:rPr lang="en-US" altLang="zh-CN"/>
              <a:t>‹#›</a:t>
            </a:fld>
            <a:endParaRPr lang="en-US" altLang="zh-CN"/>
          </a:p>
        </p:txBody>
      </p:sp>
    </p:spTree>
    <p:extLst>
      <p:ext uri="{BB962C8B-B14F-4D97-AF65-F5344CB8AC3E}">
        <p14:creationId xmlns:p14="http://schemas.microsoft.com/office/powerpoint/2010/main" val="709966131"/>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a:extLst>
              <a:ext uri="{FF2B5EF4-FFF2-40B4-BE49-F238E27FC236}">
                <a16:creationId xmlns:a16="http://schemas.microsoft.com/office/drawing/2014/main" id="{37C6CDED-6E88-29F7-0A66-D1684911202B}"/>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B20648B9-42EB-9B5D-9BF1-D78D5A0C6587}"/>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8D5D5FA-7D6A-F904-7471-77D4A9D67310}"/>
              </a:ext>
            </a:extLst>
          </p:cNvPr>
          <p:cNvSpPr>
            <a:spLocks noGrp="1"/>
          </p:cNvSpPr>
          <p:nvPr>
            <p:ph type="dt" sz="half" idx="10"/>
          </p:nvPr>
        </p:nvSpPr>
        <p:spPr/>
        <p:txBody>
          <a:bodyPr/>
          <a:lstStyle>
            <a:lvl1pPr>
              <a:defRPr/>
            </a:lvl1pPr>
          </a:lstStyle>
          <a:p>
            <a:endParaRPr lang="en-US" altLang="zh-CN"/>
          </a:p>
        </p:txBody>
      </p:sp>
      <p:sp>
        <p:nvSpPr>
          <p:cNvPr id="5" name="页脚占位符 4">
            <a:extLst>
              <a:ext uri="{FF2B5EF4-FFF2-40B4-BE49-F238E27FC236}">
                <a16:creationId xmlns:a16="http://schemas.microsoft.com/office/drawing/2014/main" id="{53F423B7-0D72-0358-A273-7DED939FDEE8}"/>
              </a:ext>
            </a:extLst>
          </p:cNvPr>
          <p:cNvSpPr>
            <a:spLocks noGrp="1"/>
          </p:cNvSpPr>
          <p:nvPr>
            <p:ph type="ftr" sz="quarter" idx="11"/>
          </p:nvPr>
        </p:nvSpPr>
        <p:spPr/>
        <p:txBody>
          <a:bodyPr/>
          <a:lstStyle>
            <a:lvl1pPr>
              <a:defRPr/>
            </a:lvl1pPr>
          </a:lstStyle>
          <a:p>
            <a:endParaRPr lang="en-US" altLang="zh-CN"/>
          </a:p>
        </p:txBody>
      </p:sp>
      <p:sp>
        <p:nvSpPr>
          <p:cNvPr id="6" name="灯片编号占位符 5">
            <a:extLst>
              <a:ext uri="{FF2B5EF4-FFF2-40B4-BE49-F238E27FC236}">
                <a16:creationId xmlns:a16="http://schemas.microsoft.com/office/drawing/2014/main" id="{02545129-4C5A-CF58-16F7-30E57B7B6B32}"/>
              </a:ext>
            </a:extLst>
          </p:cNvPr>
          <p:cNvSpPr>
            <a:spLocks noGrp="1"/>
          </p:cNvSpPr>
          <p:nvPr>
            <p:ph type="sldNum" sz="quarter" idx="12"/>
          </p:nvPr>
        </p:nvSpPr>
        <p:spPr/>
        <p:txBody>
          <a:bodyPr/>
          <a:lstStyle>
            <a:lvl1pPr>
              <a:defRPr/>
            </a:lvl1pPr>
          </a:lstStyle>
          <a:p>
            <a:fld id="{00B8179B-5384-4D11-8680-C6D960E96524}" type="slidenum">
              <a:rPr lang="en-US" altLang="zh-CN"/>
              <a:t>‹#›</a:t>
            </a:fld>
            <a:endParaRPr lang="en-US" altLang="zh-CN"/>
          </a:p>
        </p:txBody>
      </p:sp>
    </p:spTree>
    <p:extLst>
      <p:ext uri="{BB962C8B-B14F-4D97-AF65-F5344CB8AC3E}">
        <p14:creationId xmlns:p14="http://schemas.microsoft.com/office/powerpoint/2010/main" val="1116445136"/>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a:extLst>
              <a:ext uri="{FF2B5EF4-FFF2-40B4-BE49-F238E27FC236}">
                <a16:creationId xmlns:a16="http://schemas.microsoft.com/office/drawing/2014/main" id="{22BB6193-1718-1ABE-58F4-D4A44D9CBAAD}"/>
              </a:ext>
            </a:extLst>
          </p:cNvPr>
          <p:cNvSpPr>
            <a:spLocks noGrp="1"/>
          </p:cNvSpPr>
          <p:nvPr>
            <p:ph type="title" orient="vert"/>
          </p:nvPr>
        </p:nvSpPr>
        <p:spPr>
          <a:xfrm>
            <a:off x="6629400" y="274638"/>
            <a:ext cx="2057400" cy="5851525"/>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D1317D57-950D-717D-CBB4-A6A5F78E72D9}"/>
              </a:ext>
            </a:extLst>
          </p:cNvPr>
          <p:cNvSpPr>
            <a:spLocks noGrp="1"/>
          </p:cNvSpPr>
          <p:nvPr>
            <p:ph type="body" orient="vert" idx="1"/>
          </p:nvPr>
        </p:nvSpPr>
        <p:spPr>
          <a:xfrm>
            <a:off x="457200" y="274638"/>
            <a:ext cx="6019800" cy="5851525"/>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D33EFA0-DDD0-77F3-C452-9596696DF2B4}"/>
              </a:ext>
            </a:extLst>
          </p:cNvPr>
          <p:cNvSpPr>
            <a:spLocks noGrp="1"/>
          </p:cNvSpPr>
          <p:nvPr>
            <p:ph type="dt" sz="half" idx="10"/>
          </p:nvPr>
        </p:nvSpPr>
        <p:spPr/>
        <p:txBody>
          <a:bodyPr/>
          <a:lstStyle>
            <a:lvl1pPr>
              <a:defRPr/>
            </a:lvl1pPr>
          </a:lstStyle>
          <a:p>
            <a:endParaRPr lang="en-US" altLang="zh-CN"/>
          </a:p>
        </p:txBody>
      </p:sp>
      <p:sp>
        <p:nvSpPr>
          <p:cNvPr id="5" name="页脚占位符 4">
            <a:extLst>
              <a:ext uri="{FF2B5EF4-FFF2-40B4-BE49-F238E27FC236}">
                <a16:creationId xmlns:a16="http://schemas.microsoft.com/office/drawing/2014/main" id="{97FE7268-221D-A9AA-B4B7-A7C544C95D66}"/>
              </a:ext>
            </a:extLst>
          </p:cNvPr>
          <p:cNvSpPr>
            <a:spLocks noGrp="1"/>
          </p:cNvSpPr>
          <p:nvPr>
            <p:ph type="ftr" sz="quarter" idx="11"/>
          </p:nvPr>
        </p:nvSpPr>
        <p:spPr/>
        <p:txBody>
          <a:bodyPr/>
          <a:lstStyle>
            <a:lvl1pPr>
              <a:defRPr/>
            </a:lvl1pPr>
          </a:lstStyle>
          <a:p>
            <a:endParaRPr lang="en-US" altLang="zh-CN"/>
          </a:p>
        </p:txBody>
      </p:sp>
      <p:sp>
        <p:nvSpPr>
          <p:cNvPr id="6" name="灯片编号占位符 5">
            <a:extLst>
              <a:ext uri="{FF2B5EF4-FFF2-40B4-BE49-F238E27FC236}">
                <a16:creationId xmlns:a16="http://schemas.microsoft.com/office/drawing/2014/main" id="{8D592D79-A00E-3E45-A3EB-2116EDFF4250}"/>
              </a:ext>
            </a:extLst>
          </p:cNvPr>
          <p:cNvSpPr>
            <a:spLocks noGrp="1"/>
          </p:cNvSpPr>
          <p:nvPr>
            <p:ph type="sldNum" sz="quarter" idx="12"/>
          </p:nvPr>
        </p:nvSpPr>
        <p:spPr/>
        <p:txBody>
          <a:bodyPr/>
          <a:lstStyle>
            <a:lvl1pPr>
              <a:defRPr/>
            </a:lvl1pPr>
          </a:lstStyle>
          <a:p>
            <a:fld id="{B30F8993-0699-46D2-83C4-FCA8B572EFF5}" type="slidenum">
              <a:rPr lang="en-US" altLang="zh-CN"/>
              <a:t>‹#›</a:t>
            </a:fld>
            <a:endParaRPr lang="en-US" altLang="zh-CN"/>
          </a:p>
        </p:txBody>
      </p:sp>
    </p:spTree>
    <p:extLst>
      <p:ext uri="{BB962C8B-B14F-4D97-AF65-F5344CB8AC3E}">
        <p14:creationId xmlns:p14="http://schemas.microsoft.com/office/powerpoint/2010/main" val="1558281989"/>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a:extLst>
              <a:ext uri="{FF2B5EF4-FFF2-40B4-BE49-F238E27FC236}">
                <a16:creationId xmlns:a16="http://schemas.microsoft.com/office/drawing/2014/main" id="{471AE85B-A82A-03E7-0C2F-3F945C5C954E}"/>
              </a:ext>
            </a:extLst>
          </p:cNvPr>
          <p:cNvSpPr>
            <a:spLocks noGrp="1"/>
          </p:cNvSpPr>
          <p:nvPr>
            <p:ph type="title"/>
          </p:nvPr>
        </p:nvSpPr>
        <p:spPr>
          <a:xfrm>
            <a:off x="457200" y="274638"/>
            <a:ext cx="8229600" cy="1143000"/>
          </a:xfrm>
        </p:spPr>
        <p:txBody>
          <a:bodyPr/>
          <a:lstStyle/>
          <a:p>
            <a:r>
              <a:rPr lang="zh-CN" altLang="en-US"/>
              <a:t>单击此处编辑母版标题样式</a:t>
            </a:r>
          </a:p>
        </p:txBody>
      </p:sp>
      <p:sp>
        <p:nvSpPr>
          <p:cNvPr id="3" name="表格占位符 2">
            <a:extLst>
              <a:ext uri="{FF2B5EF4-FFF2-40B4-BE49-F238E27FC236}">
                <a16:creationId xmlns:a16="http://schemas.microsoft.com/office/drawing/2014/main" id="{F142AAEF-A30C-A401-E958-7EC9AB275603}"/>
              </a:ext>
            </a:extLst>
          </p:cNvPr>
          <p:cNvSpPr>
            <a:spLocks noGrp="1"/>
          </p:cNvSpPr>
          <p:nvPr>
            <p:ph type="tbl" idx="1"/>
          </p:nvPr>
        </p:nvSpPr>
        <p:spPr>
          <a:xfrm>
            <a:off x="457200" y="1600200"/>
            <a:ext cx="8229600" cy="4525963"/>
          </a:xfrm>
        </p:spPr>
        <p:txBody>
          <a:bodyPr/>
          <a:lstStyle/>
          <a:p>
            <a:endParaRPr lang="zh-CN" altLang="en-US"/>
          </a:p>
        </p:txBody>
      </p:sp>
      <p:sp>
        <p:nvSpPr>
          <p:cNvPr id="4" name="日期占位符 3">
            <a:extLst>
              <a:ext uri="{FF2B5EF4-FFF2-40B4-BE49-F238E27FC236}">
                <a16:creationId xmlns:a16="http://schemas.microsoft.com/office/drawing/2014/main" id="{D3AD85EF-E5BE-C014-F7BE-B38BDD5A4A54}"/>
              </a:ext>
            </a:extLst>
          </p:cNvPr>
          <p:cNvSpPr>
            <a:spLocks noGrp="1"/>
          </p:cNvSpPr>
          <p:nvPr>
            <p:ph type="dt" sz="half" idx="10"/>
          </p:nvPr>
        </p:nvSpPr>
        <p:spPr>
          <a:xfrm>
            <a:off x="457200" y="6245225"/>
            <a:ext cx="2133600" cy="476250"/>
          </a:xfrm>
        </p:spPr>
        <p:txBody>
          <a:bodyPr/>
          <a:lstStyle>
            <a:lvl1pPr>
              <a:defRPr/>
            </a:lvl1pPr>
          </a:lstStyle>
          <a:p>
            <a:endParaRPr lang="en-US" altLang="zh-CN"/>
          </a:p>
        </p:txBody>
      </p:sp>
      <p:sp>
        <p:nvSpPr>
          <p:cNvPr id="5" name="页脚占位符 4">
            <a:extLst>
              <a:ext uri="{FF2B5EF4-FFF2-40B4-BE49-F238E27FC236}">
                <a16:creationId xmlns:a16="http://schemas.microsoft.com/office/drawing/2014/main" id="{D3A18B15-44E2-6F89-9803-8D2A6652ABEC}"/>
              </a:ext>
            </a:extLst>
          </p:cNvPr>
          <p:cNvSpPr>
            <a:spLocks noGrp="1"/>
          </p:cNvSpPr>
          <p:nvPr>
            <p:ph type="ftr" sz="quarter" idx="11"/>
          </p:nvPr>
        </p:nvSpPr>
        <p:spPr>
          <a:xfrm>
            <a:off x="3124200" y="6245225"/>
            <a:ext cx="2895600" cy="476250"/>
          </a:xfrm>
        </p:spPr>
        <p:txBody>
          <a:bodyPr/>
          <a:lstStyle>
            <a:lvl1pPr>
              <a:defRPr/>
            </a:lvl1pPr>
          </a:lstStyle>
          <a:p>
            <a:endParaRPr lang="en-US" altLang="zh-CN"/>
          </a:p>
        </p:txBody>
      </p:sp>
      <p:sp>
        <p:nvSpPr>
          <p:cNvPr id="6" name="灯片编号占位符 5">
            <a:extLst>
              <a:ext uri="{FF2B5EF4-FFF2-40B4-BE49-F238E27FC236}">
                <a16:creationId xmlns:a16="http://schemas.microsoft.com/office/drawing/2014/main" id="{FDFE3EB3-9D0D-10EF-96C4-217685B3BD9F}"/>
              </a:ext>
            </a:extLst>
          </p:cNvPr>
          <p:cNvSpPr>
            <a:spLocks noGrp="1"/>
          </p:cNvSpPr>
          <p:nvPr>
            <p:ph type="sldNum" sz="quarter" idx="12"/>
          </p:nvPr>
        </p:nvSpPr>
        <p:spPr>
          <a:xfrm>
            <a:off x="6553200" y="6245225"/>
            <a:ext cx="2133600" cy="476250"/>
          </a:xfrm>
        </p:spPr>
        <p:txBody>
          <a:bodyPr/>
          <a:lstStyle>
            <a:lvl1pPr>
              <a:defRPr/>
            </a:lvl1pPr>
          </a:lstStyle>
          <a:p>
            <a:fld id="{35CAABDF-2DC1-412C-BDB2-677CC1B5005C}" type="slidenum">
              <a:rPr lang="en-US" altLang="zh-CN"/>
              <a:t>‹#›</a:t>
            </a:fld>
            <a:endParaRPr lang="en-US" altLang="zh-CN"/>
          </a:p>
        </p:txBody>
      </p:sp>
    </p:spTree>
    <p:extLst>
      <p:ext uri="{BB962C8B-B14F-4D97-AF65-F5344CB8AC3E}">
        <p14:creationId xmlns:p14="http://schemas.microsoft.com/office/powerpoint/2010/main" val="121686517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2">
            <a:extLst>
              <a:ext uri="{FF2B5EF4-FFF2-40B4-BE49-F238E27FC236}">
                <a16:creationId xmlns:a16="http://schemas.microsoft.com/office/drawing/2014/main" id="{CB236D48-EAC2-6EA7-3D25-331E3D54C466}"/>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
        <p:nvSpPr>
          <p:cNvPr id="1027" name="Rectangle 3">
            <a:extLst>
              <a:ext uri="{FF2B5EF4-FFF2-40B4-BE49-F238E27FC236}">
                <a16:creationId xmlns:a16="http://schemas.microsoft.com/office/drawing/2014/main" id="{7EEE6A18-67CE-FFFD-C427-F907CB6B73FB}"/>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28" name="Rectangle 4">
            <a:extLst>
              <a:ext uri="{FF2B5EF4-FFF2-40B4-BE49-F238E27FC236}">
                <a16:creationId xmlns:a16="http://schemas.microsoft.com/office/drawing/2014/main" id="{DF609D27-AD4C-A6FB-3E16-7D82E893EDC3}"/>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zh-CN"/>
            </a:defPPr>
            <a:lvl1pPr algn="l" rtl="0" fontAlgn="base">
              <a:spcBef>
                <a:spcPct val="0"/>
              </a:spcBef>
              <a:spcAft>
                <a:spcPct val="0"/>
              </a:spcAft>
              <a:defRPr sz="14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en-US" altLang="zh-CN"/>
          </a:p>
        </p:txBody>
      </p:sp>
      <p:sp>
        <p:nvSpPr>
          <p:cNvPr id="1029" name="Rectangle 5">
            <a:extLst>
              <a:ext uri="{FF2B5EF4-FFF2-40B4-BE49-F238E27FC236}">
                <a16:creationId xmlns:a16="http://schemas.microsoft.com/office/drawing/2014/main" id="{5EFF6D7B-40D2-8C17-4C73-23617F886AF3}"/>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zh-CN"/>
            </a:defPPr>
            <a:lvl1pPr algn="ctr" rtl="0" fontAlgn="base">
              <a:spcBef>
                <a:spcPct val="0"/>
              </a:spcBef>
              <a:spcAft>
                <a:spcPct val="0"/>
              </a:spcAft>
              <a:defRPr sz="14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en-US" altLang="zh-CN"/>
          </a:p>
        </p:txBody>
      </p:sp>
      <p:sp>
        <p:nvSpPr>
          <p:cNvPr id="1030" name="Rectangle 6">
            <a:extLst>
              <a:ext uri="{FF2B5EF4-FFF2-40B4-BE49-F238E27FC236}">
                <a16:creationId xmlns:a16="http://schemas.microsoft.com/office/drawing/2014/main" id="{53B2E1E4-F399-DB31-94A7-79CE91AB2469}"/>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zh-CN"/>
            </a:defPPr>
            <a:lvl1pPr algn="r" rtl="0" fontAlgn="base">
              <a:spcBef>
                <a:spcPct val="0"/>
              </a:spcBef>
              <a:spcAft>
                <a:spcPct val="0"/>
              </a:spcAft>
              <a:defRPr sz="14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fld id="{501C3669-93E8-433B-8EDC-A694C3552689}" type="slidenum">
              <a:rPr lang="en-US" altLang="zh-CN"/>
              <a:t>‹#›</a:t>
            </a:fld>
            <a:endParaRPr lang="en-US" altLang="zh-CN"/>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ea typeface="宋体" panose="02010600030101010101" pitchFamily="2" charset="-122"/>
        </a:defRPr>
      </a:lvl2pPr>
      <a:lvl3pPr algn="ctr" rtl="0" fontAlgn="base">
        <a:spcBef>
          <a:spcPct val="0"/>
        </a:spcBef>
        <a:spcAft>
          <a:spcPct val="0"/>
        </a:spcAft>
        <a:defRPr sz="4400">
          <a:solidFill>
            <a:schemeClr val="tx2"/>
          </a:solidFill>
          <a:latin typeface="Arial" pitchFamily="34" charset="0"/>
          <a:ea typeface="宋体" panose="02010600030101010101" pitchFamily="2" charset="-122"/>
        </a:defRPr>
      </a:lvl3pPr>
      <a:lvl4pPr algn="ctr" rtl="0" fontAlgn="base">
        <a:spcBef>
          <a:spcPct val="0"/>
        </a:spcBef>
        <a:spcAft>
          <a:spcPct val="0"/>
        </a:spcAft>
        <a:defRPr sz="4400">
          <a:solidFill>
            <a:schemeClr val="tx2"/>
          </a:solidFill>
          <a:latin typeface="Arial" pitchFamily="34" charset="0"/>
          <a:ea typeface="宋体" panose="02010600030101010101" pitchFamily="2" charset="-122"/>
        </a:defRPr>
      </a:lvl4pPr>
      <a:lvl5pPr algn="ctr" rtl="0" fontAlgn="base">
        <a:spcBef>
          <a:spcPct val="0"/>
        </a:spcBef>
        <a:spcAft>
          <a:spcPct val="0"/>
        </a:spcAft>
        <a:defRPr sz="4400">
          <a:solidFill>
            <a:schemeClr val="tx2"/>
          </a:solidFill>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slide" Target="slide3.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png" /><Relationship Id="rId4" Type="http://schemas.openxmlformats.org/officeDocument/2006/relationships/image" Target="../media/image10.jpeg" /><Relationship Id="rId5" Type="http://schemas.openxmlformats.org/officeDocument/2006/relationships/image" Target="../media/image1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20302102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Text Box 2">
            <a:extLst>
              <a:ext uri="{FF2B5EF4-FFF2-40B4-BE49-F238E27FC236}">
                <a16:creationId xmlns:a16="http://schemas.microsoft.com/office/drawing/2014/main" id="{7C0815C0-4BBE-92F5-2568-FCF6ECEB243F}"/>
              </a:ext>
            </a:extLst>
          </p:cNvPr>
          <p:cNvSpPr txBox="1">
            <a:spLocks noChangeArrowheads="1"/>
          </p:cNvSpPr>
          <p:nvPr/>
        </p:nvSpPr>
        <p:spPr bwMode="auto">
          <a:xfrm>
            <a:off x="0" y="2743200"/>
            <a:ext cx="533400" cy="1554163"/>
          </a:xfrm>
          <a:prstGeom prst="rect">
            <a:avLst/>
          </a:prstGeom>
          <a:solidFill>
            <a:srgbClr val="FFCC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3200" b="1">
                <a:solidFill>
                  <a:srgbClr val="FF0000"/>
                </a:solidFill>
                <a:latin typeface="Tahoma" panose="020b0604030504040204" pitchFamily="34" charset="0"/>
              </a:rPr>
              <a:t>文明观</a:t>
            </a:r>
          </a:p>
        </p:txBody>
      </p:sp>
      <p:sp>
        <p:nvSpPr>
          <p:cNvPr id="35843" name="AutoShape 3">
            <a:extLst>
              <a:ext uri="{FF2B5EF4-FFF2-40B4-BE49-F238E27FC236}">
                <a16:creationId xmlns:a16="http://schemas.microsoft.com/office/drawing/2014/main" id="{B2BC1205-34BF-B01A-0E34-D2D97F68172B}"/>
              </a:ext>
            </a:extLst>
          </p:cNvPr>
          <p:cNvSpPr/>
          <p:nvPr/>
        </p:nvSpPr>
        <p:spPr bwMode="auto">
          <a:xfrm>
            <a:off x="609600" y="2286000"/>
            <a:ext cx="228600" cy="2667000"/>
          </a:xfrm>
          <a:prstGeom prst="leftBrace">
            <a:avLst>
              <a:gd name="adj1" fmla="val 97222"/>
              <a:gd name="adj2" fmla="val 50000"/>
            </a:avLst>
          </a:prstGeom>
          <a:noFill/>
          <a:ln w="34925">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44" name="Text Box 4">
            <a:extLst>
              <a:ext uri="{FF2B5EF4-FFF2-40B4-BE49-F238E27FC236}">
                <a16:creationId xmlns:a16="http://schemas.microsoft.com/office/drawing/2014/main" id="{56AFA85B-639C-B499-53F2-7ADFB5E42226}"/>
              </a:ext>
            </a:extLst>
          </p:cNvPr>
          <p:cNvSpPr txBox="1">
            <a:spLocks noChangeArrowheads="1"/>
          </p:cNvSpPr>
          <p:nvPr/>
        </p:nvSpPr>
        <p:spPr bwMode="auto">
          <a:xfrm>
            <a:off x="990600" y="1676400"/>
            <a:ext cx="990600" cy="519113"/>
          </a:xfrm>
          <a:prstGeom prst="rect">
            <a:avLst/>
          </a:prstGeom>
          <a:solidFill>
            <a:srgbClr val="CCE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800" b="1">
                <a:latin typeface="Tahoma" panose="020b0604030504040204" pitchFamily="34" charset="0"/>
              </a:rPr>
              <a:t>纵向</a:t>
            </a:r>
          </a:p>
        </p:txBody>
      </p:sp>
      <p:sp>
        <p:nvSpPr>
          <p:cNvPr id="35845" name="Text Box 5">
            <a:extLst>
              <a:ext uri="{FF2B5EF4-FFF2-40B4-BE49-F238E27FC236}">
                <a16:creationId xmlns:a16="http://schemas.microsoft.com/office/drawing/2014/main" id="{A6E0CF27-6F0D-3C35-3BD0-9F6037F0A84A}"/>
              </a:ext>
            </a:extLst>
          </p:cNvPr>
          <p:cNvSpPr txBox="1">
            <a:spLocks noChangeArrowheads="1"/>
          </p:cNvSpPr>
          <p:nvPr/>
        </p:nvSpPr>
        <p:spPr bwMode="auto">
          <a:xfrm>
            <a:off x="762000" y="4648200"/>
            <a:ext cx="990600" cy="519113"/>
          </a:xfrm>
          <a:prstGeom prst="rect">
            <a:avLst/>
          </a:prstGeom>
          <a:solidFill>
            <a:srgbClr val="CCE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800" b="1">
                <a:latin typeface="Tahoma" panose="020b0604030504040204" pitchFamily="34" charset="0"/>
              </a:rPr>
              <a:t>横向</a:t>
            </a:r>
          </a:p>
        </p:txBody>
      </p:sp>
      <p:sp>
        <p:nvSpPr>
          <p:cNvPr id="35846" name="AutoShape 6">
            <a:extLst>
              <a:ext uri="{FF2B5EF4-FFF2-40B4-BE49-F238E27FC236}">
                <a16:creationId xmlns:a16="http://schemas.microsoft.com/office/drawing/2014/main" id="{835E6321-B1EA-83BF-7E95-BDA0F35FCC23}"/>
              </a:ext>
            </a:extLst>
          </p:cNvPr>
          <p:cNvSpPr/>
          <p:nvPr/>
        </p:nvSpPr>
        <p:spPr bwMode="auto">
          <a:xfrm>
            <a:off x="1828800" y="762000"/>
            <a:ext cx="152400" cy="2057400"/>
          </a:xfrm>
          <a:prstGeom prst="leftBrace">
            <a:avLst>
              <a:gd name="adj1" fmla="val 112500"/>
              <a:gd name="adj2" fmla="val 50000"/>
            </a:avLst>
          </a:prstGeom>
          <a:noFill/>
          <a:ln w="34925">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47" name="Text Box 7">
            <a:extLst>
              <a:ext uri="{FF2B5EF4-FFF2-40B4-BE49-F238E27FC236}">
                <a16:creationId xmlns:a16="http://schemas.microsoft.com/office/drawing/2014/main" id="{0C1F9FF9-AD9E-5934-37B7-40B089A4B81D}"/>
              </a:ext>
            </a:extLst>
          </p:cNvPr>
          <p:cNvSpPr txBox="1">
            <a:spLocks noChangeArrowheads="1"/>
          </p:cNvSpPr>
          <p:nvPr/>
        </p:nvSpPr>
        <p:spPr bwMode="auto">
          <a:xfrm>
            <a:off x="2057400" y="457200"/>
            <a:ext cx="990600" cy="946150"/>
          </a:xfrm>
          <a:prstGeom prst="rect">
            <a:avLst/>
          </a:prstGeom>
          <a:solidFill>
            <a:srgbClr val="FFFF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800" b="1">
                <a:latin typeface="Tahoma" panose="020b0604030504040204" pitchFamily="34" charset="0"/>
              </a:rPr>
              <a:t>农耕文明</a:t>
            </a:r>
          </a:p>
        </p:txBody>
      </p:sp>
      <p:sp>
        <p:nvSpPr>
          <p:cNvPr id="35848" name="Text Box 8">
            <a:extLst>
              <a:ext uri="{FF2B5EF4-FFF2-40B4-BE49-F238E27FC236}">
                <a16:creationId xmlns:a16="http://schemas.microsoft.com/office/drawing/2014/main" id="{8D98E788-DEBD-492E-17BD-96B47A178A9D}"/>
              </a:ext>
            </a:extLst>
          </p:cNvPr>
          <p:cNvSpPr txBox="1">
            <a:spLocks noChangeArrowheads="1"/>
          </p:cNvSpPr>
          <p:nvPr/>
        </p:nvSpPr>
        <p:spPr bwMode="auto">
          <a:xfrm>
            <a:off x="2057400" y="1752600"/>
            <a:ext cx="990600" cy="946150"/>
          </a:xfrm>
          <a:prstGeom prst="rect">
            <a:avLst/>
          </a:prstGeom>
          <a:solidFill>
            <a:srgbClr val="FFFF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800" b="1">
                <a:latin typeface="Tahoma" panose="020b0604030504040204" pitchFamily="34" charset="0"/>
              </a:rPr>
              <a:t>工业文明</a:t>
            </a:r>
          </a:p>
        </p:txBody>
      </p:sp>
      <p:sp>
        <p:nvSpPr>
          <p:cNvPr id="35849" name="AutoShape 9">
            <a:extLst>
              <a:ext uri="{FF2B5EF4-FFF2-40B4-BE49-F238E27FC236}">
                <a16:creationId xmlns:a16="http://schemas.microsoft.com/office/drawing/2014/main" id="{A7E8E2AE-98A8-EBA6-6644-C37498FEF973}"/>
              </a:ext>
            </a:extLst>
          </p:cNvPr>
          <p:cNvSpPr/>
          <p:nvPr/>
        </p:nvSpPr>
        <p:spPr bwMode="auto">
          <a:xfrm>
            <a:off x="1828800" y="4191000"/>
            <a:ext cx="228600" cy="1828800"/>
          </a:xfrm>
          <a:prstGeom prst="leftBrace">
            <a:avLst>
              <a:gd name="adj1" fmla="val 66667"/>
              <a:gd name="adj2" fmla="val 50000"/>
            </a:avLst>
          </a:prstGeom>
          <a:noFill/>
          <a:ln w="34925">
            <a:solidFill>
              <a:schemeClr val="hlink"/>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50" name="Text Box 10">
            <a:extLst>
              <a:ext uri="{FF2B5EF4-FFF2-40B4-BE49-F238E27FC236}">
                <a16:creationId xmlns:a16="http://schemas.microsoft.com/office/drawing/2014/main" id="{D2C4AC04-2BFE-92D0-CA43-E21AE868DF1F}"/>
              </a:ext>
            </a:extLst>
          </p:cNvPr>
          <p:cNvSpPr txBox="1">
            <a:spLocks noChangeArrowheads="1"/>
          </p:cNvSpPr>
          <p:nvPr/>
        </p:nvSpPr>
        <p:spPr bwMode="auto">
          <a:xfrm>
            <a:off x="1981200" y="3505200"/>
            <a:ext cx="990600" cy="946150"/>
          </a:xfrm>
          <a:prstGeom prst="rect">
            <a:avLst/>
          </a:prstGeom>
          <a:solidFill>
            <a:srgbClr val="FFFF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800" b="1">
                <a:latin typeface="Tahoma" panose="020b0604030504040204" pitchFamily="34" charset="0"/>
              </a:rPr>
              <a:t>物质文明</a:t>
            </a:r>
          </a:p>
        </p:txBody>
      </p:sp>
      <p:sp>
        <p:nvSpPr>
          <p:cNvPr id="35851" name="Text Box 11">
            <a:extLst>
              <a:ext uri="{FF2B5EF4-FFF2-40B4-BE49-F238E27FC236}">
                <a16:creationId xmlns:a16="http://schemas.microsoft.com/office/drawing/2014/main" id="{BECCA998-364E-3856-2484-A7E031588B32}"/>
              </a:ext>
            </a:extLst>
          </p:cNvPr>
          <p:cNvSpPr txBox="1">
            <a:spLocks noChangeArrowheads="1"/>
          </p:cNvSpPr>
          <p:nvPr/>
        </p:nvSpPr>
        <p:spPr bwMode="auto">
          <a:xfrm>
            <a:off x="2057400" y="4572000"/>
            <a:ext cx="914400" cy="946150"/>
          </a:xfrm>
          <a:prstGeom prst="rect">
            <a:avLst/>
          </a:prstGeom>
          <a:solidFill>
            <a:srgbClr val="FFFF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800" b="1">
                <a:latin typeface="Tahoma" panose="020b0604030504040204" pitchFamily="34" charset="0"/>
              </a:rPr>
              <a:t>政治文明</a:t>
            </a:r>
          </a:p>
        </p:txBody>
      </p:sp>
      <p:sp>
        <p:nvSpPr>
          <p:cNvPr id="35852" name="Text Box 12">
            <a:extLst>
              <a:ext uri="{FF2B5EF4-FFF2-40B4-BE49-F238E27FC236}">
                <a16:creationId xmlns:a16="http://schemas.microsoft.com/office/drawing/2014/main" id="{FD9DE101-45B2-15EA-C9A3-AB55D2015873}"/>
              </a:ext>
            </a:extLst>
          </p:cNvPr>
          <p:cNvSpPr txBox="1">
            <a:spLocks noChangeArrowheads="1"/>
          </p:cNvSpPr>
          <p:nvPr/>
        </p:nvSpPr>
        <p:spPr bwMode="auto">
          <a:xfrm>
            <a:off x="1981200" y="5638800"/>
            <a:ext cx="914400" cy="946150"/>
          </a:xfrm>
          <a:prstGeom prst="rect">
            <a:avLst/>
          </a:prstGeom>
          <a:solidFill>
            <a:srgbClr val="FFFF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800" b="1">
                <a:latin typeface="Tahoma" panose="020b0604030504040204" pitchFamily="34" charset="0"/>
              </a:rPr>
              <a:t>精神文明</a:t>
            </a:r>
          </a:p>
        </p:txBody>
      </p:sp>
      <p:sp>
        <p:nvSpPr>
          <p:cNvPr id="35853" name="AutoShape 13">
            <a:extLst>
              <a:ext uri="{FF2B5EF4-FFF2-40B4-BE49-F238E27FC236}">
                <a16:creationId xmlns:a16="http://schemas.microsoft.com/office/drawing/2014/main" id="{7C63C680-49E2-667B-D4B0-562170EF65F4}"/>
              </a:ext>
            </a:extLst>
          </p:cNvPr>
          <p:cNvSpPr>
            <a:spLocks noChangeArrowheads="1"/>
          </p:cNvSpPr>
          <p:nvPr/>
        </p:nvSpPr>
        <p:spPr bwMode="auto">
          <a:xfrm>
            <a:off x="2971800" y="762000"/>
            <a:ext cx="228600" cy="381000"/>
          </a:xfrm>
          <a:prstGeom prst="rightArrow">
            <a:avLst>
              <a:gd name="adj1" fmla="val 50000"/>
              <a:gd name="adj2" fmla="val 25000"/>
            </a:avLst>
          </a:prstGeom>
          <a:solidFill>
            <a:schemeClr val="hlink"/>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54" name="Text Box 14">
            <a:extLst>
              <a:ext uri="{FF2B5EF4-FFF2-40B4-BE49-F238E27FC236}">
                <a16:creationId xmlns:a16="http://schemas.microsoft.com/office/drawing/2014/main" id="{AD346A6F-B860-7438-E636-1DD52F38C3D7}"/>
              </a:ext>
            </a:extLst>
          </p:cNvPr>
          <p:cNvSpPr txBox="1">
            <a:spLocks noChangeArrowheads="1"/>
          </p:cNvSpPr>
          <p:nvPr/>
        </p:nvSpPr>
        <p:spPr bwMode="auto">
          <a:xfrm>
            <a:off x="3276600" y="620713"/>
            <a:ext cx="5867400" cy="550862"/>
          </a:xfrm>
          <a:prstGeom prst="rect">
            <a:avLst/>
          </a:prstGeom>
          <a:solidFill>
            <a:srgbClr val="FFFF99"/>
          </a:solidFill>
          <a:ln w="31750">
            <a:solidFill>
              <a:srgbClr val="FFFF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800" b="1">
                <a:latin typeface="宋体" panose="02010600030101010101" pitchFamily="2" charset="-122"/>
              </a:rPr>
              <a:t>新石器时代、青铜时代和铁器时代</a:t>
            </a:r>
          </a:p>
        </p:txBody>
      </p:sp>
      <p:sp>
        <p:nvSpPr>
          <p:cNvPr id="35855" name="AutoShape 15">
            <a:extLst>
              <a:ext uri="{FF2B5EF4-FFF2-40B4-BE49-F238E27FC236}">
                <a16:creationId xmlns:a16="http://schemas.microsoft.com/office/drawing/2014/main" id="{7FECD460-7B6D-4D2A-31C7-F3DADB355309}"/>
              </a:ext>
            </a:extLst>
          </p:cNvPr>
          <p:cNvSpPr>
            <a:spLocks noChangeArrowheads="1"/>
          </p:cNvSpPr>
          <p:nvPr/>
        </p:nvSpPr>
        <p:spPr bwMode="auto">
          <a:xfrm>
            <a:off x="2971800" y="2057400"/>
            <a:ext cx="228600" cy="457200"/>
          </a:xfrm>
          <a:prstGeom prst="rightArrow">
            <a:avLst>
              <a:gd name="adj1" fmla="val 50000"/>
              <a:gd name="adj2" fmla="val 25000"/>
            </a:avLst>
          </a:prstGeom>
          <a:solidFill>
            <a:schemeClr val="hlink"/>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56" name="Text Box 16">
            <a:extLst>
              <a:ext uri="{FF2B5EF4-FFF2-40B4-BE49-F238E27FC236}">
                <a16:creationId xmlns:a16="http://schemas.microsoft.com/office/drawing/2014/main" id="{861061EE-78D6-5E6F-9BDC-065E5BC4C1A3}"/>
              </a:ext>
            </a:extLst>
          </p:cNvPr>
          <p:cNvSpPr txBox="1">
            <a:spLocks noChangeArrowheads="1"/>
          </p:cNvSpPr>
          <p:nvPr/>
        </p:nvSpPr>
        <p:spPr bwMode="auto">
          <a:xfrm>
            <a:off x="3352800" y="2362200"/>
            <a:ext cx="39624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endParaRPr kumimoji="1" lang="zh-CN" altLang="zh-CN" sz="2800" b="1">
              <a:latin typeface="Tahoma" panose="020b0604030504040204" pitchFamily="34" charset="0"/>
            </a:endParaRPr>
          </a:p>
        </p:txBody>
      </p:sp>
      <p:sp>
        <p:nvSpPr>
          <p:cNvPr id="35857" name="Text Box 17">
            <a:extLst>
              <a:ext uri="{FF2B5EF4-FFF2-40B4-BE49-F238E27FC236}">
                <a16:creationId xmlns:a16="http://schemas.microsoft.com/office/drawing/2014/main" id="{88EA868C-E09B-AD18-A4AD-EEAFC7C17282}"/>
              </a:ext>
            </a:extLst>
          </p:cNvPr>
          <p:cNvSpPr txBox="1">
            <a:spLocks noChangeArrowheads="1"/>
          </p:cNvSpPr>
          <p:nvPr/>
        </p:nvSpPr>
        <p:spPr bwMode="auto">
          <a:xfrm>
            <a:off x="3352800" y="1752600"/>
            <a:ext cx="4724400" cy="977900"/>
          </a:xfrm>
          <a:prstGeom prst="rect">
            <a:avLst/>
          </a:prstGeom>
          <a:solidFill>
            <a:srgbClr val="FFFF99"/>
          </a:solidFill>
          <a:ln w="31750">
            <a:solidFill>
              <a:srgbClr val="FFFF00"/>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800" b="1">
                <a:latin typeface="宋体" panose="02010600030101010101" pitchFamily="2" charset="-122"/>
              </a:rPr>
              <a:t>手工工场时代、蒸汽时代、电气时代和信息时代</a:t>
            </a:r>
          </a:p>
        </p:txBody>
      </p:sp>
      <p:sp>
        <p:nvSpPr>
          <p:cNvPr id="35858" name="AutoShape 18">
            <a:extLst>
              <a:ext uri="{FF2B5EF4-FFF2-40B4-BE49-F238E27FC236}">
                <a16:creationId xmlns:a16="http://schemas.microsoft.com/office/drawing/2014/main" id="{29B1C2A2-C94D-ECE8-4805-85B3E7046700}"/>
              </a:ext>
            </a:extLst>
          </p:cNvPr>
          <p:cNvSpPr>
            <a:spLocks noChangeArrowheads="1"/>
          </p:cNvSpPr>
          <p:nvPr/>
        </p:nvSpPr>
        <p:spPr bwMode="auto">
          <a:xfrm>
            <a:off x="2895600" y="3733800"/>
            <a:ext cx="228600" cy="381000"/>
          </a:xfrm>
          <a:prstGeom prst="rightArrow">
            <a:avLst>
              <a:gd name="adj1" fmla="val 50000"/>
              <a:gd name="adj2" fmla="val 25000"/>
            </a:avLst>
          </a:prstGeom>
          <a:solidFill>
            <a:schemeClr val="hlink"/>
          </a:solidFill>
          <a:ln w="9525">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59" name="Text Box 19">
            <a:extLst>
              <a:ext uri="{FF2B5EF4-FFF2-40B4-BE49-F238E27FC236}">
                <a16:creationId xmlns:a16="http://schemas.microsoft.com/office/drawing/2014/main" id="{67B53DA2-568B-307C-D036-A150BF93E59D}"/>
              </a:ext>
            </a:extLst>
          </p:cNvPr>
          <p:cNvSpPr txBox="1">
            <a:spLocks noChangeArrowheads="1"/>
          </p:cNvSpPr>
          <p:nvPr/>
        </p:nvSpPr>
        <p:spPr bwMode="auto">
          <a:xfrm>
            <a:off x="3124200" y="3429000"/>
            <a:ext cx="3200400" cy="847725"/>
          </a:xfrm>
          <a:prstGeom prst="rect">
            <a:avLst/>
          </a:prstGeom>
          <a:solidFill>
            <a:srgbClr val="FFFF99"/>
          </a:solidFill>
          <a:ln w="25400">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400" b="1">
                <a:latin typeface="Tahoma" panose="020b0604030504040204" pitchFamily="34" charset="0"/>
              </a:rPr>
              <a:t>必修二：</a:t>
            </a:r>
            <a:r>
              <a:rPr kumimoji="1" lang="zh-CN" altLang="en-US" sz="2400" b="1">
                <a:latin typeface="宋体" panose="02010600030101010101" pitchFamily="2" charset="-122"/>
              </a:rPr>
              <a:t>人类社会经济和生活领域的文明</a:t>
            </a:r>
          </a:p>
        </p:txBody>
      </p:sp>
      <p:sp>
        <p:nvSpPr>
          <p:cNvPr id="35860" name="AutoShape 20">
            <a:extLst>
              <a:ext uri="{FF2B5EF4-FFF2-40B4-BE49-F238E27FC236}">
                <a16:creationId xmlns:a16="http://schemas.microsoft.com/office/drawing/2014/main" id="{36B4962B-E51E-0598-BCB9-16298166A48B}"/>
              </a:ext>
            </a:extLst>
          </p:cNvPr>
          <p:cNvSpPr>
            <a:spLocks noChangeArrowheads="1"/>
          </p:cNvSpPr>
          <p:nvPr/>
        </p:nvSpPr>
        <p:spPr bwMode="auto">
          <a:xfrm>
            <a:off x="2971800" y="4876800"/>
            <a:ext cx="228600" cy="381000"/>
          </a:xfrm>
          <a:prstGeom prst="rightArrow">
            <a:avLst>
              <a:gd name="adj1" fmla="val 50000"/>
              <a:gd name="adj2" fmla="val 25000"/>
            </a:avLst>
          </a:prstGeom>
          <a:solidFill>
            <a:schemeClr val="hlink"/>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61" name="Text Box 21">
            <a:extLst>
              <a:ext uri="{FF2B5EF4-FFF2-40B4-BE49-F238E27FC236}">
                <a16:creationId xmlns:a16="http://schemas.microsoft.com/office/drawing/2014/main" id="{858C6B51-EDB9-1823-1988-AC83365A14EB}"/>
              </a:ext>
            </a:extLst>
          </p:cNvPr>
          <p:cNvSpPr txBox="1">
            <a:spLocks noChangeArrowheads="1"/>
          </p:cNvSpPr>
          <p:nvPr/>
        </p:nvSpPr>
        <p:spPr bwMode="auto">
          <a:xfrm>
            <a:off x="3352800" y="4724400"/>
            <a:ext cx="29718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endParaRPr kumimoji="1" lang="zh-CN" altLang="zh-CN" sz="2800" b="1">
              <a:latin typeface="Tahoma" panose="020b0604030504040204" pitchFamily="34" charset="0"/>
            </a:endParaRPr>
          </a:p>
        </p:txBody>
      </p:sp>
      <p:sp>
        <p:nvSpPr>
          <p:cNvPr id="35862" name="Text Box 22">
            <a:extLst>
              <a:ext uri="{FF2B5EF4-FFF2-40B4-BE49-F238E27FC236}">
                <a16:creationId xmlns:a16="http://schemas.microsoft.com/office/drawing/2014/main" id="{0C0FBB98-F1FE-0276-4D58-3AEA1F27EA10}"/>
              </a:ext>
            </a:extLst>
          </p:cNvPr>
          <p:cNvSpPr txBox="1">
            <a:spLocks noChangeArrowheads="1"/>
          </p:cNvSpPr>
          <p:nvPr/>
        </p:nvSpPr>
        <p:spPr bwMode="auto">
          <a:xfrm>
            <a:off x="3200400" y="4648200"/>
            <a:ext cx="3276600" cy="847725"/>
          </a:xfrm>
          <a:prstGeom prst="rect">
            <a:avLst/>
          </a:prstGeom>
          <a:solidFill>
            <a:srgbClr val="FFFF99"/>
          </a:solidFill>
          <a:ln w="25400">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400" b="1">
                <a:latin typeface="宋体" panose="02010600030101010101" pitchFamily="2" charset="-122"/>
              </a:rPr>
              <a:t>必修一：人类社会政治领域进程中的文明</a:t>
            </a:r>
          </a:p>
        </p:txBody>
      </p:sp>
      <p:sp>
        <p:nvSpPr>
          <p:cNvPr id="35863" name="AutoShape 23">
            <a:extLst>
              <a:ext uri="{FF2B5EF4-FFF2-40B4-BE49-F238E27FC236}">
                <a16:creationId xmlns:a16="http://schemas.microsoft.com/office/drawing/2014/main" id="{A43AAC93-A909-707D-E529-0E9835D9D6F4}"/>
              </a:ext>
            </a:extLst>
          </p:cNvPr>
          <p:cNvSpPr>
            <a:spLocks noChangeArrowheads="1"/>
          </p:cNvSpPr>
          <p:nvPr/>
        </p:nvSpPr>
        <p:spPr bwMode="auto">
          <a:xfrm>
            <a:off x="2895600" y="5943600"/>
            <a:ext cx="228600" cy="381000"/>
          </a:xfrm>
          <a:prstGeom prst="rightArrow">
            <a:avLst>
              <a:gd name="adj1" fmla="val 50000"/>
              <a:gd name="adj2" fmla="val 25000"/>
            </a:avLst>
          </a:prstGeom>
          <a:solidFill>
            <a:schemeClr val="hlink"/>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64" name="Text Box 24">
            <a:extLst>
              <a:ext uri="{FF2B5EF4-FFF2-40B4-BE49-F238E27FC236}">
                <a16:creationId xmlns:a16="http://schemas.microsoft.com/office/drawing/2014/main" id="{8C32D68D-3005-2C69-7A49-2287EC3BF8BD}"/>
              </a:ext>
            </a:extLst>
          </p:cNvPr>
          <p:cNvSpPr txBox="1">
            <a:spLocks noChangeArrowheads="1"/>
          </p:cNvSpPr>
          <p:nvPr/>
        </p:nvSpPr>
        <p:spPr bwMode="auto">
          <a:xfrm>
            <a:off x="3124200" y="5791200"/>
            <a:ext cx="3352800" cy="847725"/>
          </a:xfrm>
          <a:prstGeom prst="rect">
            <a:avLst/>
          </a:prstGeom>
          <a:solidFill>
            <a:srgbClr val="FFFF99"/>
          </a:solidFill>
          <a:ln w="25400">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400" b="1">
                <a:latin typeface="Tahoma" panose="020b0604030504040204" pitchFamily="34" charset="0"/>
              </a:rPr>
              <a:t>必修三：</a:t>
            </a:r>
            <a:r>
              <a:rPr kumimoji="1" lang="zh-CN" altLang="en-US" sz="2400" b="1">
                <a:latin typeface="宋体" panose="02010600030101010101" pitchFamily="2" charset="-122"/>
              </a:rPr>
              <a:t>人类社会思想文化和科技领域的文明</a:t>
            </a:r>
          </a:p>
        </p:txBody>
      </p:sp>
      <p:sp>
        <p:nvSpPr>
          <p:cNvPr id="35865" name="AutoShape 25">
            <a:extLst>
              <a:ext uri="{FF2B5EF4-FFF2-40B4-BE49-F238E27FC236}">
                <a16:creationId xmlns:a16="http://schemas.microsoft.com/office/drawing/2014/main" id="{E75D89DE-2C1C-CF26-5CB2-D8C884429C44}"/>
              </a:ext>
            </a:extLst>
          </p:cNvPr>
          <p:cNvSpPr>
            <a:spLocks noChangeArrowheads="1"/>
          </p:cNvSpPr>
          <p:nvPr/>
        </p:nvSpPr>
        <p:spPr bwMode="auto">
          <a:xfrm>
            <a:off x="6324600" y="3657600"/>
            <a:ext cx="228600" cy="304800"/>
          </a:xfrm>
          <a:prstGeom prst="rightArrow">
            <a:avLst>
              <a:gd name="adj1" fmla="val 50000"/>
              <a:gd name="adj2" fmla="val 25000"/>
            </a:avLst>
          </a:prstGeom>
          <a:solidFill>
            <a:schemeClr val="hlink"/>
          </a:solidFill>
          <a:ln w="9525">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66" name="Text Box 26">
            <a:extLst>
              <a:ext uri="{FF2B5EF4-FFF2-40B4-BE49-F238E27FC236}">
                <a16:creationId xmlns:a16="http://schemas.microsoft.com/office/drawing/2014/main" id="{26DF0A06-1C12-4CBE-A8DF-5453FECC37B0}"/>
              </a:ext>
            </a:extLst>
          </p:cNvPr>
          <p:cNvSpPr txBox="1">
            <a:spLocks noChangeArrowheads="1"/>
          </p:cNvSpPr>
          <p:nvPr/>
        </p:nvSpPr>
        <p:spPr bwMode="auto">
          <a:xfrm>
            <a:off x="6858000" y="3505200"/>
            <a:ext cx="1981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endParaRPr kumimoji="1" lang="zh-CN" altLang="zh-CN" sz="2800" b="1">
              <a:latin typeface="Tahoma" panose="020b0604030504040204" pitchFamily="34" charset="0"/>
            </a:endParaRPr>
          </a:p>
        </p:txBody>
      </p:sp>
      <p:sp>
        <p:nvSpPr>
          <p:cNvPr id="35867" name="Text Box 27">
            <a:extLst>
              <a:ext uri="{FF2B5EF4-FFF2-40B4-BE49-F238E27FC236}">
                <a16:creationId xmlns:a16="http://schemas.microsoft.com/office/drawing/2014/main" id="{EA923315-61E0-E7B1-98E8-F7C270DBB8A2}"/>
              </a:ext>
            </a:extLst>
          </p:cNvPr>
          <p:cNvSpPr txBox="1">
            <a:spLocks noChangeArrowheads="1"/>
          </p:cNvSpPr>
          <p:nvPr/>
        </p:nvSpPr>
        <p:spPr bwMode="auto">
          <a:xfrm>
            <a:off x="6553200" y="3276600"/>
            <a:ext cx="2438400" cy="1206500"/>
          </a:xfrm>
          <a:prstGeom prst="rect">
            <a:avLst/>
          </a:prstGeom>
          <a:solidFill>
            <a:srgbClr val="FFFF99"/>
          </a:solidFill>
          <a:ln w="19050">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400" b="1">
                <a:latin typeface="宋体" panose="02010600030101010101" pitchFamily="2" charset="-122"/>
              </a:rPr>
              <a:t>从传统农业到</a:t>
            </a:r>
            <a:r>
              <a:rPr kumimoji="1" lang="zh-CN" altLang="en-US" sz="2400" b="1">
                <a:solidFill>
                  <a:srgbClr val="FF0000"/>
                </a:solidFill>
                <a:latin typeface="宋体" panose="02010600030101010101" pitchFamily="2" charset="-122"/>
              </a:rPr>
              <a:t>工业化</a:t>
            </a:r>
            <a:r>
              <a:rPr kumimoji="1" lang="zh-CN" altLang="en-US" sz="2400" b="1">
                <a:latin typeface="宋体" panose="02010600030101010101" pitchFamily="2" charset="-122"/>
              </a:rPr>
              <a:t>，从自然经济到</a:t>
            </a:r>
            <a:r>
              <a:rPr kumimoji="1" lang="zh-CN" altLang="en-US" sz="2400" b="1">
                <a:solidFill>
                  <a:srgbClr val="FF0000"/>
                </a:solidFill>
                <a:latin typeface="宋体" panose="02010600030101010101" pitchFamily="2" charset="-122"/>
              </a:rPr>
              <a:t>市场化</a:t>
            </a:r>
          </a:p>
        </p:txBody>
      </p:sp>
      <p:sp>
        <p:nvSpPr>
          <p:cNvPr id="35868" name="AutoShape 28">
            <a:extLst>
              <a:ext uri="{FF2B5EF4-FFF2-40B4-BE49-F238E27FC236}">
                <a16:creationId xmlns:a16="http://schemas.microsoft.com/office/drawing/2014/main" id="{AB4599A7-4AF3-C4D9-DB47-AEB032806808}"/>
              </a:ext>
            </a:extLst>
          </p:cNvPr>
          <p:cNvSpPr>
            <a:spLocks noChangeArrowheads="1"/>
          </p:cNvSpPr>
          <p:nvPr/>
        </p:nvSpPr>
        <p:spPr bwMode="auto">
          <a:xfrm>
            <a:off x="6477000" y="4876800"/>
            <a:ext cx="228600" cy="381000"/>
          </a:xfrm>
          <a:prstGeom prst="rightArrow">
            <a:avLst>
              <a:gd name="adj1" fmla="val 50000"/>
              <a:gd name="adj2" fmla="val 25000"/>
            </a:avLst>
          </a:prstGeom>
          <a:solidFill>
            <a:schemeClr val="hlink"/>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69" name="Text Box 29">
            <a:extLst>
              <a:ext uri="{FF2B5EF4-FFF2-40B4-BE49-F238E27FC236}">
                <a16:creationId xmlns:a16="http://schemas.microsoft.com/office/drawing/2014/main" id="{DA79CDAA-B9FA-19BC-FEC5-0A0148135A50}"/>
              </a:ext>
            </a:extLst>
          </p:cNvPr>
          <p:cNvSpPr txBox="1">
            <a:spLocks noChangeArrowheads="1"/>
          </p:cNvSpPr>
          <p:nvPr/>
        </p:nvSpPr>
        <p:spPr bwMode="auto">
          <a:xfrm>
            <a:off x="6781800" y="4572000"/>
            <a:ext cx="2133600" cy="1206500"/>
          </a:xfrm>
          <a:prstGeom prst="rect">
            <a:avLst/>
          </a:prstGeom>
          <a:solidFill>
            <a:srgbClr val="FFFF99"/>
          </a:solidFill>
          <a:ln w="19050">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400" b="1">
                <a:latin typeface="宋体" panose="02010600030101010101" pitchFamily="2" charset="-122"/>
              </a:rPr>
              <a:t>从专制政治到</a:t>
            </a:r>
            <a:r>
              <a:rPr kumimoji="1" lang="zh-CN" altLang="en-US" sz="2400" b="1">
                <a:solidFill>
                  <a:srgbClr val="FF0000"/>
                </a:solidFill>
                <a:latin typeface="宋体" panose="02010600030101010101" pitchFamily="2" charset="-122"/>
              </a:rPr>
              <a:t>民主化</a:t>
            </a:r>
            <a:r>
              <a:rPr kumimoji="1" lang="zh-CN" altLang="en-US" sz="2400" b="1">
                <a:latin typeface="宋体" panose="02010600030101010101" pitchFamily="2" charset="-122"/>
              </a:rPr>
              <a:t>，从人治到</a:t>
            </a:r>
            <a:r>
              <a:rPr kumimoji="1" lang="zh-CN" altLang="en-US" sz="2400" b="1">
                <a:solidFill>
                  <a:srgbClr val="FF0000"/>
                </a:solidFill>
                <a:latin typeface="宋体" panose="02010600030101010101" pitchFamily="2" charset="-122"/>
              </a:rPr>
              <a:t>法制化</a:t>
            </a:r>
          </a:p>
        </p:txBody>
      </p:sp>
      <p:sp>
        <p:nvSpPr>
          <p:cNvPr id="35870" name="AutoShape 30">
            <a:extLst>
              <a:ext uri="{FF2B5EF4-FFF2-40B4-BE49-F238E27FC236}">
                <a16:creationId xmlns:a16="http://schemas.microsoft.com/office/drawing/2014/main" id="{799F52D8-EAC0-624E-02A1-E5D5F31CEAF0}"/>
              </a:ext>
            </a:extLst>
          </p:cNvPr>
          <p:cNvSpPr>
            <a:spLocks noChangeArrowheads="1"/>
          </p:cNvSpPr>
          <p:nvPr/>
        </p:nvSpPr>
        <p:spPr bwMode="auto">
          <a:xfrm>
            <a:off x="6477000" y="6019800"/>
            <a:ext cx="152400" cy="381000"/>
          </a:xfrm>
          <a:prstGeom prst="rightArrow">
            <a:avLst>
              <a:gd name="adj1" fmla="val 50000"/>
              <a:gd name="adj2" fmla="val 25000"/>
            </a:avLst>
          </a:prstGeom>
          <a:solidFill>
            <a:schemeClr val="hlink"/>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35871" name="Text Box 31">
            <a:extLst>
              <a:ext uri="{FF2B5EF4-FFF2-40B4-BE49-F238E27FC236}">
                <a16:creationId xmlns:a16="http://schemas.microsoft.com/office/drawing/2014/main" id="{A7FF7BDF-405F-605B-CC1E-24F1A8F49F53}"/>
              </a:ext>
            </a:extLst>
          </p:cNvPr>
          <p:cNvSpPr txBox="1">
            <a:spLocks noChangeArrowheads="1"/>
          </p:cNvSpPr>
          <p:nvPr/>
        </p:nvSpPr>
        <p:spPr bwMode="auto">
          <a:xfrm>
            <a:off x="6705600" y="5867400"/>
            <a:ext cx="2209800" cy="841375"/>
          </a:xfrm>
          <a:prstGeom prst="rect">
            <a:avLst/>
          </a:prstGeom>
          <a:solidFill>
            <a:srgbClr val="FFFF99"/>
          </a:solidFill>
          <a:ln w="19050">
            <a:solidFill>
              <a:schemeClr val="hlink"/>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kumimoji="1" lang="zh-CN" altLang="en-US" sz="2400" b="1">
                <a:latin typeface="宋体" panose="02010600030101010101" pitchFamily="2" charset="-122"/>
              </a:rPr>
              <a:t>从迷信愚昧到</a:t>
            </a:r>
            <a:r>
              <a:rPr kumimoji="1" lang="zh-CN" altLang="en-US" sz="2400" b="1">
                <a:solidFill>
                  <a:srgbClr val="FF0000"/>
                </a:solidFill>
                <a:latin typeface="宋体" panose="02010600030101010101" pitchFamily="2" charset="-122"/>
              </a:rPr>
              <a:t>科学化</a:t>
            </a:r>
          </a:p>
        </p:txBody>
      </p:sp>
      <p:sp>
        <p:nvSpPr>
          <p:cNvPr id="35872" name="PB1"/>
          <p:cNvSpPr/>
          <p:nvPr/>
        </p:nvSpPr>
        <p:spPr>
          <a:xfrm>
            <a:off x="0" y="6839712"/>
            <a:ext cx="190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35873" name="PageNumberTextBox1"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57" name="Picture 9">
            <a:extLst>
              <a:ext uri="{FF2B5EF4-FFF2-40B4-BE49-F238E27FC236}">
                <a16:creationId xmlns:a16="http://schemas.microsoft.com/office/drawing/2014/main" id="{D85FE340-3A4B-B84D-A32A-D5AD06D9CC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3371" t="51300"/>
          <a:stretch>
            <a:fillRect/>
          </a:stretch>
        </p:blipFill>
        <p:spPr bwMode="auto">
          <a:xfrm>
            <a:off x="3708400" y="4221163"/>
            <a:ext cx="1665288" cy="2233612"/>
          </a:xfrm>
          <a:prstGeom prst="rect">
            <a:avLst/>
          </a:prstGeom>
          <a:noFill/>
          <a:extLst>
            <a:ext uri="{909E8E84-426E-40DD-AFC4-6F175D3DCCD1}">
              <a14:hiddenFill xmlns:a14="http://schemas.microsoft.com/office/drawing/2010/main">
                <a:solidFill>
                  <a:srgbClr val="FFFFFF"/>
                </a:solidFill>
              </a14:hiddenFill>
            </a:ext>
          </a:extLst>
        </p:spPr>
      </p:pic>
      <p:sp>
        <p:nvSpPr>
          <p:cNvPr id="2060" name="Text Box 12">
            <a:extLst>
              <a:ext uri="{FF2B5EF4-FFF2-40B4-BE49-F238E27FC236}">
                <a16:creationId xmlns:a16="http://schemas.microsoft.com/office/drawing/2014/main" id="{9F1D507C-1A99-812A-6205-0663EBD5BADB}"/>
              </a:ext>
            </a:extLst>
          </p:cNvPr>
          <p:cNvSpPr txBox="1">
            <a:spLocks noChangeArrowheads="1"/>
          </p:cNvSpPr>
          <p:nvPr/>
        </p:nvSpPr>
        <p:spPr bwMode="auto">
          <a:xfrm>
            <a:off x="179388" y="1700213"/>
            <a:ext cx="8964612"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400" b="1">
                <a:solidFill>
                  <a:srgbClr val="FF3300"/>
                </a:solidFill>
                <a:ea typeface="楷体_GB2312" pitchFamily="49" charset="-122"/>
              </a:rPr>
              <a:t>古代中华文明的起源和奠基时期</a:t>
            </a:r>
          </a:p>
          <a:p>
            <a:r>
              <a:rPr lang="zh-CN" altLang="en-US" sz="4400" b="1">
                <a:solidFill>
                  <a:srgbClr val="FF3300"/>
                </a:solidFill>
                <a:ea typeface="楷体_GB2312" pitchFamily="49" charset="-122"/>
              </a:rPr>
              <a:t>                                    </a:t>
            </a:r>
            <a:r>
              <a:rPr lang="en-US" altLang="zh-CN" sz="5400" b="1" i="1">
                <a:solidFill>
                  <a:srgbClr val="FF3300"/>
                </a:solidFill>
                <a:ea typeface="楷体_GB2312" pitchFamily="49" charset="-122"/>
              </a:rPr>
              <a:t>——</a:t>
            </a:r>
            <a:r>
              <a:rPr lang="zh-CN" altLang="en-US" sz="5400" b="1" i="1">
                <a:solidFill>
                  <a:srgbClr val="FF3300"/>
                </a:solidFill>
                <a:ea typeface="楷体_GB2312" pitchFamily="49" charset="-122"/>
              </a:rPr>
              <a:t>先秦</a:t>
            </a:r>
          </a:p>
        </p:txBody>
      </p:sp>
      <p:pic>
        <p:nvPicPr>
          <p:cNvPr id="2069" name="Picture 21">
            <a:extLst>
              <a:ext uri="{FF2B5EF4-FFF2-40B4-BE49-F238E27FC236}">
                <a16:creationId xmlns:a16="http://schemas.microsoft.com/office/drawing/2014/main" id="{6EAA084F-EF73-E1B0-AC58-56523E7D520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40425" y="4221163"/>
            <a:ext cx="2735263" cy="2212975"/>
          </a:xfrm>
          <a:prstGeom prst="rect">
            <a:avLst/>
          </a:prstGeom>
          <a:noFill/>
          <a:extLst>
            <a:ext uri="{909E8E84-426E-40DD-AFC4-6F175D3DCCD1}">
              <a14:hiddenFill xmlns:a14="http://schemas.microsoft.com/office/drawing/2010/main">
                <a:solidFill>
                  <a:srgbClr val="FFFFFF"/>
                </a:solidFill>
              </a14:hiddenFill>
            </a:ext>
          </a:extLst>
        </p:spPr>
      </p:pic>
      <p:pic>
        <p:nvPicPr>
          <p:cNvPr id="2071" name="Picture 23">
            <a:extLst>
              <a:ext uri="{FF2B5EF4-FFF2-40B4-BE49-F238E27FC236}">
                <a16:creationId xmlns:a16="http://schemas.microsoft.com/office/drawing/2014/main" id="{A7120130-AB9C-1B4B-D268-78582C5588A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79388" y="4221163"/>
            <a:ext cx="2700337" cy="2125662"/>
          </a:xfrm>
          <a:prstGeom prst="rect">
            <a:avLst/>
          </a:prstGeom>
          <a:noFill/>
          <a:extLst>
            <a:ext uri="{909E8E84-426E-40DD-AFC4-6F175D3DCCD1}">
              <a14:hiddenFill xmlns:a14="http://schemas.microsoft.com/office/drawing/2010/main">
                <a:solidFill>
                  <a:srgbClr val="FFFFFF"/>
                </a:solidFill>
              </a14:hiddenFill>
            </a:ext>
          </a:extLst>
        </p:spPr>
      </p:pic>
      <p:sp>
        <p:nvSpPr>
          <p:cNvPr id="2072" name="PB2"/>
          <p:cNvSpPr/>
          <p:nvPr/>
        </p:nvSpPr>
        <p:spPr>
          <a:xfrm>
            <a:off x="0" y="6839712"/>
            <a:ext cx="381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73" name="PageNumberTextBox2"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Text Box 2">
            <a:extLst>
              <a:ext uri="{FF2B5EF4-FFF2-40B4-BE49-F238E27FC236}">
                <a16:creationId xmlns:a16="http://schemas.microsoft.com/office/drawing/2014/main" id="{4D456D25-04F5-B32F-074B-4BC6438E15DA}"/>
              </a:ext>
            </a:extLst>
          </p:cNvPr>
          <p:cNvSpPr txBox="1">
            <a:spLocks noChangeArrowheads="1"/>
          </p:cNvSpPr>
          <p:nvPr/>
        </p:nvSpPr>
        <p:spPr bwMode="auto">
          <a:xfrm>
            <a:off x="6804025" y="1844675"/>
            <a:ext cx="1655763" cy="519113"/>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solidFill>
                  <a:srgbClr val="FF3300"/>
                </a:solidFill>
                <a:effectLst>
                  <a:outerShdw blurRad="38100" dist="38100" dir="2700000" algn="tl">
                    <a:srgbClr val="000000"/>
                  </a:outerShdw>
                </a:effectLst>
                <a:latin typeface="Garamond" panose="02020404030301010803" pitchFamily="18" charset="0"/>
              </a:rPr>
              <a:t>秦汉时期</a:t>
            </a:r>
          </a:p>
        </p:txBody>
      </p:sp>
      <p:sp>
        <p:nvSpPr>
          <p:cNvPr id="5123" name="Line 3">
            <a:extLst>
              <a:ext uri="{FF2B5EF4-FFF2-40B4-BE49-F238E27FC236}">
                <a16:creationId xmlns:a16="http://schemas.microsoft.com/office/drawing/2014/main" id="{9B0571C4-3EAC-698D-A8EF-1CDA166C1FA2}"/>
              </a:ext>
            </a:extLst>
          </p:cNvPr>
          <p:cNvSpPr>
            <a:spLocks noChangeShapeType="1"/>
          </p:cNvSpPr>
          <p:nvPr/>
        </p:nvSpPr>
        <p:spPr bwMode="auto">
          <a:xfrm flipV="1">
            <a:off x="323850" y="2565400"/>
            <a:ext cx="8496300" cy="0"/>
          </a:xfrm>
          <a:prstGeom prst="line">
            <a:avLst/>
          </a:prstGeom>
          <a:noFill/>
          <a:ln w="635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5124" name="Line 4">
            <a:extLst>
              <a:ext uri="{FF2B5EF4-FFF2-40B4-BE49-F238E27FC236}">
                <a16:creationId xmlns:a16="http://schemas.microsoft.com/office/drawing/2014/main" id="{17377B7D-C100-507F-0BD2-286394B2B028}"/>
              </a:ext>
            </a:extLst>
          </p:cNvPr>
          <p:cNvSpPr>
            <a:spLocks noChangeShapeType="1"/>
          </p:cNvSpPr>
          <p:nvPr/>
        </p:nvSpPr>
        <p:spPr bwMode="auto">
          <a:xfrm flipH="1">
            <a:off x="6588125" y="2276475"/>
            <a:ext cx="0" cy="287338"/>
          </a:xfrm>
          <a:prstGeom prst="line">
            <a:avLst/>
          </a:prstGeom>
          <a:noFill/>
          <a:ln w="635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5125" name="Line 5">
            <a:extLst>
              <a:ext uri="{FF2B5EF4-FFF2-40B4-BE49-F238E27FC236}">
                <a16:creationId xmlns:a16="http://schemas.microsoft.com/office/drawing/2014/main" id="{D80494A2-470B-B600-1DCA-69B12B7AA2FC}"/>
              </a:ext>
            </a:extLst>
          </p:cNvPr>
          <p:cNvSpPr>
            <a:spLocks noChangeShapeType="1"/>
          </p:cNvSpPr>
          <p:nvPr/>
        </p:nvSpPr>
        <p:spPr bwMode="auto">
          <a:xfrm flipH="1">
            <a:off x="4859338" y="2278063"/>
            <a:ext cx="0" cy="287337"/>
          </a:xfrm>
          <a:prstGeom prst="line">
            <a:avLst/>
          </a:prstGeom>
          <a:noFill/>
          <a:ln w="635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5126" name="Line 6">
            <a:extLst>
              <a:ext uri="{FF2B5EF4-FFF2-40B4-BE49-F238E27FC236}">
                <a16:creationId xmlns:a16="http://schemas.microsoft.com/office/drawing/2014/main" id="{6066CDB3-92AB-9520-2B39-4948282AF8C1}"/>
              </a:ext>
            </a:extLst>
          </p:cNvPr>
          <p:cNvSpPr>
            <a:spLocks noChangeShapeType="1"/>
          </p:cNvSpPr>
          <p:nvPr/>
        </p:nvSpPr>
        <p:spPr bwMode="auto">
          <a:xfrm flipH="1">
            <a:off x="2484438" y="2276475"/>
            <a:ext cx="0" cy="287338"/>
          </a:xfrm>
          <a:prstGeom prst="line">
            <a:avLst/>
          </a:prstGeom>
          <a:noFill/>
          <a:ln w="635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5127" name="Text Box 7">
            <a:extLst>
              <a:ext uri="{FF2B5EF4-FFF2-40B4-BE49-F238E27FC236}">
                <a16:creationId xmlns:a16="http://schemas.microsoft.com/office/drawing/2014/main" id="{D8C7B2F2-4D09-E458-330F-345F06601052}"/>
              </a:ext>
            </a:extLst>
          </p:cNvPr>
          <p:cNvSpPr txBox="1">
            <a:spLocks noChangeArrowheads="1"/>
          </p:cNvSpPr>
          <p:nvPr/>
        </p:nvSpPr>
        <p:spPr bwMode="auto">
          <a:xfrm>
            <a:off x="5867400" y="2781300"/>
            <a:ext cx="1800225" cy="579438"/>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3200" b="1">
                <a:effectLst>
                  <a:outerShdw blurRad="38100" dist="38100" dir="2700000" algn="tl">
                    <a:srgbClr val="FFFFFF"/>
                  </a:outerShdw>
                </a:effectLst>
                <a:latin typeface="Garamond" panose="02020404030301010803" pitchFamily="18" charset="0"/>
              </a:rPr>
              <a:t>前</a:t>
            </a:r>
            <a:r>
              <a:rPr lang="en-US" altLang="zh-CN" sz="3200" b="1">
                <a:effectLst>
                  <a:outerShdw blurRad="38100" dist="38100" dir="2700000" algn="tl">
                    <a:srgbClr val="FFFFFF"/>
                  </a:outerShdw>
                </a:effectLst>
                <a:latin typeface="Garamond" panose="02020404030301010803" pitchFamily="18" charset="0"/>
              </a:rPr>
              <a:t>221</a:t>
            </a:r>
            <a:r>
              <a:rPr lang="zh-CN" altLang="en-US" sz="3200" b="1">
                <a:effectLst>
                  <a:outerShdw blurRad="38100" dist="38100" dir="2700000" algn="tl">
                    <a:srgbClr val="FFFFFF"/>
                  </a:outerShdw>
                </a:effectLst>
                <a:latin typeface="Garamond" panose="02020404030301010803" pitchFamily="18" charset="0"/>
              </a:rPr>
              <a:t>年</a:t>
            </a:r>
          </a:p>
        </p:txBody>
      </p:sp>
      <p:sp>
        <p:nvSpPr>
          <p:cNvPr id="5128" name="Oval 8">
            <a:extLst>
              <a:ext uri="{FF2B5EF4-FFF2-40B4-BE49-F238E27FC236}">
                <a16:creationId xmlns:a16="http://schemas.microsoft.com/office/drawing/2014/main" id="{C990A654-5D0A-25FC-FA95-1F000D405F92}"/>
              </a:ext>
            </a:extLst>
          </p:cNvPr>
          <p:cNvSpPr>
            <a:spLocks noChangeArrowheads="1"/>
          </p:cNvSpPr>
          <p:nvPr/>
        </p:nvSpPr>
        <p:spPr bwMode="auto">
          <a:xfrm>
            <a:off x="6443663" y="2492375"/>
            <a:ext cx="288925" cy="215900"/>
          </a:xfrm>
          <a:prstGeom prst="ellipse">
            <a:avLst/>
          </a:prstGeom>
          <a:solidFill>
            <a:srgbClr val="00FF00"/>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5129" name="Text Box 9">
            <a:extLst>
              <a:ext uri="{FF2B5EF4-FFF2-40B4-BE49-F238E27FC236}">
                <a16:creationId xmlns:a16="http://schemas.microsoft.com/office/drawing/2014/main" id="{3766AE39-59D2-1957-17F5-26140245DE3E}"/>
              </a:ext>
            </a:extLst>
          </p:cNvPr>
          <p:cNvSpPr txBox="1">
            <a:spLocks noChangeArrowheads="1"/>
          </p:cNvSpPr>
          <p:nvPr/>
        </p:nvSpPr>
        <p:spPr bwMode="auto">
          <a:xfrm>
            <a:off x="4932363" y="1844675"/>
            <a:ext cx="172878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solidFill>
                  <a:srgbClr val="00FF00"/>
                </a:solidFill>
                <a:effectLst>
                  <a:outerShdw blurRad="38100" dist="38100" dir="2700000" algn="tl">
                    <a:srgbClr val="C0C0C0"/>
                  </a:outerShdw>
                </a:effectLst>
                <a:latin typeface="Garamond" panose="02020404030301010803" pitchFamily="18" charset="0"/>
              </a:rPr>
              <a:t>春秋战国</a:t>
            </a:r>
          </a:p>
        </p:txBody>
      </p:sp>
      <p:sp>
        <p:nvSpPr>
          <p:cNvPr id="5130" name="Text Box 10">
            <a:extLst>
              <a:ext uri="{FF2B5EF4-FFF2-40B4-BE49-F238E27FC236}">
                <a16:creationId xmlns:a16="http://schemas.microsoft.com/office/drawing/2014/main" id="{58718D6F-D6E2-C0C6-F475-E518115833FB}"/>
              </a:ext>
            </a:extLst>
          </p:cNvPr>
          <p:cNvSpPr txBox="1">
            <a:spLocks noChangeArrowheads="1"/>
          </p:cNvSpPr>
          <p:nvPr/>
        </p:nvSpPr>
        <p:spPr bwMode="auto">
          <a:xfrm>
            <a:off x="2771775" y="1844675"/>
            <a:ext cx="18002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solidFill>
                  <a:srgbClr val="00FF00"/>
                </a:solidFill>
                <a:effectLst>
                  <a:outerShdw blurRad="38100" dist="38100" dir="2700000" algn="tl">
                    <a:srgbClr val="C0C0C0"/>
                  </a:outerShdw>
                </a:effectLst>
                <a:latin typeface="Garamond" panose="02020404030301010803" pitchFamily="18" charset="0"/>
              </a:rPr>
              <a:t>夏商西周</a:t>
            </a:r>
          </a:p>
        </p:txBody>
      </p:sp>
      <p:sp>
        <p:nvSpPr>
          <p:cNvPr id="5131" name="Text Box 11">
            <a:extLst>
              <a:ext uri="{FF2B5EF4-FFF2-40B4-BE49-F238E27FC236}">
                <a16:creationId xmlns:a16="http://schemas.microsoft.com/office/drawing/2014/main" id="{01A7F3A4-009F-B99A-379E-AB02FA2D2BA2}"/>
              </a:ext>
            </a:extLst>
          </p:cNvPr>
          <p:cNvSpPr txBox="1">
            <a:spLocks noChangeArrowheads="1"/>
          </p:cNvSpPr>
          <p:nvPr/>
        </p:nvSpPr>
        <p:spPr bwMode="auto">
          <a:xfrm>
            <a:off x="684213" y="1844675"/>
            <a:ext cx="180022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solidFill>
                  <a:srgbClr val="00FF00"/>
                </a:solidFill>
                <a:effectLst>
                  <a:outerShdw blurRad="38100" dist="38100" dir="2700000" algn="tl">
                    <a:srgbClr val="C0C0C0"/>
                  </a:outerShdw>
                </a:effectLst>
                <a:latin typeface="Garamond" panose="02020404030301010803" pitchFamily="18" charset="0"/>
              </a:rPr>
              <a:t>原始社会</a:t>
            </a:r>
          </a:p>
        </p:txBody>
      </p:sp>
      <p:sp>
        <p:nvSpPr>
          <p:cNvPr id="5132" name="Text Box 12">
            <a:extLst>
              <a:ext uri="{FF2B5EF4-FFF2-40B4-BE49-F238E27FC236}">
                <a16:creationId xmlns:a16="http://schemas.microsoft.com/office/drawing/2014/main" id="{8D43688A-BC28-3B52-3B20-6F9686037A65}"/>
              </a:ext>
            </a:extLst>
          </p:cNvPr>
          <p:cNvSpPr txBox="1">
            <a:spLocks noChangeArrowheads="1"/>
          </p:cNvSpPr>
          <p:nvPr/>
        </p:nvSpPr>
        <p:spPr bwMode="auto">
          <a:xfrm>
            <a:off x="684213" y="1196975"/>
            <a:ext cx="5832475" cy="641350"/>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dist">
              <a:spcBef>
                <a:spcPct val="50000"/>
              </a:spcBef>
            </a:pPr>
            <a:r>
              <a:rPr lang="zh-CN" altLang="en-US" sz="3600" b="1">
                <a:solidFill>
                  <a:srgbClr val="FF3300"/>
                </a:solidFill>
                <a:effectLst>
                  <a:outerShdw blurRad="38100" dist="38100" dir="2700000" algn="tl">
                    <a:srgbClr val="000000"/>
                  </a:outerShdw>
                </a:effectLst>
                <a:latin typeface="Garamond" panose="02020404030301010803" pitchFamily="18" charset="0"/>
              </a:rPr>
              <a:t>先秦时期</a:t>
            </a:r>
          </a:p>
        </p:txBody>
      </p:sp>
      <p:sp>
        <p:nvSpPr>
          <p:cNvPr id="5133" name="Rectangle 13">
            <a:extLst>
              <a:ext uri="{FF2B5EF4-FFF2-40B4-BE49-F238E27FC236}">
                <a16:creationId xmlns:a16="http://schemas.microsoft.com/office/drawing/2014/main" id="{08D466BA-3CA3-C9F3-B81E-41BD3E570971}"/>
              </a:ext>
            </a:extLst>
          </p:cNvPr>
          <p:cNvSpPr>
            <a:spLocks noChangeArrowheads="1"/>
          </p:cNvSpPr>
          <p:nvPr/>
        </p:nvSpPr>
        <p:spPr bwMode="auto">
          <a:xfrm>
            <a:off x="827088" y="3644900"/>
            <a:ext cx="7561262" cy="2041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3200" b="1">
                <a:latin typeface="Garamond" panose="02020404030301010803" pitchFamily="18" charset="0"/>
              </a:rPr>
              <a:t>         </a:t>
            </a:r>
            <a:r>
              <a:rPr lang="zh-CN" altLang="en-US" sz="3200" b="1">
                <a:latin typeface="Garamond" panose="02020404030301010803" pitchFamily="18" charset="0"/>
              </a:rPr>
              <a:t>先秦时期，起于远古人类产生时期，止于公元前</a:t>
            </a:r>
            <a:r>
              <a:rPr lang="en-US" altLang="zh-CN" sz="3200" b="1">
                <a:latin typeface="Garamond" panose="02020404030301010803" pitchFamily="18" charset="0"/>
              </a:rPr>
              <a:t>221</a:t>
            </a:r>
            <a:r>
              <a:rPr lang="zh-CN" altLang="en-US" sz="3200" b="1">
                <a:latin typeface="Garamond" panose="02020404030301010803" pitchFamily="18" charset="0"/>
              </a:rPr>
              <a:t>年，秦统一。期间经历了原始时代、夏商西周时期，以及春秋、战国时期。</a:t>
            </a:r>
          </a:p>
        </p:txBody>
      </p:sp>
      <p:sp>
        <p:nvSpPr>
          <p:cNvPr id="5134" name="Text Box 14">
            <a:extLst>
              <a:ext uri="{FF2B5EF4-FFF2-40B4-BE49-F238E27FC236}">
                <a16:creationId xmlns:a16="http://schemas.microsoft.com/office/drawing/2014/main" id="{77392EEF-DAA0-CD40-989F-6B45B0048A87}"/>
              </a:ext>
            </a:extLst>
          </p:cNvPr>
          <p:cNvSpPr txBox="1">
            <a:spLocks noChangeArrowheads="1"/>
          </p:cNvSpPr>
          <p:nvPr/>
        </p:nvSpPr>
        <p:spPr bwMode="auto">
          <a:xfrm>
            <a:off x="3924300" y="2781300"/>
            <a:ext cx="1800225" cy="579438"/>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3200" b="1">
                <a:effectLst>
                  <a:outerShdw blurRad="38100" dist="38100" dir="2700000" algn="tl">
                    <a:srgbClr val="FFFFFF"/>
                  </a:outerShdw>
                </a:effectLst>
                <a:latin typeface="Garamond" panose="02020404030301010803" pitchFamily="18" charset="0"/>
              </a:rPr>
              <a:t>前</a:t>
            </a:r>
            <a:r>
              <a:rPr lang="en-US" altLang="zh-CN" sz="3200" b="1">
                <a:effectLst>
                  <a:outerShdw blurRad="38100" dist="38100" dir="2700000" algn="tl">
                    <a:srgbClr val="FFFFFF"/>
                  </a:outerShdw>
                </a:effectLst>
                <a:latin typeface="Garamond" panose="02020404030301010803" pitchFamily="18" charset="0"/>
              </a:rPr>
              <a:t>770</a:t>
            </a:r>
            <a:r>
              <a:rPr lang="zh-CN" altLang="en-US" sz="3200" b="1">
                <a:effectLst>
                  <a:outerShdw blurRad="38100" dist="38100" dir="2700000" algn="tl">
                    <a:srgbClr val="FFFFFF"/>
                  </a:outerShdw>
                </a:effectLst>
                <a:latin typeface="Garamond" panose="02020404030301010803" pitchFamily="18" charset="0"/>
              </a:rPr>
              <a:t>年</a:t>
            </a:r>
          </a:p>
        </p:txBody>
      </p:sp>
      <p:sp>
        <p:nvSpPr>
          <p:cNvPr id="5135" name="Text Box 15">
            <a:extLst>
              <a:ext uri="{FF2B5EF4-FFF2-40B4-BE49-F238E27FC236}">
                <a16:creationId xmlns:a16="http://schemas.microsoft.com/office/drawing/2014/main" id="{8477B770-D027-62F3-6886-014CCC383468}"/>
              </a:ext>
            </a:extLst>
          </p:cNvPr>
          <p:cNvSpPr txBox="1">
            <a:spLocks noChangeArrowheads="1"/>
          </p:cNvSpPr>
          <p:nvPr/>
        </p:nvSpPr>
        <p:spPr bwMode="auto">
          <a:xfrm>
            <a:off x="1692275" y="2781300"/>
            <a:ext cx="1800225" cy="579438"/>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3200" b="1">
                <a:effectLst>
                  <a:outerShdw blurRad="38100" dist="38100" dir="2700000" algn="tl">
                    <a:srgbClr val="FFFFFF"/>
                  </a:outerShdw>
                </a:effectLst>
                <a:latin typeface="Garamond" panose="02020404030301010803" pitchFamily="18" charset="0"/>
              </a:rPr>
              <a:t>前</a:t>
            </a:r>
            <a:r>
              <a:rPr lang="en-US" altLang="zh-CN" sz="3200" b="1">
                <a:effectLst>
                  <a:outerShdw blurRad="38100" dist="38100" dir="2700000" algn="tl">
                    <a:srgbClr val="FFFFFF"/>
                  </a:outerShdw>
                </a:effectLst>
                <a:latin typeface="Garamond" panose="02020404030301010803" pitchFamily="18" charset="0"/>
              </a:rPr>
              <a:t>21</a:t>
            </a:r>
            <a:r>
              <a:rPr lang="zh-CN" altLang="en-US" sz="3200" b="1">
                <a:effectLst>
                  <a:outerShdw blurRad="38100" dist="38100" dir="2700000" algn="tl">
                    <a:srgbClr val="FFFFFF"/>
                  </a:outerShdw>
                </a:effectLst>
                <a:latin typeface="Garamond" panose="02020404030301010803" pitchFamily="18" charset="0"/>
              </a:rPr>
              <a:t>世纪</a:t>
            </a:r>
          </a:p>
        </p:txBody>
      </p:sp>
      <p:sp>
        <p:nvSpPr>
          <p:cNvPr id="5136" name="PB3"/>
          <p:cNvSpPr/>
          <p:nvPr/>
        </p:nvSpPr>
        <p:spPr>
          <a:xfrm>
            <a:off x="0" y="6839712"/>
            <a:ext cx="571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5137" name="PageNumberTextBox3"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7" presetClass="entr" presetSubtype="0" dur="80" fill="hold" nodeType="clickEffect">
                                  <p:stCondLst>
                                    <p:cond delay="0"/>
                                  </p:stCondLst>
                                  <p:iterate type="lt">
                                    <p:tmPct val="50000"/>
                                  </p:iterate>
                                  <p:childTnLst>
                                    <p:set>
                                      <p:cBhvr>
                                        <p:cTn id="6" dur="1" fill="hold">
                                          <p:stCondLst>
                                            <p:cond delay="0"/>
                                          </p:stCondLst>
                                        </p:cTn>
                                        <p:tgtEl>
                                          <p:spTgt spid="5133"/>
                                        </p:tgtEl>
                                        <p:attrNameLst>
                                          <p:attrName>style.visibility</p:attrName>
                                        </p:attrNameLst>
                                      </p:cBhvr>
                                      <p:to>
                                        <p:strVal val="visible"/>
                                      </p:to>
                                    </p:set>
                                    <p:anim calcmode="discrete" valueType="clr">
                                      <p:cBhvr override="childStyle">
                                        <p:cTn id="7" dur="80"/>
                                        <p:tgtEl>
                                          <p:spTgt spid="5133"/>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133"/>
                                        </p:tgtEl>
                                        <p:attrNameLst>
                                          <p:attrName>fillcolor</p:attrName>
                                        </p:attrNameLst>
                                      </p:cBhvr>
                                      <p:tavLst>
                                        <p:tav tm="0">
                                          <p:val>
                                            <p:clrVal>
                                              <a:schemeClr val="accent2"/>
                                            </p:clrVal>
                                          </p:val>
                                        </p:tav>
                                        <p:tav tm="50000">
                                          <p:val>
                                            <p:clrVal>
                                              <a:schemeClr val="hlink"/>
                                            </p:clrVal>
                                          </p:val>
                                        </p:tav>
                                      </p:tavLst>
                                    </p:anim>
                                    <p:set>
                                      <p:cBhvr>
                                        <p:cTn id="9" dur="80"/>
                                        <p:tgtEl>
                                          <p:spTgt spid="513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a:extLst>
              <a:ext uri="{FF2B5EF4-FFF2-40B4-BE49-F238E27FC236}">
                <a16:creationId xmlns:a16="http://schemas.microsoft.com/office/drawing/2014/main" id="{2C278FA4-BAC1-4E9C-DFA4-7F6B66A5E047}"/>
              </a:ext>
            </a:extLst>
          </p:cNvPr>
          <p:cNvSpPr>
            <a:spLocks noGrp="1" noChangeArrowheads="1"/>
          </p:cNvSpPr>
          <p:nvPr>
            <p:ph type="title"/>
          </p:nvPr>
        </p:nvSpPr>
        <p:spPr>
          <a:xfrm>
            <a:off x="468313" y="-242888"/>
            <a:ext cx="8229600" cy="1143001"/>
          </a:xfrm>
        </p:spPr>
        <p:txBody>
          <a:bodyPr/>
          <a:lstStyle/>
          <a:p>
            <a:r>
              <a:rPr lang="zh-CN" altLang="en-US" sz="3200" b="1"/>
              <a:t>要点梳理</a:t>
            </a:r>
            <a:endParaRPr lang="zh-CN" altLang="en-US" sz="3200" b="1">
              <a:hlinkClick r:id="rId2" action="ppaction://hlinksldjump?num=3"/>
            </a:endParaRPr>
          </a:p>
        </p:txBody>
      </p:sp>
      <p:graphicFrame>
        <p:nvGraphicFramePr>
          <p:cNvPr id="7199" name="Group 31">
            <a:extLst>
              <a:ext uri="{FF2B5EF4-FFF2-40B4-BE49-F238E27FC236}">
                <a16:creationId xmlns:a16="http://schemas.microsoft.com/office/drawing/2014/main" id="{673B9C9A-445C-CB1C-EE5C-3693E19E2C27}"/>
              </a:ext>
            </a:extLst>
          </p:cNvPr>
          <p:cNvGraphicFramePr>
            <a:graphicFrameLocks noGrp="1"/>
          </p:cNvGraphicFramePr>
          <p:nvPr>
            <p:ph idx="1"/>
          </p:nvPr>
        </p:nvGraphicFramePr>
        <p:xfrm>
          <a:off x="0" y="692150"/>
          <a:ext cx="9144000" cy="5513388"/>
        </p:xfrm>
        <a:graphic>
          <a:graphicData uri="http://schemas.openxmlformats.org/drawingml/2006/table">
            <a:tbl>
              <a:tblPr/>
              <a:tblGrid>
                <a:gridCol w="611188">
                  <a:extLst>
                    <a:ext uri="{9D8B030D-6E8A-4147-A177-3AD203B41FA5}">
                      <a16:colId xmlns:a16="http://schemas.microsoft.com/office/drawing/2014/main" val="4163700332"/>
                    </a:ext>
                  </a:extLst>
                </a:gridCol>
                <a:gridCol w="3960812">
                  <a:extLst>
                    <a:ext uri="{9D8B030D-6E8A-4147-A177-3AD203B41FA5}">
                      <a16:colId xmlns:a16="http://schemas.microsoft.com/office/drawing/2014/main" val="4073280594"/>
                    </a:ext>
                  </a:extLst>
                </a:gridCol>
                <a:gridCol w="4572000">
                  <a:extLst>
                    <a:ext uri="{9D8B030D-6E8A-4147-A177-3AD203B41FA5}">
                      <a16:colId xmlns:a16="http://schemas.microsoft.com/office/drawing/2014/main" val="1816477834"/>
                    </a:ext>
                  </a:extLst>
                </a:gridCol>
              </a:tblGrid>
              <a:tr h="541338">
                <a:tc gridSpan="2">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考纲</a:t>
                      </a:r>
                      <a:endParaRPr kumimoji="0" lang="zh-CN" altLang="en-US"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endParaRPr lang="zh-CN" altLang="en-US"/>
                    </a:p>
                  </a:txBody>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ctr" defTabSz="914400" rtl="0" eaLnBrk="1" fontAlgn="base" latinLnBrk="0" hangingPunct="1">
                        <a:lnSpc>
                          <a:spcPct val="100000"/>
                        </a:lnSpc>
                        <a:spcBef>
                          <a:spcPct val="0"/>
                        </a:spcBef>
                        <a:spcAft>
                          <a:spcPct val="0"/>
                        </a:spcAft>
                        <a:buClrTx/>
                        <a:buSzTx/>
                        <a:buFontTx/>
                        <a:buNone/>
                      </a:pP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对应知识点</a:t>
                      </a:r>
                      <a:endParaRPr kumimoji="0" lang="zh-CN" altLang="en-US"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50994364"/>
                  </a:ext>
                </a:extLst>
              </a:tr>
              <a:tr h="1331913">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政</a:t>
                      </a:r>
                    </a:p>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治</a:t>
                      </a:r>
                      <a:endParaRPr kumimoji="0" lang="zh-CN" altLang="en-US"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en-US" altLang="zh-CN"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1.</a:t>
                      </a: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商周时期的政治制度</a:t>
                      </a:r>
                      <a:endParaRPr kumimoji="0" lang="zh-CN" altLang="en-US" sz="24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pPr>
                      <a:r>
                        <a:rPr kumimoji="0" lang="en-US" altLang="zh-CN"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2.</a:t>
                      </a: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商鞅变法</a:t>
                      </a:r>
                      <a:endParaRPr kumimoji="0" lang="zh-CN" altLang="en-US"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endParaRPr kumimoji="0" lang="zh-CN" altLang="zh-CN"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49701"/>
                  </a:ext>
                </a:extLst>
              </a:tr>
              <a:tr h="2087563">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经</a:t>
                      </a:r>
                    </a:p>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济</a:t>
                      </a:r>
                      <a:endParaRPr kumimoji="0" lang="zh-CN" altLang="en-US"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en-US" altLang="zh-CN"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1.</a:t>
                      </a: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农业的主要耕作方式和土地制度</a:t>
                      </a:r>
                      <a:endParaRPr kumimoji="0" lang="zh-CN" altLang="en-US" sz="24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pPr>
                      <a:r>
                        <a:rPr kumimoji="0" lang="en-US" altLang="zh-CN"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2.</a:t>
                      </a: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古代手工业的发展</a:t>
                      </a:r>
                      <a:endParaRPr kumimoji="0" lang="zh-CN" altLang="en-US" sz="24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pPr>
                      <a:r>
                        <a:rPr kumimoji="0" lang="en-US" altLang="zh-CN"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3.</a:t>
                      </a: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中国古代的商业</a:t>
                      </a:r>
                      <a:endParaRPr kumimoji="0" lang="zh-CN" altLang="en-US"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endParaRPr kumimoji="0" lang="zh-CN" altLang="zh-CN"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26254810"/>
                  </a:ext>
                </a:extLst>
              </a:tr>
              <a:tr h="1552575">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文</a:t>
                      </a:r>
                    </a:p>
                    <a:p>
                      <a:pPr marL="342900" marR="0" lvl="0" indent="-342900" algn="l" defTabSz="914400" rtl="0" eaLnBrk="1" fontAlgn="base" latinLnBrk="0" hangingPunct="1">
                        <a:lnSpc>
                          <a:spcPct val="100000"/>
                        </a:lnSpc>
                        <a:spcBef>
                          <a:spcPct val="0"/>
                        </a:spcBef>
                        <a:spcAft>
                          <a:spcPct val="0"/>
                        </a:spcAft>
                        <a:buClrTx/>
                        <a:buSzTx/>
                        <a:buFontTx/>
                        <a:buNone/>
                      </a:pP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化</a:t>
                      </a:r>
                      <a:endParaRPr kumimoji="0" lang="zh-CN" altLang="en-US"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r>
                        <a:rPr kumimoji="0" lang="en-US" altLang="zh-CN"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1.</a:t>
                      </a: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春秋战国时期的百家争鸣</a:t>
                      </a:r>
                      <a:endParaRPr kumimoji="0" lang="zh-CN" altLang="en-US" sz="24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pPr>
                      <a:r>
                        <a:rPr kumimoji="0" lang="en-US" altLang="zh-CN"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2.</a:t>
                      </a: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汉字的起源与书画的发展</a:t>
                      </a:r>
                      <a:endParaRPr kumimoji="0" lang="zh-CN" altLang="en-US" sz="24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pPr>
                      <a:r>
                        <a:rPr kumimoji="0" lang="en-US" altLang="zh-CN"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3.</a:t>
                      </a:r>
                      <a:r>
                        <a:rPr kumimoji="0" lang="zh-CN" altLang="en-US" sz="2400" b="1" i="0" u="none" strike="noStrike" cap="none" normalizeH="0" baseline="0">
                          <a:ln>
                            <a:noFill/>
                          </a:ln>
                          <a:solidFill>
                            <a:schemeClr val="tx1"/>
                          </a:solidFill>
                          <a:effectLst/>
                          <a:latin typeface="宋体" panose="02010600030101010101" pitchFamily="2" charset="-122"/>
                          <a:ea typeface="宋体" panose="02010600030101010101" pitchFamily="2" charset="-122"/>
                          <a:cs typeface="Times New Roman" panose="02020603050405020304" pitchFamily="18" charset="0"/>
                        </a:rPr>
                        <a:t>中国古代的文学</a:t>
                      </a:r>
                      <a:endParaRPr kumimoji="0" lang="zh-CN" altLang="en-US"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marL="342900" indent="-342900">
                        <a:spcBef>
                          <a:spcPct val="20000"/>
                        </a:spcBef>
                        <a:defRPr sz="2800">
                          <a:solidFill>
                            <a:schemeClr val="tx1"/>
                          </a:solidFill>
                          <a:latin typeface="Arial" pitchFamily="34" charset="0"/>
                          <a:ea typeface="宋体" panose="02010600030101010101" pitchFamily="2" charset="-122"/>
                        </a:defRPr>
                      </a:lvl1pPr>
                      <a:lvl2pPr marL="742950" indent="-285750">
                        <a:spcBef>
                          <a:spcPct val="20000"/>
                        </a:spcBef>
                        <a:defRPr sz="2400">
                          <a:solidFill>
                            <a:schemeClr val="tx1"/>
                          </a:solidFill>
                          <a:latin typeface="Arial" pitchFamily="34" charset="0"/>
                          <a:ea typeface="宋体" panose="02010600030101010101" pitchFamily="2" charset="-122"/>
                        </a:defRPr>
                      </a:lvl2pPr>
                      <a:lvl3pPr marL="1143000" indent="-228600">
                        <a:spcBef>
                          <a:spcPct val="20000"/>
                        </a:spcBef>
                        <a:defRPr sz="2000">
                          <a:solidFill>
                            <a:schemeClr val="tx1"/>
                          </a:solidFill>
                          <a:latin typeface="Arial" pitchFamily="34" charset="0"/>
                          <a:ea typeface="宋体" panose="02010600030101010101" pitchFamily="2" charset="-122"/>
                        </a:defRPr>
                      </a:lvl3pPr>
                      <a:lvl4pPr marL="1600200" indent="-228600">
                        <a:spcBef>
                          <a:spcPct val="20000"/>
                        </a:spcBef>
                        <a:defRPr>
                          <a:solidFill>
                            <a:schemeClr val="tx1"/>
                          </a:solidFill>
                          <a:latin typeface="Arial" pitchFamily="34" charset="0"/>
                          <a:ea typeface="宋体" panose="02010600030101010101" pitchFamily="2" charset="-122"/>
                        </a:defRPr>
                      </a:lvl4pPr>
                      <a:lvl5pPr marL="2057400" indent="-228600">
                        <a:spcBef>
                          <a:spcPct val="20000"/>
                        </a:spcBef>
                        <a:defRPr>
                          <a:solidFill>
                            <a:schemeClr val="tx1"/>
                          </a:solidFill>
                          <a:latin typeface="Arial" pitchFamily="34" charset="0"/>
                          <a:ea typeface="宋体" panose="02010600030101010101" pitchFamily="2" charset="-122"/>
                        </a:defRPr>
                      </a:lvl5pPr>
                      <a:lvl6pPr marL="2514600" indent="-228600" fontAlgn="base">
                        <a:spcBef>
                          <a:spcPct val="20000"/>
                        </a:spcBef>
                        <a:spcAft>
                          <a:spcPct val="0"/>
                        </a:spcAft>
                        <a:defRPr>
                          <a:solidFill>
                            <a:schemeClr val="tx1"/>
                          </a:solidFill>
                          <a:latin typeface="Arial" pitchFamily="34" charset="0"/>
                          <a:ea typeface="宋体" panose="02010600030101010101" pitchFamily="2" charset="-122"/>
                        </a:defRPr>
                      </a:lvl6pPr>
                      <a:lvl7pPr marL="2971800" indent="-228600" fontAlgn="base">
                        <a:spcBef>
                          <a:spcPct val="20000"/>
                        </a:spcBef>
                        <a:spcAft>
                          <a:spcPct val="0"/>
                        </a:spcAft>
                        <a:defRPr>
                          <a:solidFill>
                            <a:schemeClr val="tx1"/>
                          </a:solidFill>
                          <a:latin typeface="Arial" pitchFamily="34" charset="0"/>
                          <a:ea typeface="宋体" panose="02010600030101010101" pitchFamily="2" charset="-122"/>
                        </a:defRPr>
                      </a:lvl7pPr>
                      <a:lvl8pPr marL="3429000" indent="-228600" fontAlgn="base">
                        <a:spcBef>
                          <a:spcPct val="20000"/>
                        </a:spcBef>
                        <a:spcAft>
                          <a:spcPct val="0"/>
                        </a:spcAft>
                        <a:defRPr>
                          <a:solidFill>
                            <a:schemeClr val="tx1"/>
                          </a:solidFill>
                          <a:latin typeface="Arial" pitchFamily="34" charset="0"/>
                          <a:ea typeface="宋体" panose="02010600030101010101" pitchFamily="2" charset="-122"/>
                        </a:defRPr>
                      </a:lvl8pPr>
                      <a:lvl9pPr marL="3886200" indent="-228600" fontAlgn="base">
                        <a:spcBef>
                          <a:spcPct val="20000"/>
                        </a:spcBef>
                        <a:spcAft>
                          <a:spcPct val="0"/>
                        </a:spcAft>
                        <a:defRPr>
                          <a:solidFill>
                            <a:schemeClr val="tx1"/>
                          </a:solidFill>
                          <a:latin typeface="Arial" pitchFamily="34" charset="0"/>
                          <a:ea typeface="宋体" panose="02010600030101010101" pitchFamily="2" charset="-122"/>
                        </a:defRPr>
                      </a:lvl9pPr>
                    </a:lstStyle>
                    <a:p>
                      <a:pPr marL="342900" marR="0" lvl="0" indent="-342900" algn="l" defTabSz="914400" rtl="0" eaLnBrk="1" fontAlgn="base" latinLnBrk="0" hangingPunct="1">
                        <a:lnSpc>
                          <a:spcPct val="100000"/>
                        </a:lnSpc>
                        <a:spcBef>
                          <a:spcPct val="0"/>
                        </a:spcBef>
                        <a:spcAft>
                          <a:spcPct val="0"/>
                        </a:spcAft>
                        <a:buClrTx/>
                        <a:buSzTx/>
                        <a:buFontTx/>
                        <a:buNone/>
                      </a:pPr>
                      <a:endParaRPr kumimoji="0" lang="zh-CN" altLang="zh-CN" sz="24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73659040"/>
                  </a:ext>
                </a:extLst>
              </a:tr>
            </a:tbl>
          </a:graphicData>
        </a:graphic>
      </p:graphicFrame>
      <p:sp>
        <p:nvSpPr>
          <p:cNvPr id="7195" name="Text Box 27">
            <a:extLst>
              <a:ext uri="{FF2B5EF4-FFF2-40B4-BE49-F238E27FC236}">
                <a16:creationId xmlns:a16="http://schemas.microsoft.com/office/drawing/2014/main" id="{04F687D5-BE14-1036-A401-F67247E51CF4}"/>
              </a:ext>
            </a:extLst>
          </p:cNvPr>
          <p:cNvSpPr txBox="1">
            <a:spLocks noChangeArrowheads="1"/>
          </p:cNvSpPr>
          <p:nvPr/>
        </p:nvSpPr>
        <p:spPr bwMode="auto">
          <a:xfrm>
            <a:off x="4572000" y="1268413"/>
            <a:ext cx="4572000" cy="155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t>分封制；宗法制；早期政治制度的特点；商鞅变法的背景、内容、特点和作用</a:t>
            </a:r>
          </a:p>
          <a:p>
            <a:endParaRPr lang="en-US" altLang="zh-CN" sz="2400"/>
          </a:p>
        </p:txBody>
      </p:sp>
      <p:sp>
        <p:nvSpPr>
          <p:cNvPr id="7198" name="Text Box 30">
            <a:extLst>
              <a:ext uri="{FF2B5EF4-FFF2-40B4-BE49-F238E27FC236}">
                <a16:creationId xmlns:a16="http://schemas.microsoft.com/office/drawing/2014/main" id="{154DF9D0-F350-D81C-673A-50C565C05C07}"/>
              </a:ext>
            </a:extLst>
          </p:cNvPr>
          <p:cNvSpPr txBox="1">
            <a:spLocks noChangeArrowheads="1"/>
          </p:cNvSpPr>
          <p:nvPr/>
        </p:nvSpPr>
        <p:spPr bwMode="auto">
          <a:xfrm>
            <a:off x="4587875" y="2636838"/>
            <a:ext cx="4556125" cy="228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t>铁犁牛耕；井田制；封建土地所有制；小农经济；重农抑商政策。</a:t>
            </a:r>
          </a:p>
          <a:p>
            <a:r>
              <a:rPr lang="zh-CN" altLang="en-US" sz="2400" b="1"/>
              <a:t>手工业形态；冶金业；陶瓷业。</a:t>
            </a:r>
          </a:p>
          <a:p>
            <a:r>
              <a:rPr lang="zh-CN" altLang="en-US" sz="2400" b="1"/>
              <a:t>西周工商食官制度；春秋战国的商业。</a:t>
            </a:r>
          </a:p>
          <a:p>
            <a:endParaRPr lang="en-US" altLang="zh-CN" sz="2400"/>
          </a:p>
        </p:txBody>
      </p:sp>
      <p:sp>
        <p:nvSpPr>
          <p:cNvPr id="7200" name="Text Box 32">
            <a:extLst>
              <a:ext uri="{FF2B5EF4-FFF2-40B4-BE49-F238E27FC236}">
                <a16:creationId xmlns:a16="http://schemas.microsoft.com/office/drawing/2014/main" id="{7916BDFA-9E2B-0BF2-33EB-6355FC901F5E}"/>
              </a:ext>
            </a:extLst>
          </p:cNvPr>
          <p:cNvSpPr txBox="1">
            <a:spLocks noChangeArrowheads="1"/>
          </p:cNvSpPr>
          <p:nvPr/>
        </p:nvSpPr>
        <p:spPr bwMode="auto">
          <a:xfrm>
            <a:off x="4659313" y="4724400"/>
            <a:ext cx="4484687"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t>百家争鸣的背景、主要流派和意义；儒家思想的创立与发展。</a:t>
            </a:r>
          </a:p>
          <a:p>
            <a:r>
              <a:rPr lang="zh-CN" altLang="en-US" sz="2400" b="1"/>
              <a:t>甲骨文、金文和篆文。</a:t>
            </a:r>
          </a:p>
          <a:p>
            <a:r>
              <a:rPr lang="en-US" altLang="zh-CN" sz="2400" b="1"/>
              <a:t>《</a:t>
            </a:r>
            <a:r>
              <a:rPr lang="zh-CN" altLang="en-US" sz="2400" b="1"/>
              <a:t>诗经</a:t>
            </a:r>
            <a:r>
              <a:rPr lang="en-US" altLang="zh-CN" sz="2400" b="1"/>
              <a:t>》</a:t>
            </a:r>
            <a:r>
              <a:rPr lang="zh-CN" altLang="en-US" sz="2400" b="1"/>
              <a:t>；屈原和</a:t>
            </a:r>
            <a:r>
              <a:rPr lang="en-US" altLang="zh-CN" sz="2400" b="1"/>
              <a:t>《</a:t>
            </a:r>
            <a:r>
              <a:rPr lang="zh-CN" altLang="en-US" sz="2400" b="1"/>
              <a:t>楚辞</a:t>
            </a:r>
            <a:r>
              <a:rPr lang="en-US" altLang="zh-CN" sz="2400" b="1"/>
              <a:t>》</a:t>
            </a:r>
            <a:r>
              <a:rPr lang="zh-CN" altLang="en-US" sz="2400" b="1"/>
              <a:t>。</a:t>
            </a:r>
          </a:p>
          <a:p>
            <a:endParaRPr lang="en-US" altLang="zh-CN" sz="2400"/>
          </a:p>
        </p:txBody>
      </p:sp>
      <p:sp>
        <p:nvSpPr>
          <p:cNvPr id="7201" name="PB4"/>
          <p:cNvSpPr/>
          <p:nvPr/>
        </p:nvSpPr>
        <p:spPr>
          <a:xfrm>
            <a:off x="0" y="6839712"/>
            <a:ext cx="762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7202" name="PageNumberTextBox4"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4" name="Text Box 4">
            <a:extLst>
              <a:ext uri="{FF2B5EF4-FFF2-40B4-BE49-F238E27FC236}">
                <a16:creationId xmlns:a16="http://schemas.microsoft.com/office/drawing/2014/main" id="{9AB85A5C-6F99-5375-5F0C-D7BED9FBB0AD}"/>
              </a:ext>
            </a:extLst>
          </p:cNvPr>
          <p:cNvSpPr txBox="1">
            <a:spLocks noChangeArrowheads="1"/>
          </p:cNvSpPr>
          <p:nvPr/>
        </p:nvSpPr>
        <p:spPr bwMode="auto">
          <a:xfrm>
            <a:off x="0" y="1989138"/>
            <a:ext cx="9144000"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400" b="1">
                <a:solidFill>
                  <a:srgbClr val="FF3300"/>
                </a:solidFill>
                <a:ea typeface="楷体_GB2312" pitchFamily="49" charset="-122"/>
              </a:rPr>
              <a:t>古代中华文明的起源和奠基时期</a:t>
            </a:r>
          </a:p>
          <a:p>
            <a:r>
              <a:rPr lang="zh-CN" altLang="en-US" sz="4400" b="1">
                <a:solidFill>
                  <a:srgbClr val="FF3300"/>
                </a:solidFill>
                <a:ea typeface="楷体_GB2312" pitchFamily="49" charset="-122"/>
              </a:rPr>
              <a:t>                 </a:t>
            </a:r>
            <a:r>
              <a:rPr lang="en-US" altLang="zh-CN" sz="5400" b="1" i="1">
                <a:solidFill>
                  <a:srgbClr val="FF3300"/>
                </a:solidFill>
                <a:ea typeface="楷体_GB2312" pitchFamily="49" charset="-122"/>
              </a:rPr>
              <a:t>——</a:t>
            </a:r>
            <a:r>
              <a:rPr lang="zh-CN" altLang="en-US" sz="5400" b="1" i="1">
                <a:solidFill>
                  <a:srgbClr val="FF3300"/>
                </a:solidFill>
                <a:ea typeface="楷体_GB2312" pitchFamily="49" charset="-122"/>
              </a:rPr>
              <a:t>先秦之夏商西周</a:t>
            </a:r>
          </a:p>
        </p:txBody>
      </p:sp>
      <p:pic>
        <p:nvPicPr>
          <p:cNvPr id="20485" name="Picture 5">
            <a:extLst>
              <a:ext uri="{FF2B5EF4-FFF2-40B4-BE49-F238E27FC236}">
                <a16:creationId xmlns:a16="http://schemas.microsoft.com/office/drawing/2014/main" id="{478CCFE6-A06E-7FFB-E2E6-D95BAFACB4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3371" t="51300"/>
          <a:stretch>
            <a:fillRect/>
          </a:stretch>
        </p:blipFill>
        <p:spPr bwMode="auto">
          <a:xfrm>
            <a:off x="3708400" y="4221163"/>
            <a:ext cx="1665288" cy="2233612"/>
          </a:xfrm>
          <a:prstGeom prst="rect">
            <a:avLst/>
          </a:prstGeom>
          <a:noFill/>
          <a:extLst>
            <a:ext uri="{909E8E84-426E-40DD-AFC4-6F175D3DCCD1}">
              <a14:hiddenFill xmlns:a14="http://schemas.microsoft.com/office/drawing/2010/main">
                <a:solidFill>
                  <a:srgbClr val="FFFFFF"/>
                </a:solidFill>
              </a14:hiddenFill>
            </a:ext>
          </a:extLst>
        </p:spPr>
      </p:pic>
      <p:pic>
        <p:nvPicPr>
          <p:cNvPr id="20486" name="Picture 6">
            <a:extLst>
              <a:ext uri="{FF2B5EF4-FFF2-40B4-BE49-F238E27FC236}">
                <a16:creationId xmlns:a16="http://schemas.microsoft.com/office/drawing/2014/main" id="{0625B050-D505-380C-EA5C-53D08940F9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40425" y="4221163"/>
            <a:ext cx="2735263" cy="2212975"/>
          </a:xfrm>
          <a:prstGeom prst="rect">
            <a:avLst/>
          </a:prstGeom>
          <a:noFill/>
          <a:extLst>
            <a:ext uri="{909E8E84-426E-40DD-AFC4-6F175D3DCCD1}">
              <a14:hiddenFill xmlns:a14="http://schemas.microsoft.com/office/drawing/2010/main">
                <a:solidFill>
                  <a:srgbClr val="FFFFFF"/>
                </a:solidFill>
              </a14:hiddenFill>
            </a:ext>
          </a:extLst>
        </p:spPr>
      </p:pic>
      <p:pic>
        <p:nvPicPr>
          <p:cNvPr id="20487" name="Picture 7">
            <a:extLst>
              <a:ext uri="{FF2B5EF4-FFF2-40B4-BE49-F238E27FC236}">
                <a16:creationId xmlns:a16="http://schemas.microsoft.com/office/drawing/2014/main" id="{21353702-906B-A60E-0999-5B9D284BA1C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79388" y="4221163"/>
            <a:ext cx="2700337" cy="2125662"/>
          </a:xfrm>
          <a:prstGeom prst="rect">
            <a:avLst/>
          </a:prstGeom>
          <a:noFill/>
          <a:extLst>
            <a:ext uri="{909E8E84-426E-40DD-AFC4-6F175D3DCCD1}">
              <a14:hiddenFill xmlns:a14="http://schemas.microsoft.com/office/drawing/2010/main">
                <a:solidFill>
                  <a:srgbClr val="FFFFFF"/>
                </a:solidFill>
              </a14:hiddenFill>
            </a:ext>
          </a:extLst>
        </p:spPr>
      </p:pic>
      <p:sp>
        <p:nvSpPr>
          <p:cNvPr id="20488" name="PB5"/>
          <p:cNvSpPr/>
          <p:nvPr/>
        </p:nvSpPr>
        <p:spPr>
          <a:xfrm>
            <a:off x="0" y="6839712"/>
            <a:ext cx="952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0489" name="PageNumberTextBox5"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34818" name="Rectangle 2">
            <a:extLst>
              <a:ext uri="{FF2B5EF4-FFF2-40B4-BE49-F238E27FC236}">
                <a16:creationId xmlns:a16="http://schemas.microsoft.com/office/drawing/2014/main" id="{8D05C78B-D9E9-BCFA-167E-1E0CFFF7B8D1}"/>
              </a:ext>
            </a:extLst>
          </p:cNvPr>
          <p:cNvSpPr>
            <a:spLocks noGrp="1" noChangeArrowheads="1"/>
          </p:cNvSpPr>
          <p:nvPr>
            <p:ph type="body" idx="4294967295"/>
          </p:nvPr>
        </p:nvSpPr>
        <p:spPr>
          <a:xfrm>
            <a:off x="0" y="1484313"/>
            <a:ext cx="9144000" cy="5373687"/>
          </a:xfrm>
        </p:spPr>
        <p:txBody>
          <a:bodyPr/>
          <a:lstStyle/>
          <a:p>
            <a:pPr>
              <a:lnSpc>
                <a:spcPct val="90000"/>
              </a:lnSpc>
              <a:buFontTx/>
              <a:buNone/>
            </a:pPr>
            <a:r>
              <a:rPr lang="zh-CN" altLang="en-US" sz="2800" b="1"/>
              <a:t>（</a:t>
            </a:r>
            <a:r>
              <a:rPr lang="en-US" altLang="zh-CN" sz="2800" b="1"/>
              <a:t>1</a:t>
            </a:r>
            <a:r>
              <a:rPr lang="zh-CN" altLang="en-US" sz="2800" b="1"/>
              <a:t>）我国古代“国家”这一概念来源于哪一视角？</a:t>
            </a:r>
          </a:p>
          <a:p>
            <a:pPr>
              <a:lnSpc>
                <a:spcPct val="90000"/>
              </a:lnSpc>
              <a:buFontTx/>
              <a:buNone/>
            </a:pPr>
            <a:endParaRPr lang="zh-CN" altLang="en-US" sz="2800" b="1"/>
          </a:p>
          <a:p>
            <a:pPr>
              <a:lnSpc>
                <a:spcPct val="90000"/>
              </a:lnSpc>
              <a:buFontTx/>
              <a:buNone/>
            </a:pPr>
            <a:r>
              <a:rPr lang="zh-CN" altLang="en-US" sz="2800" b="1"/>
              <a:t>（</a:t>
            </a:r>
            <a:r>
              <a:rPr lang="en-US" altLang="zh-CN" sz="2800" b="1"/>
              <a:t>2</a:t>
            </a:r>
            <a:r>
              <a:rPr lang="zh-CN" altLang="en-US" sz="2800" b="1"/>
              <a:t>）从这一视角来看，西周的“天下”和秦朝的“国家” </a:t>
            </a:r>
          </a:p>
          <a:p>
            <a:pPr>
              <a:lnSpc>
                <a:spcPct val="90000"/>
              </a:lnSpc>
              <a:buFontTx/>
              <a:buNone/>
            </a:pPr>
            <a:r>
              <a:rPr lang="zh-CN" altLang="en-US" sz="2800" b="1"/>
              <a:t>         各有什么特点？</a:t>
            </a:r>
          </a:p>
          <a:p>
            <a:pPr>
              <a:lnSpc>
                <a:spcPct val="90000"/>
              </a:lnSpc>
              <a:buFontTx/>
              <a:buNone/>
            </a:pPr>
            <a:endParaRPr lang="zh-CN" altLang="en-US" sz="2800" b="1"/>
          </a:p>
          <a:p>
            <a:pPr>
              <a:lnSpc>
                <a:spcPct val="90000"/>
              </a:lnSpc>
              <a:buFontTx/>
              <a:buNone/>
            </a:pPr>
            <a:endParaRPr lang="zh-CN" altLang="en-US" sz="2800" b="1"/>
          </a:p>
          <a:p>
            <a:pPr>
              <a:lnSpc>
                <a:spcPct val="90000"/>
              </a:lnSpc>
              <a:buFontTx/>
              <a:buNone/>
            </a:pPr>
            <a:endParaRPr lang="zh-CN" altLang="en-US" sz="2800" b="1"/>
          </a:p>
          <a:p>
            <a:pPr>
              <a:lnSpc>
                <a:spcPct val="90000"/>
              </a:lnSpc>
              <a:buFontTx/>
              <a:buNone/>
            </a:pPr>
            <a:r>
              <a:rPr lang="zh-CN" altLang="en-US" sz="2800" b="1"/>
              <a:t>（</a:t>
            </a:r>
            <a:r>
              <a:rPr lang="en-US" altLang="zh-CN" sz="2800" b="1"/>
              <a:t>3</a:t>
            </a:r>
            <a:r>
              <a:rPr lang="zh-CN" altLang="en-US" sz="2800" b="1"/>
              <a:t>）从国家起源的角度，比较夏商周与古希腊的不同？</a:t>
            </a:r>
          </a:p>
          <a:p>
            <a:pPr>
              <a:lnSpc>
                <a:spcPct val="90000"/>
              </a:lnSpc>
              <a:buFontTx/>
              <a:buNone/>
            </a:pPr>
            <a:endParaRPr lang="zh-CN" altLang="en-US" sz="2800" b="1"/>
          </a:p>
          <a:p>
            <a:pPr>
              <a:lnSpc>
                <a:spcPct val="90000"/>
              </a:lnSpc>
              <a:buFontTx/>
              <a:buNone/>
            </a:pPr>
            <a:endParaRPr lang="en-US" altLang="zh-CN" sz="2400" b="1"/>
          </a:p>
        </p:txBody>
      </p:sp>
      <p:sp>
        <p:nvSpPr>
          <p:cNvPr id="34819" name="Rectangle 3">
            <a:extLst>
              <a:ext uri="{FF2B5EF4-FFF2-40B4-BE49-F238E27FC236}">
                <a16:creationId xmlns:a16="http://schemas.microsoft.com/office/drawing/2014/main" id="{F421CA25-8000-DF6A-5289-53B64F23368E}"/>
              </a:ext>
            </a:extLst>
          </p:cNvPr>
          <p:cNvSpPr>
            <a:spLocks noChangeArrowheads="1"/>
          </p:cNvSpPr>
          <p:nvPr/>
        </p:nvSpPr>
        <p:spPr bwMode="auto">
          <a:xfrm>
            <a:off x="1835150" y="1916113"/>
            <a:ext cx="1584325" cy="519112"/>
          </a:xfrm>
          <a:prstGeom prst="rect">
            <a:avLst/>
          </a:prstGeom>
          <a:solidFill>
            <a:srgbClr val="D3D2C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t>地域</a:t>
            </a:r>
          </a:p>
        </p:txBody>
      </p:sp>
      <p:sp>
        <p:nvSpPr>
          <p:cNvPr id="34820" name="Rectangle 4">
            <a:extLst>
              <a:ext uri="{FF2B5EF4-FFF2-40B4-BE49-F238E27FC236}">
                <a16:creationId xmlns:a16="http://schemas.microsoft.com/office/drawing/2014/main" id="{55F10772-FAB8-9C54-79E7-82DEA2879A40}"/>
              </a:ext>
            </a:extLst>
          </p:cNvPr>
          <p:cNvSpPr>
            <a:spLocks noChangeArrowheads="1"/>
          </p:cNvSpPr>
          <p:nvPr/>
        </p:nvSpPr>
        <p:spPr bwMode="auto">
          <a:xfrm>
            <a:off x="250825" y="3429000"/>
            <a:ext cx="7058025" cy="1066800"/>
          </a:xfrm>
          <a:prstGeom prst="rect">
            <a:avLst/>
          </a:prstGeom>
          <a:solidFill>
            <a:srgbClr val="D3D2C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t>西周：</a:t>
            </a:r>
            <a:r>
              <a:rPr lang="zh-CN" altLang="en-US" sz="3200" b="1"/>
              <a:t> </a:t>
            </a:r>
            <a:r>
              <a:rPr lang="zh-CN" altLang="en-US" sz="2800" b="1"/>
              <a:t>松散联盟，血缘政治</a:t>
            </a:r>
          </a:p>
          <a:p>
            <a:r>
              <a:rPr lang="zh-CN" altLang="en-US" sz="2800" b="1"/>
              <a:t>秦朝：</a:t>
            </a:r>
            <a:r>
              <a:rPr lang="zh-CN" altLang="en-US" sz="3200" b="1"/>
              <a:t> </a:t>
            </a:r>
            <a:r>
              <a:rPr lang="zh-CN" altLang="en-US" sz="2800" b="1"/>
              <a:t>中央集权，官僚政治，有效控制</a:t>
            </a:r>
            <a:endParaRPr lang="zh-CN" altLang="en-US" sz="3200" b="1"/>
          </a:p>
        </p:txBody>
      </p:sp>
      <p:sp>
        <p:nvSpPr>
          <p:cNvPr id="34821" name="Rectangle 5">
            <a:extLst>
              <a:ext uri="{FF2B5EF4-FFF2-40B4-BE49-F238E27FC236}">
                <a16:creationId xmlns:a16="http://schemas.microsoft.com/office/drawing/2014/main" id="{3DF78F0E-7278-1937-8AE2-A63F75F5C086}"/>
              </a:ext>
            </a:extLst>
          </p:cNvPr>
          <p:cNvSpPr>
            <a:spLocks noChangeArrowheads="1"/>
          </p:cNvSpPr>
          <p:nvPr/>
        </p:nvSpPr>
        <p:spPr bwMode="auto">
          <a:xfrm>
            <a:off x="0" y="0"/>
            <a:ext cx="9144000" cy="1406525"/>
          </a:xfrm>
          <a:prstGeom prst="rect">
            <a:avLst/>
          </a:prstGeom>
          <a:solidFill>
            <a:srgbClr val="CCEC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90000"/>
              </a:lnSpc>
              <a:spcBef>
                <a:spcPct val="50000"/>
              </a:spcBef>
            </a:pPr>
            <a:r>
              <a:rPr lang="en-US" altLang="zh-CN" sz="2400" b="1"/>
              <a:t>    </a:t>
            </a:r>
            <a:r>
              <a:rPr lang="zh-CN" altLang="en-US" sz="2400" b="1"/>
              <a:t>国家的产生是人类进入文明社会的重要标志，是公共权力演化和蜕变的结果。在先秦古籍中，</a:t>
            </a:r>
            <a:r>
              <a:rPr lang="zh-CN" altLang="en-US" sz="2400" b="1">
                <a:solidFill>
                  <a:srgbClr val="FF00FF"/>
                </a:solidFill>
              </a:rPr>
              <a:t>“天子”</a:t>
            </a:r>
            <a:r>
              <a:rPr lang="zh-CN" altLang="en-US" sz="2400" b="1"/>
              <a:t>统治的区域称</a:t>
            </a:r>
            <a:r>
              <a:rPr lang="zh-CN" altLang="en-US" sz="2400" b="1">
                <a:solidFill>
                  <a:srgbClr val="FF00FF"/>
                </a:solidFill>
              </a:rPr>
              <a:t>“天下”</a:t>
            </a:r>
            <a:r>
              <a:rPr lang="zh-CN" altLang="en-US" sz="2400" b="1"/>
              <a:t>，</a:t>
            </a:r>
            <a:r>
              <a:rPr lang="zh-CN" altLang="en-US" sz="2400" b="1">
                <a:solidFill>
                  <a:srgbClr val="0000CC"/>
                </a:solidFill>
              </a:rPr>
              <a:t>诸侯</a:t>
            </a:r>
            <a:r>
              <a:rPr lang="zh-CN" altLang="en-US" sz="2400" b="1"/>
              <a:t>的领地称</a:t>
            </a:r>
            <a:r>
              <a:rPr lang="zh-CN" altLang="en-US" sz="2400" b="1">
                <a:solidFill>
                  <a:srgbClr val="0000CC"/>
                </a:solidFill>
              </a:rPr>
              <a:t>“国”</a:t>
            </a:r>
            <a:r>
              <a:rPr lang="zh-CN" altLang="en-US" sz="2400" b="1"/>
              <a:t>，</a:t>
            </a:r>
            <a:r>
              <a:rPr lang="zh-CN" altLang="en-US" sz="2400" b="1">
                <a:solidFill>
                  <a:srgbClr val="FF0000"/>
                </a:solidFill>
              </a:rPr>
              <a:t>卿大夫</a:t>
            </a:r>
            <a:r>
              <a:rPr lang="zh-CN" altLang="en-US" sz="2400" b="1"/>
              <a:t>的采邑称</a:t>
            </a:r>
            <a:r>
              <a:rPr lang="zh-CN" altLang="en-US" sz="2400" b="1">
                <a:solidFill>
                  <a:srgbClr val="FF0000"/>
                </a:solidFill>
              </a:rPr>
              <a:t>“家”</a:t>
            </a:r>
            <a:r>
              <a:rPr lang="zh-CN" altLang="en-US" sz="2400" b="1"/>
              <a:t>。</a:t>
            </a:r>
            <a:r>
              <a:rPr lang="zh-CN" altLang="en-US" sz="2400" b="1">
                <a:solidFill>
                  <a:srgbClr val="FF0000"/>
                </a:solidFill>
              </a:rPr>
              <a:t>秦统一后</a:t>
            </a:r>
            <a:r>
              <a:rPr lang="zh-CN" altLang="en-US" sz="2400" b="1"/>
              <a:t>，将其统治的地区称为</a:t>
            </a:r>
            <a:r>
              <a:rPr lang="zh-CN" altLang="en-US" sz="2400" b="1">
                <a:solidFill>
                  <a:srgbClr val="FF0000"/>
                </a:solidFill>
              </a:rPr>
              <a:t>“国家”</a:t>
            </a:r>
            <a:r>
              <a:rPr lang="zh-CN" altLang="en-US" sz="2400" b="1"/>
              <a:t>。根据所学知识回答：</a:t>
            </a:r>
          </a:p>
        </p:txBody>
      </p:sp>
      <p:sp>
        <p:nvSpPr>
          <p:cNvPr id="34822" name="Rectangle 6">
            <a:extLst>
              <a:ext uri="{FF2B5EF4-FFF2-40B4-BE49-F238E27FC236}">
                <a16:creationId xmlns:a16="http://schemas.microsoft.com/office/drawing/2014/main" id="{48655539-F1B5-7434-0F2A-97A36CD94420}"/>
              </a:ext>
            </a:extLst>
          </p:cNvPr>
          <p:cNvSpPr>
            <a:spLocks noChangeArrowheads="1"/>
          </p:cNvSpPr>
          <p:nvPr/>
        </p:nvSpPr>
        <p:spPr bwMode="auto">
          <a:xfrm>
            <a:off x="250825" y="5300663"/>
            <a:ext cx="7273925" cy="1066800"/>
          </a:xfrm>
          <a:prstGeom prst="rect">
            <a:avLst/>
          </a:prstGeom>
          <a:solidFill>
            <a:srgbClr val="D3D2CB"/>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t>西周：</a:t>
            </a:r>
            <a:r>
              <a:rPr lang="zh-CN" altLang="en-US" sz="3200" b="1"/>
              <a:t> </a:t>
            </a:r>
            <a:r>
              <a:rPr lang="zh-CN" altLang="en-US" sz="2800" b="1"/>
              <a:t>松散联盟，血缘政治，等级森严</a:t>
            </a:r>
          </a:p>
          <a:p>
            <a:r>
              <a:rPr lang="zh-CN" altLang="en-US" sz="2800" b="1"/>
              <a:t>希腊：</a:t>
            </a:r>
            <a:r>
              <a:rPr lang="zh-CN" altLang="en-US" sz="3200" b="1"/>
              <a:t> </a:t>
            </a:r>
            <a:r>
              <a:rPr lang="zh-CN" altLang="en-US" sz="2800" b="1"/>
              <a:t>城邦体制，民主政治，打破血缘</a:t>
            </a:r>
            <a:endParaRPr lang="zh-CN" altLang="en-US" sz="3200" b="1"/>
          </a:p>
        </p:txBody>
      </p:sp>
      <p:sp>
        <p:nvSpPr>
          <p:cNvPr id="34823" name="PB6"/>
          <p:cNvSpPr/>
          <p:nvPr/>
        </p:nvSpPr>
        <p:spPr>
          <a:xfrm>
            <a:off x="0" y="6839712"/>
            <a:ext cx="1143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34824" name="PageNumberTextBox6"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中华文明的起源和奠基..全文共48页，当前为第6页。</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dur="500" fill="hold" nodeType="clickEffect">
                                  <p:stCondLst>
                                    <p:cond delay="0"/>
                                  </p:stCondLst>
                                  <p:childTnLst>
                                    <p:set>
                                      <p:cBhvr>
                                        <p:cTn id="6" dur="1" fill="hold">
                                          <p:stCondLst>
                                            <p:cond delay="0"/>
                                          </p:stCondLst>
                                        </p:cTn>
                                        <p:tgtEl>
                                          <p:spTgt spid="34821"/>
                                        </p:tgtEl>
                                        <p:attrNameLst>
                                          <p:attrName>style.visibility</p:attrName>
                                        </p:attrNameLst>
                                      </p:cBhvr>
                                      <p:to>
                                        <p:strVal val="visible"/>
                                      </p:to>
                                    </p:set>
                                    <p:animEffect transition="in" filter="box(in)">
                                      <p:cBhvr>
                                        <p:cTn id="7" dur="500"/>
                                        <p:tgtEl>
                                          <p:spTgt spid="3482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8" dur="500" fill="hold" nodeType="clickEffect">
                                  <p:stCondLst>
                                    <p:cond delay="0"/>
                                  </p:stCondLst>
                                  <p:childTnLst>
                                    <p:set>
                                      <p:cBhvr>
                                        <p:cTn id="11" dur="1" fill="hold">
                                          <p:stCondLst>
                                            <p:cond delay="0"/>
                                          </p:stCondLst>
                                        </p:cTn>
                                        <p:tgtEl>
                                          <p:spTgt spid="34818">
                                            <p:txEl>
                                              <p:pRg st="0" end="0"/>
                                            </p:txEl>
                                          </p:spTgt>
                                        </p:tgtEl>
                                        <p:attrNameLst>
                                          <p:attrName>style.visibility</p:attrName>
                                        </p:attrNameLst>
                                      </p:cBhvr>
                                      <p:to>
                                        <p:strVal val="visible"/>
                                      </p:to>
                                    </p:set>
                                    <p:anim calcmode="lin" valueType="num">
                                      <p:cBhvr additive="base">
                                        <p:cTn id="12" dur="500" fill="hold"/>
                                        <p:tgtEl>
                                          <p:spTgt spid="34818">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3481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dur="500" fill="hold" nodeType="clickEffect">
                                  <p:stCondLst>
                                    <p:cond delay="0"/>
                                  </p:stCondLst>
                                  <p:childTnLst>
                                    <p:set>
                                      <p:cBhvr>
                                        <p:cTn id="17" dur="1" fill="hold">
                                          <p:stCondLst>
                                            <p:cond delay="0"/>
                                          </p:stCondLst>
                                        </p:cTn>
                                        <p:tgtEl>
                                          <p:spTgt spid="34818">
                                            <p:txEl>
                                              <p:pRg st="2" end="2"/>
                                            </p:txEl>
                                          </p:spTgt>
                                        </p:tgtEl>
                                        <p:attrNameLst>
                                          <p:attrName>style.visibility</p:attrName>
                                        </p:attrNameLst>
                                      </p:cBhvr>
                                      <p:to>
                                        <p:strVal val="visible"/>
                                      </p:to>
                                    </p:set>
                                    <p:anim calcmode="lin" valueType="num">
                                      <p:cBhvr additive="base">
                                        <p:cTn id="18" dur="500" fill="hold"/>
                                        <p:tgtEl>
                                          <p:spTgt spid="34818">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3481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dur="500" fill="hold" nodeType="clickEffect">
                                  <p:stCondLst>
                                    <p:cond delay="0"/>
                                  </p:stCondLst>
                                  <p:childTnLst>
                                    <p:set>
                                      <p:cBhvr>
                                        <p:cTn id="23" dur="1" fill="hold">
                                          <p:stCondLst>
                                            <p:cond delay="0"/>
                                          </p:stCondLst>
                                        </p:cTn>
                                        <p:tgtEl>
                                          <p:spTgt spid="34818">
                                            <p:txEl>
                                              <p:pRg st="3" end="3"/>
                                            </p:txEl>
                                          </p:spTgt>
                                        </p:tgtEl>
                                        <p:attrNameLst>
                                          <p:attrName>style.visibility</p:attrName>
                                        </p:attrNameLst>
                                      </p:cBhvr>
                                      <p:to>
                                        <p:strVal val="visible"/>
                                      </p:to>
                                    </p:set>
                                    <p:anim calcmode="lin" valueType="num">
                                      <p:cBhvr additive="base">
                                        <p:cTn id="24" dur="500" fill="hold"/>
                                        <p:tgtEl>
                                          <p:spTgt spid="34818">
                                            <p:txEl>
                                              <p:pRg st="3" end="3"/>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34818">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8" dur="500" fill="hold" nodeType="clickEffect">
                                  <p:stCondLst>
                                    <p:cond delay="0"/>
                                  </p:stCondLst>
                                  <p:childTnLst>
                                    <p:set>
                                      <p:cBhvr>
                                        <p:cTn id="29" dur="1" fill="hold">
                                          <p:stCondLst>
                                            <p:cond delay="0"/>
                                          </p:stCondLst>
                                        </p:cTn>
                                        <p:tgtEl>
                                          <p:spTgt spid="34818">
                                            <p:txEl>
                                              <p:pRg st="7" end="7"/>
                                            </p:txEl>
                                          </p:spTgt>
                                        </p:tgtEl>
                                        <p:attrNameLst>
                                          <p:attrName>style.visibility</p:attrName>
                                        </p:attrNameLst>
                                      </p:cBhvr>
                                      <p:to>
                                        <p:strVal val="visible"/>
                                      </p:to>
                                    </p:set>
                                    <p:anim calcmode="lin" valueType="num">
                                      <p:cBhvr additive="base">
                                        <p:cTn id="30" dur="500" fill="hold"/>
                                        <p:tgtEl>
                                          <p:spTgt spid="34818">
                                            <p:txEl>
                                              <p:pRg st="7" end="7"/>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34818">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2" fill="hold" nodeType="clickPar">
                      <p:stCondLst>
                        <p:cond delay="indefinite"/>
                      </p:stCondLst>
                      <p:childTnLst>
                        <p:par>
                          <p:cTn id="33" fill="hold" nodeType="withGroup">
                            <p:stCondLst>
                              <p:cond delay="0"/>
                            </p:stCondLst>
                            <p:childTnLst>
                              <p:par>
                                <p:cTn id="34" presetID="2" presetClass="entr" presetSubtype="8" dur="500" fill="hold" nodeType="clickEffect">
                                  <p:stCondLst>
                                    <p:cond delay="0"/>
                                  </p:stCondLst>
                                  <p:childTnLst>
                                    <p:set>
                                      <p:cBhvr>
                                        <p:cTn id="35" dur="1" fill="hold">
                                          <p:stCondLst>
                                            <p:cond delay="0"/>
                                          </p:stCondLst>
                                        </p:cTn>
                                        <p:tgtEl>
                                          <p:spTgt spid="34819"/>
                                        </p:tgtEl>
                                        <p:attrNameLst>
                                          <p:attrName>style.visibility</p:attrName>
                                        </p:attrNameLst>
                                      </p:cBhvr>
                                      <p:to>
                                        <p:strVal val="visible"/>
                                      </p:to>
                                    </p:set>
                                    <p:anim calcmode="lin" valueType="num">
                                      <p:cBhvr additive="base">
                                        <p:cTn id="36" dur="500" fill="hold"/>
                                        <p:tgtEl>
                                          <p:spTgt spid="34819"/>
                                        </p:tgtEl>
                                        <p:attrNameLst>
                                          <p:attrName>ppt_x</p:attrName>
                                        </p:attrNameLst>
                                      </p:cBhvr>
                                      <p:tavLst>
                                        <p:tav tm="0">
                                          <p:val>
                                            <p:strVal val="0-#ppt_w/2"/>
                                          </p:val>
                                        </p:tav>
                                        <p:tav tm="100000">
                                          <p:val>
                                            <p:strVal val="#ppt_x"/>
                                          </p:val>
                                        </p:tav>
                                      </p:tavLst>
                                    </p:anim>
                                    <p:anim calcmode="lin" valueType="num">
                                      <p:cBhvr additive="base">
                                        <p:cTn id="37" dur="500" fill="hold"/>
                                        <p:tgtEl>
                                          <p:spTgt spid="34819"/>
                                        </p:tgtEl>
                                        <p:attrNameLst>
                                          <p:attrName>ppt_y</p:attrName>
                                        </p:attrNameLst>
                                      </p:cBhvr>
                                      <p:tavLst>
                                        <p:tav tm="0">
                                          <p:val>
                                            <p:strVal val="#ppt_y"/>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8" dur="500" fill="hold" nodeType="clickEffect">
                                  <p:stCondLst>
                                    <p:cond delay="0"/>
                                  </p:stCondLst>
                                  <p:childTnLst>
                                    <p:set>
                                      <p:cBhvr>
                                        <p:cTn id="41" dur="1" fill="hold">
                                          <p:stCondLst>
                                            <p:cond delay="0"/>
                                          </p:stCondLst>
                                        </p:cTn>
                                        <p:tgtEl>
                                          <p:spTgt spid="34820"/>
                                        </p:tgtEl>
                                        <p:attrNameLst>
                                          <p:attrName>style.visibility</p:attrName>
                                        </p:attrNameLst>
                                      </p:cBhvr>
                                      <p:to>
                                        <p:strVal val="visible"/>
                                      </p:to>
                                    </p:set>
                                    <p:anim calcmode="lin" valueType="num">
                                      <p:cBhvr additive="base">
                                        <p:cTn id="42" dur="500" fill="hold"/>
                                        <p:tgtEl>
                                          <p:spTgt spid="34820"/>
                                        </p:tgtEl>
                                        <p:attrNameLst>
                                          <p:attrName>ppt_x</p:attrName>
                                        </p:attrNameLst>
                                      </p:cBhvr>
                                      <p:tavLst>
                                        <p:tav tm="0">
                                          <p:val>
                                            <p:strVal val="0-#ppt_w/2"/>
                                          </p:val>
                                        </p:tav>
                                        <p:tav tm="100000">
                                          <p:val>
                                            <p:strVal val="#ppt_x"/>
                                          </p:val>
                                        </p:tav>
                                      </p:tavLst>
                                    </p:anim>
                                    <p:anim calcmode="lin" valueType="num">
                                      <p:cBhvr additive="base">
                                        <p:cTn id="43" dur="500" fill="hold"/>
                                        <p:tgtEl>
                                          <p:spTgt spid="34820"/>
                                        </p:tgtEl>
                                        <p:attrNameLst>
                                          <p:attrName>ppt_y</p:attrName>
                                        </p:attrNameLst>
                                      </p:cBhvr>
                                      <p:tavLst>
                                        <p:tav tm="0">
                                          <p:val>
                                            <p:strVal val="#ppt_y"/>
                                          </p:val>
                                        </p:tav>
                                        <p:tav tm="100000">
                                          <p:val>
                                            <p:strVal val="#ppt_y"/>
                                          </p:val>
                                        </p:tav>
                                      </p:tavLst>
                                    </p:anim>
                                  </p:child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8" dur="500" fill="hold" nodeType="clickEffect">
                                  <p:stCondLst>
                                    <p:cond delay="0"/>
                                  </p:stCondLst>
                                  <p:childTnLst>
                                    <p:set>
                                      <p:cBhvr>
                                        <p:cTn id="47" dur="1" fill="hold">
                                          <p:stCondLst>
                                            <p:cond delay="0"/>
                                          </p:stCondLst>
                                        </p:cTn>
                                        <p:tgtEl>
                                          <p:spTgt spid="34822"/>
                                        </p:tgtEl>
                                        <p:attrNameLst>
                                          <p:attrName>style.visibility</p:attrName>
                                        </p:attrNameLst>
                                      </p:cBhvr>
                                      <p:to>
                                        <p:strVal val="visible"/>
                                      </p:to>
                                    </p:set>
                                    <p:anim calcmode="lin" valueType="num">
                                      <p:cBhvr additive="base">
                                        <p:cTn id="48" dur="500" fill="hold"/>
                                        <p:tgtEl>
                                          <p:spTgt spid="34822"/>
                                        </p:tgtEl>
                                        <p:attrNameLst>
                                          <p:attrName>ppt_x</p:attrName>
                                        </p:attrNameLst>
                                      </p:cBhvr>
                                      <p:tavLst>
                                        <p:tav tm="0">
                                          <p:val>
                                            <p:strVal val="0-#ppt_w/2"/>
                                          </p:val>
                                        </p:tav>
                                        <p:tav tm="100000">
                                          <p:val>
                                            <p:strVal val="#ppt_x"/>
                                          </p:val>
                                        </p:tav>
                                      </p:tavLst>
                                    </p:anim>
                                    <p:anim calcmode="lin" valueType="num">
                                      <p:cBhvr additive="base">
                                        <p:cTn id="49" dur="500" fill="hold"/>
                                        <p:tgtEl>
                                          <p:spTgt spid="348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Rectangle 2">
            <a:extLst>
              <a:ext uri="{FF2B5EF4-FFF2-40B4-BE49-F238E27FC236}">
                <a16:creationId xmlns:a16="http://schemas.microsoft.com/office/drawing/2014/main" id="{7DC9E5E1-6449-ED6B-1AC9-31FB80D9A568}"/>
              </a:ext>
            </a:extLst>
          </p:cNvPr>
          <p:cNvSpPr>
            <a:spLocks noChangeArrowheads="1"/>
          </p:cNvSpPr>
          <p:nvPr/>
        </p:nvSpPr>
        <p:spPr bwMode="auto">
          <a:xfrm>
            <a:off x="323850" y="333375"/>
            <a:ext cx="8126413" cy="89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20000"/>
              </a:spcBef>
              <a:buClr>
                <a:schemeClr val="hlink"/>
              </a:buClr>
              <a:buSzPct val="70000"/>
              <a:buFont typeface="Wingdings" panose="05000000000000000000" pitchFamily="2" charset="2"/>
              <a:buChar char="n"/>
            </a:pPr>
            <a:r>
              <a:rPr lang="en-US" altLang="zh-CN" sz="2400" b="1">
                <a:solidFill>
                  <a:srgbClr val="0000FF"/>
                </a:solidFill>
                <a:latin typeface="Garamond" panose="02020404030301010803" pitchFamily="18" charset="0"/>
              </a:rPr>
              <a:t>1</a:t>
            </a:r>
            <a:r>
              <a:rPr lang="zh-CN" altLang="en-US" sz="2400" b="1">
                <a:solidFill>
                  <a:srgbClr val="0000FF"/>
                </a:solidFill>
                <a:latin typeface="Garamond" panose="02020404030301010803" pitchFamily="18" charset="0"/>
              </a:rPr>
              <a:t>观察下图举例说明夏、商和西周对中华文明所做的贡献。</a:t>
            </a:r>
          </a:p>
          <a:p>
            <a:pPr>
              <a:spcBef>
                <a:spcPct val="20000"/>
              </a:spcBef>
              <a:buClr>
                <a:schemeClr val="hlink"/>
              </a:buClr>
              <a:buSzPct val="70000"/>
              <a:buFont typeface="Wingdings" panose="05000000000000000000" pitchFamily="2" charset="2"/>
              <a:buChar char="n"/>
            </a:pPr>
            <a:r>
              <a:rPr lang="zh-CN" altLang="en-US" sz="2400" b="1">
                <a:solidFill>
                  <a:srgbClr val="0000FF"/>
                </a:solidFill>
                <a:latin typeface="Garamond" panose="02020404030301010803" pitchFamily="18" charset="0"/>
              </a:rPr>
              <a:t>概括指出中国古代早期政治制度的特点。</a:t>
            </a:r>
          </a:p>
        </p:txBody>
      </p:sp>
      <p:sp>
        <p:nvSpPr>
          <p:cNvPr id="8196" name="Rectangle 4">
            <a:extLst>
              <a:ext uri="{FF2B5EF4-FFF2-40B4-BE49-F238E27FC236}">
                <a16:creationId xmlns:a16="http://schemas.microsoft.com/office/drawing/2014/main" id="{FAC193C9-4F42-9EAC-41E2-5E385838D64C}"/>
              </a:ext>
            </a:extLst>
          </p:cNvPr>
          <p:cNvSpPr>
            <a:spLocks noGrp="1" noChangeArrowheads="1"/>
          </p:cNvSpPr>
          <p:nvPr>
            <p:ph type="body" idx="4294967295"/>
          </p:nvPr>
        </p:nvSpPr>
        <p:spPr>
          <a:xfrm>
            <a:off x="323850" y="1268413"/>
            <a:ext cx="8820150" cy="4884737"/>
          </a:xfrm>
        </p:spPr>
        <p:txBody>
          <a:bodyPr/>
          <a:lstStyle/>
          <a:p>
            <a:r>
              <a:rPr lang="zh-CN" altLang="en-US" sz="2800" b="1">
                <a:solidFill>
                  <a:srgbClr val="00FF00"/>
                </a:solidFill>
              </a:rPr>
              <a:t>贡献</a:t>
            </a:r>
            <a:r>
              <a:rPr lang="zh-CN" altLang="en-US" sz="2800" b="1">
                <a:solidFill>
                  <a:srgbClr val="00FF00"/>
                </a:solidFill>
                <a:sym typeface="Wingdings" panose="05000000000000000000" pitchFamily="2" charset="2"/>
              </a:rPr>
              <a:t>（</a:t>
            </a:r>
            <a:r>
              <a:rPr lang="en-US" altLang="zh-CN" sz="2800" b="1">
                <a:solidFill>
                  <a:srgbClr val="00FF00"/>
                </a:solidFill>
                <a:sym typeface="Wingdings" panose="05000000000000000000" pitchFamily="2" charset="2"/>
              </a:rPr>
              <a:t>1</a:t>
            </a:r>
            <a:r>
              <a:rPr lang="zh-CN" altLang="en-US" sz="2800" b="1">
                <a:solidFill>
                  <a:srgbClr val="00FF00"/>
                </a:solidFill>
                <a:sym typeface="Wingdings" panose="05000000000000000000" pitchFamily="2" charset="2"/>
              </a:rPr>
              <a:t>）</a:t>
            </a:r>
            <a:r>
              <a:rPr lang="zh-CN" altLang="en-US" sz="2800" b="1"/>
              <a:t>推行井田制促进了农耕文明的发展。（</a:t>
            </a:r>
            <a:r>
              <a:rPr lang="en-US" altLang="zh-CN" sz="2800" b="1"/>
              <a:t>2</a:t>
            </a:r>
            <a:r>
              <a:rPr lang="zh-CN" altLang="en-US" sz="2800" b="1"/>
              <a:t>）青铜制造水平高超，我国进入青铜时代。（</a:t>
            </a:r>
            <a:r>
              <a:rPr lang="en-US" altLang="zh-CN" sz="2800" b="1"/>
              <a:t>3</a:t>
            </a:r>
            <a:r>
              <a:rPr lang="zh-CN" altLang="en-US" sz="2800" b="1"/>
              <a:t>）实行宗法制和分封制，奠定了我国早期政治文明的基础。（</a:t>
            </a:r>
            <a:r>
              <a:rPr lang="en-US" altLang="zh-CN" sz="2800" b="1"/>
              <a:t>4</a:t>
            </a:r>
            <a:r>
              <a:rPr lang="zh-CN" altLang="en-US" sz="2800" b="1"/>
              <a:t>）发明甲骨文，是我国文字成熟的标志，有利于中华文明的传承。夏商西周创造了高度繁荣的奴隶制文明。</a:t>
            </a:r>
          </a:p>
          <a:p>
            <a:r>
              <a:rPr lang="zh-CN" altLang="en-US" sz="2800" b="1">
                <a:solidFill>
                  <a:srgbClr val="00FF00"/>
                </a:solidFill>
              </a:rPr>
              <a:t>特点：</a:t>
            </a:r>
            <a:r>
              <a:rPr lang="zh-CN" altLang="en-US" sz="2800" b="1"/>
              <a:t>是奴隶制政治文明，以维护王权为核心，推行宗法制和分封制。王权与神权的紧密结合。</a:t>
            </a:r>
            <a:r>
              <a:rPr lang="en-US" altLang="zh-CN" sz="2800" b="1">
                <a:solidFill>
                  <a:srgbClr val="FF3300"/>
                </a:solidFill>
              </a:rPr>
              <a:t>——</a:t>
            </a:r>
            <a:r>
              <a:rPr lang="zh-CN" altLang="en-US" sz="2800" b="1"/>
              <a:t>商（铜鼎和甲骨文）。以血缘关系为纽带形成国家政治结构，族权与政权的合二为一。</a:t>
            </a:r>
            <a:r>
              <a:rPr lang="en-US" altLang="zh-CN" sz="2800" b="1">
                <a:solidFill>
                  <a:srgbClr val="FF3300"/>
                </a:solidFill>
              </a:rPr>
              <a:t>——</a:t>
            </a:r>
            <a:r>
              <a:rPr lang="zh-CN" altLang="en-US" sz="2800" b="1"/>
              <a:t>宗法制。最高执政集团尚未形成权力的高度集中。</a:t>
            </a:r>
            <a:r>
              <a:rPr lang="en-US" altLang="zh-CN" sz="2800" b="1">
                <a:solidFill>
                  <a:srgbClr val="FF3300"/>
                </a:solidFill>
              </a:rPr>
              <a:t>——</a:t>
            </a:r>
            <a:r>
              <a:rPr lang="zh-CN" altLang="en-US" sz="2800" b="1"/>
              <a:t>分封制。</a:t>
            </a:r>
          </a:p>
        </p:txBody>
      </p:sp>
      <p:sp>
        <p:nvSpPr>
          <p:cNvPr id="8197" name="Line 5">
            <a:extLst>
              <a:ext uri="{FF2B5EF4-FFF2-40B4-BE49-F238E27FC236}">
                <a16:creationId xmlns:a16="http://schemas.microsoft.com/office/drawing/2014/main" id="{E02A1BCC-1DAB-1C81-5F5F-7C9182CE1947}"/>
              </a:ext>
            </a:extLst>
          </p:cNvPr>
          <p:cNvSpPr>
            <a:spLocks noChangeShapeType="1"/>
          </p:cNvSpPr>
          <p:nvPr/>
        </p:nvSpPr>
        <p:spPr bwMode="auto">
          <a:xfrm flipH="1">
            <a:off x="1979613" y="765175"/>
            <a:ext cx="1223962" cy="0"/>
          </a:xfrm>
          <a:prstGeom prst="line">
            <a:avLst/>
          </a:prstGeom>
          <a:noFill/>
          <a:ln w="76200">
            <a:solidFill>
              <a:srgbClr val="FF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8198" name="Line 6">
            <a:extLst>
              <a:ext uri="{FF2B5EF4-FFF2-40B4-BE49-F238E27FC236}">
                <a16:creationId xmlns:a16="http://schemas.microsoft.com/office/drawing/2014/main" id="{2F8C4FEE-3112-A6A0-C1C4-CD8B3AEC878F}"/>
              </a:ext>
            </a:extLst>
          </p:cNvPr>
          <p:cNvSpPr>
            <a:spLocks noChangeShapeType="1"/>
          </p:cNvSpPr>
          <p:nvPr/>
        </p:nvSpPr>
        <p:spPr bwMode="auto">
          <a:xfrm flipH="1">
            <a:off x="7451725" y="836613"/>
            <a:ext cx="863600" cy="0"/>
          </a:xfrm>
          <a:prstGeom prst="line">
            <a:avLst/>
          </a:prstGeom>
          <a:noFill/>
          <a:ln w="76200">
            <a:solidFill>
              <a:srgbClr val="FF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grpSp>
        <p:nvGrpSpPr>
          <p:cNvPr id="8199" name="Group 7">
            <a:extLst>
              <a:ext uri="{FF2B5EF4-FFF2-40B4-BE49-F238E27FC236}">
                <a16:creationId xmlns:a16="http://schemas.microsoft.com/office/drawing/2014/main" id="{59700DC4-433C-3BE4-B62D-01F3887549FA}"/>
              </a:ext>
            </a:extLst>
          </p:cNvPr>
          <p:cNvGrpSpPr/>
          <p:nvPr/>
        </p:nvGrpSpPr>
        <p:grpSpPr>
          <a:xfrm>
            <a:off x="611188" y="1484313"/>
            <a:ext cx="6264275" cy="5013325"/>
            <a:chOff x="884" y="754"/>
            <a:chExt cx="3629" cy="3566"/>
          </a:xfrm>
        </p:grpSpPr>
        <p:pic>
          <p:nvPicPr>
            <p:cNvPr id="8200" name="Picture 8">
              <a:extLst>
                <a:ext uri="{FF2B5EF4-FFF2-40B4-BE49-F238E27FC236}">
                  <a16:creationId xmlns:a16="http://schemas.microsoft.com/office/drawing/2014/main" id="{1574E256-02BC-EE98-BA2B-38E2A6796927}"/>
                </a:ext>
              </a:extLst>
            </p:cNvPr>
            <p:cNvPicPr>
              <a:picLocks noChangeAspect="1" noChangeArrowheads="1"/>
            </p:cNvPicPr>
            <p:nvPr/>
          </p:nvPicPr>
          <p:blipFill>
            <a:blip r:embed="rId2">
              <a:lum bright="-12000" contrast="18000"/>
              <a:extLst>
                <a:ext uri="{28A0092B-C50C-407E-A947-70E740481C1C}">
                  <a14:useLocalDpi xmlns:a14="http://schemas.microsoft.com/office/drawing/2010/main" val="0"/>
                </a:ext>
              </a:extLst>
            </a:blip>
            <a:stretch>
              <a:fillRect/>
            </a:stretch>
          </p:blipFill>
          <p:spPr bwMode="auto">
            <a:xfrm>
              <a:off x="2744" y="2052"/>
              <a:ext cx="1769" cy="2268"/>
            </a:xfrm>
            <a:prstGeom prst="rect">
              <a:avLst/>
            </a:prstGeom>
            <a:noFill/>
            <a:extLst>
              <a:ext uri="{909E8E84-426E-40DD-AFC4-6F175D3DCCD1}">
                <a14:hiddenFill xmlns:a14="http://schemas.microsoft.com/office/drawing/2010/main">
                  <a:solidFill>
                    <a:srgbClr val="FFFFFF"/>
                  </a:solidFill>
                </a14:hiddenFill>
              </a:ext>
            </a:extLst>
          </p:spPr>
        </p:pic>
        <p:grpSp>
          <p:nvGrpSpPr>
            <p:cNvPr id="8201" name="Group 9">
              <a:extLst>
                <a:ext uri="{FF2B5EF4-FFF2-40B4-BE49-F238E27FC236}">
                  <a16:creationId xmlns:a16="http://schemas.microsoft.com/office/drawing/2014/main" id="{BEBBB39C-4CDD-9CE3-F390-071ADD9E681D}"/>
                </a:ext>
              </a:extLst>
            </p:cNvPr>
            <p:cNvGrpSpPr/>
            <p:nvPr/>
          </p:nvGrpSpPr>
          <p:grpSpPr>
            <a:xfrm>
              <a:off x="884" y="754"/>
              <a:ext cx="3629" cy="3566"/>
              <a:chOff x="884" y="754"/>
              <a:chExt cx="3629" cy="3566"/>
            </a:xfrm>
          </p:grpSpPr>
          <p:pic>
            <p:nvPicPr>
              <p:cNvPr id="8202" name="Picture 10">
                <a:extLst>
                  <a:ext uri="{FF2B5EF4-FFF2-40B4-BE49-F238E27FC236}">
                    <a16:creationId xmlns:a16="http://schemas.microsoft.com/office/drawing/2014/main" id="{41E2D63C-2428-941C-99BD-CCB92F73BA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63"/>
              <a:stretch>
                <a:fillRect/>
              </a:stretch>
            </p:blipFill>
            <p:spPr bwMode="auto">
              <a:xfrm>
                <a:off x="2699" y="754"/>
                <a:ext cx="1814" cy="1315"/>
              </a:xfrm>
              <a:prstGeom prst="rect">
                <a:avLst/>
              </a:prstGeom>
              <a:noFill/>
              <a:extLst>
                <a:ext uri="{909E8E84-426E-40DD-AFC4-6F175D3DCCD1}">
                  <a14:hiddenFill xmlns:a14="http://schemas.microsoft.com/office/drawing/2010/main">
                    <a:solidFill>
                      <a:srgbClr val="FFFFFF"/>
                    </a:solidFill>
                  </a14:hiddenFill>
                </a:ext>
              </a:extLst>
            </p:spPr>
          </p:pic>
          <p:pic>
            <p:nvPicPr>
              <p:cNvPr id="8203" name="Picture 11">
                <a:extLst>
                  <a:ext uri="{FF2B5EF4-FFF2-40B4-BE49-F238E27FC236}">
                    <a16:creationId xmlns:a16="http://schemas.microsoft.com/office/drawing/2014/main" id="{024E67E0-064B-6541-BC93-AEE3FF532077}"/>
                  </a:ext>
                </a:extLst>
              </p:cNvPr>
              <p:cNvPicPr>
                <a:picLocks noChangeAspect="1" noChangeArrowheads="1"/>
              </p:cNvPicPr>
              <p:nvPr/>
            </p:nvPicPr>
            <p:blipFill>
              <a:blip r:embed="rId4">
                <a:lum bright="-6000" contrast="18000"/>
                <a:extLst>
                  <a:ext uri="{28A0092B-C50C-407E-A947-70E740481C1C}">
                    <a14:useLocalDpi xmlns:a14="http://schemas.microsoft.com/office/drawing/2010/main" val="0"/>
                  </a:ext>
                </a:extLst>
              </a:blip>
              <a:srcRect b="13367"/>
              <a:stretch>
                <a:fillRect/>
              </a:stretch>
            </p:blipFill>
            <p:spPr bwMode="auto">
              <a:xfrm>
                <a:off x="884" y="754"/>
                <a:ext cx="1859" cy="1503"/>
              </a:xfrm>
              <a:prstGeom prst="rect">
                <a:avLst/>
              </a:prstGeom>
              <a:noFill/>
              <a:extLst>
                <a:ext uri="{909E8E84-426E-40DD-AFC4-6F175D3DCCD1}">
                  <a14:hiddenFill xmlns:a14="http://schemas.microsoft.com/office/drawing/2010/main">
                    <a:solidFill>
                      <a:srgbClr val="FFFFFF"/>
                    </a:solidFill>
                  </a14:hiddenFill>
                </a:ext>
              </a:extLst>
            </p:spPr>
          </p:pic>
          <p:pic>
            <p:nvPicPr>
              <p:cNvPr id="8204" name="Picture 12">
                <a:extLst>
                  <a:ext uri="{FF2B5EF4-FFF2-40B4-BE49-F238E27FC236}">
                    <a16:creationId xmlns:a16="http://schemas.microsoft.com/office/drawing/2014/main" id="{3B5B0217-0F62-39B1-87A5-FED707A5444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187" t="5186" r="4224"/>
              <a:stretch>
                <a:fillRect/>
              </a:stretch>
            </p:blipFill>
            <p:spPr bwMode="auto">
              <a:xfrm>
                <a:off x="884" y="2234"/>
                <a:ext cx="1860" cy="2086"/>
              </a:xfrm>
              <a:prstGeom prst="rect">
                <a:avLst/>
              </a:prstGeom>
              <a:noFill/>
              <a:extLst>
                <a:ext uri="{909E8E84-426E-40DD-AFC4-6F175D3DCCD1}">
                  <a14:hiddenFill xmlns:a14="http://schemas.microsoft.com/office/drawing/2010/main">
                    <a:solidFill>
                      <a:srgbClr val="FFFFFF"/>
                    </a:solidFill>
                  </a14:hiddenFill>
                </a:ext>
              </a:extLst>
            </p:spPr>
          </p:pic>
        </p:grpSp>
      </p:grpSp>
      <p:sp>
        <p:nvSpPr>
          <p:cNvPr id="8205" name="PB7"/>
          <p:cNvSpPr/>
          <p:nvPr/>
        </p:nvSpPr>
        <p:spPr>
          <a:xfrm>
            <a:off x="0" y="6839712"/>
            <a:ext cx="1333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8206" name="PageNumberTextBox7"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中华文明的起源和奠基..全文共48页，当前为第7页。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8" presetClass="entr" presetSubtype="0" dur="500" accel="100000" fill="hold" nodeType="clickEffect">
                                  <p:stCondLst>
                                    <p:cond delay="0"/>
                                  </p:stCondLst>
                                  <p:childTnLst>
                                    <p:set>
                                      <p:cBhvr>
                                        <p:cTn id="6" dur="1" fill="hold">
                                          <p:stCondLst>
                                            <p:cond delay="0"/>
                                          </p:stCondLst>
                                        </p:cTn>
                                        <p:tgtEl>
                                          <p:spTgt spid="8199"/>
                                        </p:tgtEl>
                                        <p:attrNameLst>
                                          <p:attrName>style.visibility</p:attrName>
                                        </p:attrNameLst>
                                      </p:cBhvr>
                                      <p:to>
                                        <p:strVal val="visible"/>
                                      </p:to>
                                    </p:set>
                                    <p:anim calcmode="lin" valueType="num">
                                      <p:cBhvr>
                                        <p:cTn id="7" dur="500" fill="hold"/>
                                        <p:tgtEl>
                                          <p:spTgt spid="8199"/>
                                        </p:tgtEl>
                                        <p:attrNameLst>
                                          <p:attrName>ppt_w</p:attrName>
                                        </p:attrNameLst>
                                      </p:cBhvr>
                                      <p:tavLst>
                                        <p:tav tm="0">
                                          <p:val>
                                            <p:strVal val="#ppt_w*2.5"/>
                                          </p:val>
                                        </p:tav>
                                        <p:tav tm="100000">
                                          <p:val>
                                            <p:strVal val="#ppt_w"/>
                                          </p:val>
                                        </p:tav>
                                      </p:tavLst>
                                    </p:anim>
                                    <p:anim calcmode="lin" valueType="num">
                                      <p:cBhvr>
                                        <p:cTn id="8" dur="500" fill="hold"/>
                                        <p:tgtEl>
                                          <p:spTgt spid="8199"/>
                                        </p:tgtEl>
                                        <p:attrNameLst>
                                          <p:attrName>ppt_h</p:attrName>
                                        </p:attrNameLst>
                                      </p:cBhvr>
                                      <p:tavLst>
                                        <p:tav tm="0">
                                          <p:val>
                                            <p:strVal val="#ppt_h*0.01"/>
                                          </p:val>
                                        </p:tav>
                                        <p:tav tm="100000">
                                          <p:val>
                                            <p:strVal val="#ppt_h"/>
                                          </p:val>
                                        </p:tav>
                                      </p:tavLst>
                                    </p:anim>
                                    <p:anim calcmode="lin" valueType="num">
                                      <p:cBhvr>
                                        <p:cTn id="9" dur="500" fill="hold"/>
                                        <p:tgtEl>
                                          <p:spTgt spid="8199"/>
                                        </p:tgtEl>
                                        <p:attrNameLst>
                                          <p:attrName>ppt_x</p:attrName>
                                        </p:attrNameLst>
                                      </p:cBhvr>
                                      <p:tavLst>
                                        <p:tav tm="0">
                                          <p:val>
                                            <p:strVal val="#ppt_x"/>
                                          </p:val>
                                        </p:tav>
                                        <p:tav tm="100000">
                                          <p:val>
                                            <p:strVal val="#ppt_x"/>
                                          </p:val>
                                        </p:tav>
                                      </p:tavLst>
                                    </p:anim>
                                    <p:anim calcmode="lin" valueType="num">
                                      <p:cBhvr>
                                        <p:cTn id="10" dur="500" fill="hold"/>
                                        <p:tgtEl>
                                          <p:spTgt spid="8199"/>
                                        </p:tgtEl>
                                        <p:attrNameLst>
                                          <p:attrName>ppt_y</p:attrName>
                                        </p:attrNameLst>
                                      </p:cBhvr>
                                      <p:tavLst>
                                        <p:tav tm="0">
                                          <p:val>
                                            <p:strVal val="#ppt_h+1"/>
                                          </p:val>
                                        </p:tav>
                                        <p:tav tm="100000">
                                          <p:val>
                                            <p:strVal val="#ppt_y"/>
                                          </p:val>
                                        </p:tav>
                                      </p:tavLst>
                                    </p:anim>
                                    <p:animEffect transition="in" filter="fade">
                                      <p:cBhvr>
                                        <p:cTn id="11" dur="500"/>
                                        <p:tgtEl>
                                          <p:spTgt spid="8199"/>
                                        </p:tgtEl>
                                      </p:cBhvr>
                                    </p:animEffect>
                                  </p:childTnLst>
                                  <p:subTnLst>
                                    <p:set>
                                      <p:cBhvr override="childStyle">
                                        <p:cTn dur="1" fill="hold" display="0" masterRel="nextClick" afterEffect="1"/>
                                        <p:tgtEl>
                                          <p:spTgt spid="8199"/>
                                        </p:tgtEl>
                                        <p:attrNameLst>
                                          <p:attrName>style.visibility</p:attrName>
                                        </p:attrNameLst>
                                      </p:cBhvr>
                                      <p:to>
                                        <p:strVal val="hidden"/>
                                      </p:to>
                                    </p:set>
                                  </p:subTnLst>
                                </p:cTn>
                              </p:par>
                            </p:childTnLst>
                          </p:cTn>
                        </p:par>
                      </p:childTnLst>
                    </p:cTn>
                  </p:par>
                  <p:par>
                    <p:cTn id="12" fill="hold" nodeType="clickPar">
                      <p:stCondLst>
                        <p:cond delay="indefinite"/>
                      </p:stCondLst>
                      <p:childTnLst>
                        <p:par>
                          <p:cTn id="13" fill="hold" nodeType="withGroup">
                            <p:stCondLst>
                              <p:cond delay="0"/>
                            </p:stCondLst>
                            <p:childTnLst>
                              <p:par>
                                <p:cTn id="14" presetID="27" presetClass="entr" presetSubtype="0" dur="80" fill="hold" nodeType="clickEffect">
                                  <p:stCondLst>
                                    <p:cond delay="0"/>
                                  </p:stCondLst>
                                  <p:iterate type="lt">
                                    <p:tmPct val="50000"/>
                                  </p:iterate>
                                  <p:childTnLst>
                                    <p:set>
                                      <p:cBhvr>
                                        <p:cTn id="15" dur="1" fill="hold">
                                          <p:stCondLst>
                                            <p:cond delay="0"/>
                                          </p:stCondLst>
                                        </p:cTn>
                                        <p:tgtEl>
                                          <p:spTgt spid="8196">
                                            <p:txEl>
                                              <p:pRg st="0" end="0"/>
                                            </p:txEl>
                                          </p:spTgt>
                                        </p:tgtEl>
                                        <p:attrNameLst>
                                          <p:attrName>style.visibility</p:attrName>
                                        </p:attrNameLst>
                                      </p:cBhvr>
                                      <p:to>
                                        <p:strVal val="visible"/>
                                      </p:to>
                                    </p:set>
                                    <p:anim calcmode="discrete" valueType="clr">
                                      <p:cBhvr override="childStyle">
                                        <p:cTn id="16" dur="80"/>
                                        <p:tgtEl>
                                          <p:spTgt spid="8196">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7" dur="80"/>
                                        <p:tgtEl>
                                          <p:spTgt spid="8196">
                                            <p:txEl>
                                              <p:pRg st="0" end="0"/>
                                            </p:txEl>
                                          </p:spTgt>
                                        </p:tgtEl>
                                        <p:attrNameLst>
                                          <p:attrName>fillcolor</p:attrName>
                                        </p:attrNameLst>
                                      </p:cBhvr>
                                      <p:tavLst>
                                        <p:tav tm="0">
                                          <p:val>
                                            <p:clrVal>
                                              <a:schemeClr val="accent2"/>
                                            </p:clrVal>
                                          </p:val>
                                        </p:tav>
                                        <p:tav tm="50000">
                                          <p:val>
                                            <p:clrVal>
                                              <a:schemeClr val="hlink"/>
                                            </p:clrVal>
                                          </p:val>
                                        </p:tav>
                                      </p:tavLst>
                                    </p:anim>
                                    <p:set>
                                      <p:cBhvr>
                                        <p:cTn id="18" dur="80"/>
                                        <p:tgtEl>
                                          <p:spTgt spid="8196">
                                            <p:txEl>
                                              <p:pRg st="0" end="0"/>
                                            </p:txEl>
                                          </p:spTgt>
                                        </p:tgtEl>
                                        <p:attrNameLst>
                                          <p:attrName>fill.type</p:attrName>
                                        </p:attrNameLst>
                                      </p:cBhvr>
                                      <p:to>
                                        <p:strVal val="solid"/>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27" presetClass="entr" presetSubtype="0" dur="80" fill="hold" nodeType="clickEffect">
                                  <p:stCondLst>
                                    <p:cond delay="0"/>
                                  </p:stCondLst>
                                  <p:iterate type="lt">
                                    <p:tmPct val="50000"/>
                                  </p:iterate>
                                  <p:childTnLst>
                                    <p:set>
                                      <p:cBhvr>
                                        <p:cTn id="22" dur="1" fill="hold">
                                          <p:stCondLst>
                                            <p:cond delay="0"/>
                                          </p:stCondLst>
                                        </p:cTn>
                                        <p:tgtEl>
                                          <p:spTgt spid="8196">
                                            <p:txEl>
                                              <p:pRg st="1" end="1"/>
                                            </p:txEl>
                                          </p:spTgt>
                                        </p:tgtEl>
                                        <p:attrNameLst>
                                          <p:attrName>style.visibility</p:attrName>
                                        </p:attrNameLst>
                                      </p:cBhvr>
                                      <p:to>
                                        <p:strVal val="visible"/>
                                      </p:to>
                                    </p:set>
                                    <p:anim calcmode="discrete" valueType="clr">
                                      <p:cBhvr override="childStyle">
                                        <p:cTn id="23" dur="80"/>
                                        <p:tgtEl>
                                          <p:spTgt spid="8196">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4" dur="80"/>
                                        <p:tgtEl>
                                          <p:spTgt spid="8196">
                                            <p:txEl>
                                              <p:pRg st="1" end="1"/>
                                            </p:txEl>
                                          </p:spTgt>
                                        </p:tgtEl>
                                        <p:attrNameLst>
                                          <p:attrName>fillcolor</p:attrName>
                                        </p:attrNameLst>
                                      </p:cBhvr>
                                      <p:tavLst>
                                        <p:tav tm="0">
                                          <p:val>
                                            <p:clrVal>
                                              <a:schemeClr val="accent2"/>
                                            </p:clrVal>
                                          </p:val>
                                        </p:tav>
                                        <p:tav tm="50000">
                                          <p:val>
                                            <p:clrVal>
                                              <a:schemeClr val="hlink"/>
                                            </p:clrVal>
                                          </p:val>
                                        </p:tav>
                                      </p:tavLst>
                                    </p:anim>
                                    <p:set>
                                      <p:cBhvr>
                                        <p:cTn id="25" dur="80"/>
                                        <p:tgtEl>
                                          <p:spTgt spid="8196">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4" name="Text Box 4">
            <a:extLst>
              <a:ext uri="{FF2B5EF4-FFF2-40B4-BE49-F238E27FC236}">
                <a16:creationId xmlns:a16="http://schemas.microsoft.com/office/drawing/2014/main" id="{763CB660-2EF3-D317-DF67-61F3B76B0EC5}"/>
              </a:ext>
            </a:extLst>
          </p:cNvPr>
          <p:cNvSpPr txBox="1">
            <a:spLocks noChangeArrowheads="1"/>
          </p:cNvSpPr>
          <p:nvPr/>
        </p:nvSpPr>
        <p:spPr bwMode="auto">
          <a:xfrm>
            <a:off x="303213" y="482600"/>
            <a:ext cx="851693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t>一、夏商西周的政治制度及其特点</a:t>
            </a:r>
          </a:p>
        </p:txBody>
      </p:sp>
      <p:sp>
        <p:nvSpPr>
          <p:cNvPr id="10246" name="Rectangle 6">
            <a:extLst>
              <a:ext uri="{FF2B5EF4-FFF2-40B4-BE49-F238E27FC236}">
                <a16:creationId xmlns:a16="http://schemas.microsoft.com/office/drawing/2014/main" id="{99BC604C-0BC3-AA14-8849-AF2A5BE31867}"/>
              </a:ext>
            </a:extLst>
          </p:cNvPr>
          <p:cNvSpPr>
            <a:spLocks noChangeArrowheads="1"/>
          </p:cNvSpPr>
          <p:nvPr/>
        </p:nvSpPr>
        <p:spPr bwMode="auto">
          <a:xfrm>
            <a:off x="0" y="1450975"/>
            <a:ext cx="9144000" cy="1936750"/>
          </a:xfrm>
          <a:prstGeom prst="rect">
            <a:avLst/>
          </a:prstGeom>
          <a:noFill/>
          <a:ln w="19050">
            <a:solidFill>
              <a:srgbClr val="0000FF"/>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rPr>
              <a:t>材料一</a:t>
            </a:r>
            <a:r>
              <a:rPr lang="zh-CN" altLang="en-US" sz="2400" b="1">
                <a:latin typeface="楷体_GB2312" pitchFamily="49" charset="-122"/>
                <a:ea typeface="楷体_GB2312" pitchFamily="49" charset="-122"/>
              </a:rPr>
              <a:t>   武王追思先圣王，乃褒封神农之后于焦，黄帝之后于祝，帝尧之后于蓟，帝舜之后于，大禹之后于杞。于是封功臣谋士，而师尚父为首封。封尚父于营丘，曰齐。封弟周公旦于曲阜，曰鲁。封召公奭于燕。封弟叔鲜于管</a:t>
            </a:r>
            <a:r>
              <a:rPr lang="en-US" altLang="zh-CN" sz="2400" b="1">
                <a:latin typeface="楷体_GB2312" pitchFamily="49" charset="-122"/>
                <a:ea typeface="楷体_GB2312" pitchFamily="49" charset="-122"/>
              </a:rPr>
              <a:t>, </a:t>
            </a:r>
            <a:r>
              <a:rPr lang="zh-CN" altLang="en-US" sz="2400" b="1">
                <a:latin typeface="楷体_GB2312" pitchFamily="49" charset="-122"/>
                <a:ea typeface="楷体_GB2312" pitchFamily="49" charset="-122"/>
              </a:rPr>
              <a:t>弟叔度于蔡。余各以次受封。 </a:t>
            </a:r>
          </a:p>
          <a:p>
            <a:r>
              <a:rPr lang="zh-CN" altLang="en-US" sz="2400" b="1">
                <a:latin typeface="宋体" panose="02010600030101010101" pitchFamily="2" charset="-122"/>
              </a:rPr>
              <a:t>                                    </a:t>
            </a:r>
            <a:r>
              <a:rPr lang="en-US" altLang="zh-CN" sz="2400" b="1">
                <a:latin typeface="宋体" panose="02010600030101010101" pitchFamily="2" charset="-122"/>
              </a:rPr>
              <a:t>——《</a:t>
            </a:r>
            <a:r>
              <a:rPr lang="zh-CN" altLang="en-US" sz="2400" b="1">
                <a:latin typeface="宋体" panose="02010600030101010101" pitchFamily="2" charset="-122"/>
              </a:rPr>
              <a:t>史记</a:t>
            </a:r>
            <a:r>
              <a:rPr lang="en-US" altLang="zh-CN" sz="2400" b="1">
                <a:latin typeface="宋体" panose="02010600030101010101" pitchFamily="2" charset="-122"/>
              </a:rPr>
              <a:t>·</a:t>
            </a:r>
            <a:r>
              <a:rPr lang="zh-CN" altLang="en-US" sz="2400" b="1">
                <a:latin typeface="宋体" panose="02010600030101010101" pitchFamily="2" charset="-122"/>
              </a:rPr>
              <a:t>周本纪</a:t>
            </a:r>
            <a:r>
              <a:rPr lang="en-US" altLang="zh-CN" sz="2400" b="1">
                <a:latin typeface="宋体" panose="02010600030101010101" pitchFamily="2" charset="-122"/>
              </a:rPr>
              <a:t>》</a:t>
            </a:r>
          </a:p>
        </p:txBody>
      </p:sp>
      <p:sp>
        <p:nvSpPr>
          <p:cNvPr id="10247" name="Text Box 7">
            <a:extLst>
              <a:ext uri="{FF2B5EF4-FFF2-40B4-BE49-F238E27FC236}">
                <a16:creationId xmlns:a16="http://schemas.microsoft.com/office/drawing/2014/main" id="{AEC3E26E-E616-DF4C-FB66-8BA3E2C579C2}"/>
              </a:ext>
            </a:extLst>
          </p:cNvPr>
          <p:cNvSpPr txBox="1">
            <a:spLocks noChangeArrowheads="1"/>
          </p:cNvSpPr>
          <p:nvPr/>
        </p:nvSpPr>
        <p:spPr bwMode="auto">
          <a:xfrm>
            <a:off x="0" y="3789363"/>
            <a:ext cx="9144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1</a:t>
            </a:r>
            <a:r>
              <a:rPr lang="zh-CN" altLang="en-US" sz="2400" b="1"/>
              <a:t>、依据材料一并结合所学知识，指出西周实行分封制的目的和分封的对象。</a:t>
            </a:r>
          </a:p>
        </p:txBody>
      </p:sp>
      <p:sp>
        <p:nvSpPr>
          <p:cNvPr id="10248" name="PB8"/>
          <p:cNvSpPr/>
          <p:nvPr/>
        </p:nvSpPr>
        <p:spPr>
          <a:xfrm>
            <a:off x="0" y="6839712"/>
            <a:ext cx="1524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10249" name="PageNumberTextBox8"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6" name="Rectangle 4">
            <a:extLst>
              <a:ext uri="{FF2B5EF4-FFF2-40B4-BE49-F238E27FC236}">
                <a16:creationId xmlns:a16="http://schemas.microsoft.com/office/drawing/2014/main" id="{287C6A54-4C30-D432-0E2D-32D71B97D3D8}"/>
              </a:ext>
            </a:extLst>
          </p:cNvPr>
          <p:cNvSpPr>
            <a:spLocks noChangeArrowheads="1"/>
          </p:cNvSpPr>
          <p:nvPr/>
        </p:nvSpPr>
        <p:spPr bwMode="auto">
          <a:xfrm>
            <a:off x="0" y="692150"/>
            <a:ext cx="9144000" cy="3032125"/>
          </a:xfrm>
          <a:prstGeom prst="rect">
            <a:avLst/>
          </a:prstGeom>
          <a:noFill/>
          <a:ln w="19050">
            <a:solidFill>
              <a:srgbClr val="0000FF"/>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rPr>
              <a:t>材料二</a:t>
            </a:r>
            <a:r>
              <a:rPr lang="zh-CN" altLang="en-US" sz="2400" b="1">
                <a:latin typeface="楷体_GB2312" pitchFamily="49" charset="-122"/>
                <a:ea typeface="楷体_GB2312" pitchFamily="49" charset="-122"/>
              </a:rPr>
              <a:t>   汉阳诸姬如随、唐等国到达了汉水以东地区；建都于蓟（今北京）的燕国更延伸到了东北遥远的地方；改封到今江苏丹徒一带的宜侯更是延伸到了东南遥远的地方。</a:t>
            </a:r>
          </a:p>
          <a:p>
            <a:r>
              <a:rPr lang="zh-CN" altLang="en-US" sz="2400" b="1">
                <a:latin typeface="楷体_GB2312" pitchFamily="49" charset="-122"/>
                <a:ea typeface="楷体_GB2312" pitchFamily="49" charset="-122"/>
              </a:rPr>
              <a:t>    </a:t>
            </a:r>
            <a:r>
              <a:rPr lang="en-US" altLang="zh-CN" sz="2400" b="1">
                <a:ea typeface="楷体_GB2312" pitchFamily="49" charset="-122"/>
              </a:rPr>
              <a:t>……</a:t>
            </a:r>
            <a:endParaRPr lang="en-US" altLang="zh-CN" sz="2400" b="1">
              <a:latin typeface="楷体_GB2312" pitchFamily="49" charset="-122"/>
              <a:ea typeface="楷体_GB2312" pitchFamily="49" charset="-122"/>
            </a:endParaRPr>
          </a:p>
          <a:p>
            <a:r>
              <a:rPr lang="en-US" altLang="zh-CN" sz="2400" b="1">
                <a:latin typeface="楷体_GB2312" pitchFamily="49" charset="-122"/>
                <a:ea typeface="楷体_GB2312" pitchFamily="49" charset="-122"/>
              </a:rPr>
              <a:t>    </a:t>
            </a:r>
            <a:r>
              <a:rPr lang="zh-CN" altLang="en-US" sz="2400" b="1">
                <a:latin typeface="楷体_GB2312" pitchFamily="49" charset="-122"/>
                <a:ea typeface="楷体_GB2312" pitchFamily="49" charset="-122"/>
              </a:rPr>
              <a:t>西周初期这样把旁系姬姓贵族和异姓贵族分封到比较落后的地方，深入到原来少数部族居住的地区，无疑的，会扩大中原先进文化的影响，对此后这些地区的生产和文化的发展起着促进作用。 </a:t>
            </a:r>
          </a:p>
          <a:p>
            <a:r>
              <a:rPr lang="zh-CN" altLang="en-US" sz="2400" b="1">
                <a:latin typeface="宋体" panose="02010600030101010101" pitchFamily="2" charset="-122"/>
              </a:rPr>
              <a:t>                                        </a:t>
            </a:r>
            <a:r>
              <a:rPr lang="en-US" altLang="zh-CN" sz="2400" b="1">
                <a:latin typeface="宋体" panose="02010600030101010101" pitchFamily="2" charset="-122"/>
              </a:rPr>
              <a:t>——</a:t>
            </a:r>
            <a:r>
              <a:rPr lang="zh-CN" altLang="en-US" sz="2400" b="1">
                <a:latin typeface="宋体" panose="02010600030101010101" pitchFamily="2" charset="-122"/>
              </a:rPr>
              <a:t>杨宽</a:t>
            </a:r>
            <a:r>
              <a:rPr lang="en-US" altLang="zh-CN" sz="2400" b="1">
                <a:latin typeface="宋体" panose="02010600030101010101" pitchFamily="2" charset="-122"/>
              </a:rPr>
              <a:t>《</a:t>
            </a:r>
            <a:r>
              <a:rPr lang="zh-CN" altLang="en-US" sz="2400" b="1">
                <a:latin typeface="宋体" panose="02010600030101010101" pitchFamily="2" charset="-122"/>
              </a:rPr>
              <a:t>西周史</a:t>
            </a:r>
            <a:r>
              <a:rPr lang="en-US" altLang="zh-CN" sz="2400" b="1">
                <a:latin typeface="宋体" panose="02010600030101010101" pitchFamily="2" charset="-122"/>
              </a:rPr>
              <a:t>》</a:t>
            </a:r>
          </a:p>
        </p:txBody>
      </p:sp>
      <p:sp>
        <p:nvSpPr>
          <p:cNvPr id="13317" name="Text Box 5">
            <a:extLst>
              <a:ext uri="{FF2B5EF4-FFF2-40B4-BE49-F238E27FC236}">
                <a16:creationId xmlns:a16="http://schemas.microsoft.com/office/drawing/2014/main" id="{F4D3E413-6EFA-A045-6C00-C631B3973532}"/>
              </a:ext>
            </a:extLst>
          </p:cNvPr>
          <p:cNvSpPr txBox="1">
            <a:spLocks noChangeArrowheads="1"/>
          </p:cNvSpPr>
          <p:nvPr/>
        </p:nvSpPr>
        <p:spPr bwMode="auto">
          <a:xfrm>
            <a:off x="0" y="3933825"/>
            <a:ext cx="9144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2</a:t>
            </a:r>
            <a:r>
              <a:rPr lang="zh-CN" altLang="en-US" sz="2400" b="1"/>
              <a:t>、依据材料二并结合所学知识，分析西周实行分封制有什么历史作用。</a:t>
            </a:r>
          </a:p>
        </p:txBody>
      </p:sp>
      <p:sp>
        <p:nvSpPr>
          <p:cNvPr id="13318" name="Text Box 6">
            <a:extLst>
              <a:ext uri="{FF2B5EF4-FFF2-40B4-BE49-F238E27FC236}">
                <a16:creationId xmlns:a16="http://schemas.microsoft.com/office/drawing/2014/main" id="{D968F57E-7BDF-D522-7D62-E1B29CAA6776}"/>
              </a:ext>
            </a:extLst>
          </p:cNvPr>
          <p:cNvSpPr txBox="1">
            <a:spLocks noChangeArrowheads="1"/>
          </p:cNvSpPr>
          <p:nvPr/>
        </p:nvSpPr>
        <p:spPr bwMode="auto">
          <a:xfrm>
            <a:off x="0" y="4652963"/>
            <a:ext cx="9144000" cy="2282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        </a:t>
            </a:r>
            <a:r>
              <a:rPr lang="zh-CN" altLang="en-US" sz="2400" b="1"/>
              <a:t>巩固统治，扩大疆域；有利于生产力的进一步发展，推动了社会经济的繁荣；加强了民族之间的融合和经济文化交流，促进了中华民族主体</a:t>
            </a:r>
            <a:r>
              <a:rPr lang="en-US" altLang="zh-CN" sz="2400" b="1"/>
              <a:t>——</a:t>
            </a:r>
            <a:r>
              <a:rPr lang="zh-CN" altLang="en-US" sz="2400" b="1"/>
              <a:t>华夏族的形成，为成熟地缘国家的形成奠定了基础</a:t>
            </a:r>
            <a:r>
              <a:rPr lang="en-US" altLang="zh-CN" sz="2400" b="1"/>
              <a:t>……</a:t>
            </a:r>
          </a:p>
          <a:p>
            <a:r>
              <a:rPr lang="en-US" altLang="zh-CN" sz="2400" b="1"/>
              <a:t>        </a:t>
            </a:r>
            <a:r>
              <a:rPr lang="zh-CN" altLang="en-US" sz="2400" b="1"/>
              <a:t>以后危及了周王室的统一和国家的安定，造成了周王室权力的衰落。</a:t>
            </a:r>
          </a:p>
        </p:txBody>
      </p:sp>
      <p:sp>
        <p:nvSpPr>
          <p:cNvPr id="13319" name="PB9"/>
          <p:cNvSpPr/>
          <p:nvPr/>
        </p:nvSpPr>
        <p:spPr>
          <a:xfrm>
            <a:off x="0" y="6839712"/>
            <a:ext cx="1714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13320" name="PageNumberTextBox9"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3318"/>
                                        </p:tgtEl>
                                        <p:attrNameLst>
                                          <p:attrName>style.visibility</p:attrName>
                                        </p:attrNameLst>
                                      </p:cBhvr>
                                      <p:to>
                                        <p:strVal val="visible"/>
                                      </p:to>
                                    </p:set>
                                    <p:animEffect transition="in" filter="blinds(horizontal)">
                                      <p:cBhvr>
                                        <p:cTn id="7" dur="500"/>
                                        <p:tgtEl>
                                          <p:spTgt spid="133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8" name="Rectangle 4">
            <a:extLst>
              <a:ext uri="{FF2B5EF4-FFF2-40B4-BE49-F238E27FC236}">
                <a16:creationId xmlns:a16="http://schemas.microsoft.com/office/drawing/2014/main" id="{2D65D2BE-5BDD-B45D-7AAC-3AFEE000C571}"/>
              </a:ext>
            </a:extLst>
          </p:cNvPr>
          <p:cNvSpPr>
            <a:spLocks noChangeArrowheads="1"/>
          </p:cNvSpPr>
          <p:nvPr/>
        </p:nvSpPr>
        <p:spPr bwMode="auto">
          <a:xfrm>
            <a:off x="323850" y="528638"/>
            <a:ext cx="8424863" cy="4137025"/>
          </a:xfrm>
          <a:prstGeom prst="rect">
            <a:avLst/>
          </a:prstGeom>
          <a:noFill/>
          <a:ln w="28575">
            <a:solidFill>
              <a:srgbClr val="800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rPr>
              <a:t>材料三</a:t>
            </a:r>
            <a:r>
              <a:rPr lang="zh-CN" altLang="en-US" sz="2400" b="1">
                <a:latin typeface="楷体_GB2312" pitchFamily="49" charset="-122"/>
                <a:ea typeface="楷体_GB2312" pitchFamily="49" charset="-122"/>
              </a:rPr>
              <a:t>   </a:t>
            </a:r>
            <a:r>
              <a:rPr lang="zh-CN" altLang="en-US" sz="2400" b="1">
                <a:ea typeface="楷体_GB2312" pitchFamily="49" charset="-122"/>
              </a:rPr>
              <a:t>“</a:t>
            </a:r>
            <a:r>
              <a:rPr lang="zh-CN" altLang="en-US" sz="2400" b="1">
                <a:latin typeface="楷体_GB2312" pitchFamily="49" charset="-122"/>
                <a:ea typeface="楷体_GB2312" pitchFamily="49" charset="-122"/>
              </a:rPr>
              <a:t>西周王国利用从原始社会父系氏族组织蜕变发展而来的血缘宗族关系</a:t>
            </a:r>
            <a:r>
              <a:rPr lang="en-US" altLang="zh-CN" sz="2400" b="1">
                <a:ea typeface="楷体_GB2312" pitchFamily="49" charset="-122"/>
              </a:rPr>
              <a:t>——</a:t>
            </a:r>
            <a:r>
              <a:rPr lang="zh-CN" altLang="en-US" sz="2400" b="1">
                <a:latin typeface="楷体_GB2312" pitchFamily="49" charset="-122"/>
                <a:ea typeface="楷体_GB2312" pitchFamily="49" charset="-122"/>
              </a:rPr>
              <a:t>宗法制度，作为奴隶主贵族阶级统治的工具。</a:t>
            </a:r>
            <a:r>
              <a:rPr lang="zh-CN" altLang="en-US" sz="2400" b="1">
                <a:ea typeface="楷体_GB2312" pitchFamily="49" charset="-122"/>
              </a:rPr>
              <a:t>”</a:t>
            </a:r>
            <a:endParaRPr lang="zh-CN" altLang="en-US" sz="2400" b="1">
              <a:latin typeface="楷体_GB2312" pitchFamily="49" charset="-122"/>
              <a:ea typeface="楷体_GB2312" pitchFamily="49" charset="-122"/>
            </a:endParaRPr>
          </a:p>
          <a:p>
            <a:r>
              <a:rPr lang="zh-CN" altLang="en-US" sz="2400" b="1">
                <a:latin typeface="楷体_GB2312" pitchFamily="49" charset="-122"/>
                <a:ea typeface="楷体_GB2312" pitchFamily="49" charset="-122"/>
              </a:rPr>
              <a:t>    </a:t>
            </a:r>
            <a:r>
              <a:rPr lang="zh-CN" altLang="en-US" sz="2400" b="1">
                <a:ea typeface="楷体_GB2312" pitchFamily="49" charset="-122"/>
              </a:rPr>
              <a:t>“</a:t>
            </a:r>
            <a:r>
              <a:rPr lang="zh-CN" altLang="en-US" sz="2400" b="1">
                <a:latin typeface="楷体_GB2312" pitchFamily="49" charset="-122"/>
                <a:ea typeface="楷体_GB2312" pitchFamily="49" charset="-122"/>
              </a:rPr>
              <a:t>宗法制度是奴隶主贵族阶级的继承法，也是继统法。实行这种继承法，必须首先严格区别嫡庶关系。</a:t>
            </a:r>
            <a:r>
              <a:rPr lang="zh-CN" altLang="en-US" sz="2400" b="1">
                <a:ea typeface="楷体_GB2312" pitchFamily="49" charset="-122"/>
              </a:rPr>
              <a:t>”</a:t>
            </a:r>
            <a:endParaRPr lang="zh-CN" altLang="en-US" sz="2400" b="1">
              <a:latin typeface="楷体_GB2312" pitchFamily="49" charset="-122"/>
              <a:ea typeface="楷体_GB2312" pitchFamily="49" charset="-122"/>
            </a:endParaRPr>
          </a:p>
          <a:p>
            <a:r>
              <a:rPr lang="zh-CN" altLang="en-US" sz="2400" b="1">
                <a:latin typeface="楷体_GB2312" pitchFamily="49" charset="-122"/>
                <a:ea typeface="楷体_GB2312" pitchFamily="49" charset="-122"/>
              </a:rPr>
              <a:t>   </a:t>
            </a:r>
            <a:r>
              <a:rPr lang="zh-CN" altLang="en-US" sz="2400" b="1">
                <a:ea typeface="楷体_GB2312" pitchFamily="49" charset="-122"/>
              </a:rPr>
              <a:t>“</a:t>
            </a:r>
            <a:r>
              <a:rPr lang="zh-CN" altLang="en-US" sz="2400" b="1">
                <a:latin typeface="楷体_GB2312" pitchFamily="49" charset="-122"/>
                <a:ea typeface="楷体_GB2312" pitchFamily="49" charset="-122"/>
              </a:rPr>
              <a:t>由于西周奴隶制国家体制是与宗法制关系密切联系在一起的，所以各奴隶主贵族十分重视</a:t>
            </a:r>
            <a:r>
              <a:rPr lang="zh-CN" altLang="en-US" sz="2400" b="1">
                <a:ea typeface="楷体_GB2312" pitchFamily="49" charset="-122"/>
              </a:rPr>
              <a:t>‘</a:t>
            </a:r>
            <a:r>
              <a:rPr lang="zh-CN" altLang="en-US" sz="2400" b="1">
                <a:latin typeface="楷体_GB2312" pitchFamily="49" charset="-122"/>
                <a:ea typeface="楷体_GB2312" pitchFamily="49" charset="-122"/>
              </a:rPr>
              <a:t>宗子</a:t>
            </a:r>
            <a:r>
              <a:rPr lang="zh-CN" altLang="en-US" sz="2400" b="1">
                <a:ea typeface="楷体_GB2312" pitchFamily="49" charset="-122"/>
              </a:rPr>
              <a:t>’</a:t>
            </a:r>
            <a:r>
              <a:rPr lang="zh-CN" altLang="en-US" sz="2400" b="1">
                <a:latin typeface="楷体_GB2312" pitchFamily="49" charset="-122"/>
                <a:ea typeface="楷体_GB2312" pitchFamily="49" charset="-122"/>
              </a:rPr>
              <a:t> 的特殊地位，十分注意树立牢固的</a:t>
            </a:r>
            <a:r>
              <a:rPr lang="zh-CN" altLang="en-US" sz="2400" b="1">
                <a:ea typeface="楷体_GB2312" pitchFamily="49" charset="-122"/>
              </a:rPr>
              <a:t>‘</a:t>
            </a:r>
            <a:r>
              <a:rPr lang="zh-CN" altLang="en-US" sz="2400" b="1">
                <a:latin typeface="楷体_GB2312" pitchFamily="49" charset="-122"/>
                <a:ea typeface="楷体_GB2312" pitchFamily="49" charset="-122"/>
              </a:rPr>
              <a:t>尊祖</a:t>
            </a:r>
            <a:r>
              <a:rPr lang="zh-CN" altLang="en-US" sz="2400" b="1">
                <a:ea typeface="楷体_GB2312" pitchFamily="49" charset="-122"/>
              </a:rPr>
              <a:t>’</a:t>
            </a:r>
            <a:r>
              <a:rPr lang="zh-CN" altLang="en-US" sz="2400" b="1">
                <a:latin typeface="楷体_GB2312" pitchFamily="49" charset="-122"/>
                <a:ea typeface="楷体_GB2312" pitchFamily="49" charset="-122"/>
              </a:rPr>
              <a:t>观念。</a:t>
            </a:r>
            <a:r>
              <a:rPr lang="en-US" altLang="zh-CN" sz="2400" b="1">
                <a:ea typeface="楷体_GB2312" pitchFamily="49" charset="-122"/>
              </a:rPr>
              <a:t>……</a:t>
            </a:r>
            <a:r>
              <a:rPr lang="zh-CN" altLang="en-US" sz="2400" b="1">
                <a:latin typeface="楷体_GB2312" pitchFamily="49" charset="-122"/>
                <a:ea typeface="楷体_GB2312" pitchFamily="49" charset="-122"/>
              </a:rPr>
              <a:t>西周时期，从政治上讲，一国无二君；从宗法上讲，一庙无二祭主</a:t>
            </a:r>
            <a:r>
              <a:rPr lang="en-US" altLang="zh-CN" sz="2400" b="1">
                <a:ea typeface="楷体_GB2312" pitchFamily="49" charset="-122"/>
              </a:rPr>
              <a:t>……</a:t>
            </a:r>
            <a:r>
              <a:rPr lang="zh-CN" altLang="en-US" sz="2400" b="1">
                <a:latin typeface="楷体_GB2312" pitchFamily="49" charset="-122"/>
                <a:ea typeface="楷体_GB2312" pitchFamily="49" charset="-122"/>
              </a:rPr>
              <a:t>这就成了维护宗法制度的基本信条。</a:t>
            </a:r>
            <a:r>
              <a:rPr lang="zh-CN" altLang="en-US" sz="2400" b="1">
                <a:ea typeface="楷体_GB2312" pitchFamily="49" charset="-122"/>
              </a:rPr>
              <a:t>”</a:t>
            </a:r>
            <a:endParaRPr lang="zh-CN" altLang="en-US" sz="2400" b="1">
              <a:latin typeface="楷体_GB2312" pitchFamily="49" charset="-122"/>
              <a:ea typeface="楷体_GB2312" pitchFamily="49" charset="-122"/>
            </a:endParaRPr>
          </a:p>
          <a:p>
            <a:r>
              <a:rPr lang="zh-CN" altLang="en-US" sz="2400" b="1">
                <a:latin typeface="楷体_GB2312" pitchFamily="49" charset="-122"/>
                <a:ea typeface="楷体_GB2312" pitchFamily="49" charset="-122"/>
              </a:rPr>
              <a:t>                     </a:t>
            </a:r>
            <a:r>
              <a:rPr lang="en-US" altLang="zh-CN" sz="2400" b="1">
                <a:ea typeface="楷体_GB2312" pitchFamily="49" charset="-122"/>
              </a:rPr>
              <a:t>——</a:t>
            </a:r>
            <a:r>
              <a:rPr lang="zh-CN" altLang="en-US" sz="2400" b="1">
                <a:latin typeface="楷体_GB2312" pitchFamily="49" charset="-122"/>
                <a:ea typeface="楷体_GB2312" pitchFamily="49" charset="-122"/>
              </a:rPr>
              <a:t>白寿彝主编</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中国通史</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第三卷 </a:t>
            </a:r>
          </a:p>
        </p:txBody>
      </p:sp>
      <p:sp>
        <p:nvSpPr>
          <p:cNvPr id="11269" name="Text Box 5">
            <a:extLst>
              <a:ext uri="{FF2B5EF4-FFF2-40B4-BE49-F238E27FC236}">
                <a16:creationId xmlns:a16="http://schemas.microsoft.com/office/drawing/2014/main" id="{FB70ADA7-A840-A052-BC65-FADE7CF7E6AD}"/>
              </a:ext>
            </a:extLst>
          </p:cNvPr>
          <p:cNvSpPr txBox="1">
            <a:spLocks noChangeArrowheads="1"/>
          </p:cNvSpPr>
          <p:nvPr/>
        </p:nvSpPr>
        <p:spPr bwMode="auto">
          <a:xfrm>
            <a:off x="0" y="4797425"/>
            <a:ext cx="9144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3</a:t>
            </a:r>
            <a:r>
              <a:rPr lang="zh-CN" altLang="en-US" sz="2400" b="1"/>
              <a:t>、结合材料三分析，西周宗法制的特点及核心内容是什么？如何理解宗法制和分封制的关系？</a:t>
            </a:r>
          </a:p>
        </p:txBody>
      </p:sp>
      <p:sp>
        <p:nvSpPr>
          <p:cNvPr id="11270" name="Text Box 6">
            <a:extLst>
              <a:ext uri="{FF2B5EF4-FFF2-40B4-BE49-F238E27FC236}">
                <a16:creationId xmlns:a16="http://schemas.microsoft.com/office/drawing/2014/main" id="{70C9E736-94F6-6E30-BA4E-13EB760969B3}"/>
              </a:ext>
            </a:extLst>
          </p:cNvPr>
          <p:cNvSpPr txBox="1">
            <a:spLocks noChangeArrowheads="1"/>
          </p:cNvSpPr>
          <p:nvPr/>
        </p:nvSpPr>
        <p:spPr bwMode="auto">
          <a:xfrm>
            <a:off x="0" y="5670550"/>
            <a:ext cx="91440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t>血缘纽带与政治关系相结合；嫡长子继承制。</a:t>
            </a:r>
          </a:p>
          <a:p>
            <a:r>
              <a:rPr lang="zh-CN" altLang="en-US" sz="2400" b="1"/>
              <a:t>分封制是宗法制度在政治上体现，宗法制是分封制实行的基础，在政治上宗法制与西周的分封制密不可分</a:t>
            </a:r>
            <a:r>
              <a:rPr lang="zh-CN" altLang="en-US" sz="2400"/>
              <a:t> </a:t>
            </a:r>
          </a:p>
        </p:txBody>
      </p:sp>
      <p:sp>
        <p:nvSpPr>
          <p:cNvPr id="11271" name="PB10"/>
          <p:cNvSpPr/>
          <p:nvPr/>
        </p:nvSpPr>
        <p:spPr>
          <a:xfrm>
            <a:off x="0" y="6839712"/>
            <a:ext cx="1905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11272" name="PageNumberTextBox10"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1270"/>
                                        </p:tgtEl>
                                        <p:attrNameLst>
                                          <p:attrName>style.visibility</p:attrName>
                                        </p:attrNameLst>
                                      </p:cBhvr>
                                      <p:to>
                                        <p:strVal val="visible"/>
                                      </p:to>
                                    </p:set>
                                    <p:animEffect transition="in" filter="blinds(horizontal)">
                                      <p:cBhvr>
                                        <p:cTn id="7" dur="500"/>
                                        <p:tgtEl>
                                          <p:spTgt spid="112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40" name="Rectangle 4">
            <a:extLst>
              <a:ext uri="{FF2B5EF4-FFF2-40B4-BE49-F238E27FC236}">
                <a16:creationId xmlns:a16="http://schemas.microsoft.com/office/drawing/2014/main" id="{5DAEF7F2-A519-F503-139C-41CB39D28FF4}"/>
              </a:ext>
            </a:extLst>
          </p:cNvPr>
          <p:cNvSpPr>
            <a:spLocks noChangeArrowheads="1"/>
          </p:cNvSpPr>
          <p:nvPr/>
        </p:nvSpPr>
        <p:spPr bwMode="auto">
          <a:xfrm>
            <a:off x="250825" y="476250"/>
            <a:ext cx="8424863" cy="3771900"/>
          </a:xfrm>
          <a:prstGeom prst="rect">
            <a:avLst/>
          </a:prstGeom>
          <a:noFill/>
          <a:ln w="28575">
            <a:solidFill>
              <a:srgbClr val="800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rPr>
              <a:t>材料四</a:t>
            </a:r>
            <a:r>
              <a:rPr lang="zh-CN" altLang="en-US" sz="2400" b="1">
                <a:latin typeface="楷体_GB2312" pitchFamily="49" charset="-122"/>
                <a:ea typeface="楷体_GB2312" pitchFamily="49" charset="-122"/>
              </a:rPr>
              <a:t>   周代宗法制的完善，使宗统与君统结合起来，也使王权较商代有所强化，这是周人统治上的一大成功，也是中华古典文明在政治制度上长足进步的重要标志之一。从此以后，周代的分封制具备了推行的理论依据，世卿世禄选官任职制度也有了实施的组织条件，从而为周代社会政治新格局的出现提供了基本前提。另一方面，宗法制本身也有其无法克服的弊端，当社会生产资料分割完毕后，它就无法应付不断滋生的新贵。同时，</a:t>
            </a:r>
            <a:r>
              <a:rPr lang="zh-CN" altLang="en-US" sz="2400" b="1">
                <a:ea typeface="楷体_GB2312" pitchFamily="49" charset="-122"/>
              </a:rPr>
              <a:t>“</a:t>
            </a:r>
            <a:r>
              <a:rPr lang="zh-CN" altLang="en-US" sz="2400" b="1">
                <a:latin typeface="楷体_GB2312" pitchFamily="49" charset="-122"/>
                <a:ea typeface="楷体_GB2312" pitchFamily="49" charset="-122"/>
              </a:rPr>
              <a:t>立嫡以长不以贤</a:t>
            </a:r>
            <a:r>
              <a:rPr lang="zh-CN" altLang="en-US" sz="2400" b="1">
                <a:ea typeface="楷体_GB2312" pitchFamily="49" charset="-122"/>
              </a:rPr>
              <a:t>”</a:t>
            </a:r>
            <a:r>
              <a:rPr lang="zh-CN" altLang="en-US" sz="2400" b="1">
                <a:latin typeface="楷体_GB2312" pitchFamily="49" charset="-122"/>
                <a:ea typeface="楷体_GB2312" pitchFamily="49" charset="-122"/>
              </a:rPr>
              <a:t>的做法，也是与政治机制不断更新的要求背道而驰的。</a:t>
            </a:r>
          </a:p>
          <a:p>
            <a:r>
              <a:rPr lang="zh-CN" altLang="en-US" sz="2400" b="1">
                <a:latin typeface="楷体_GB2312" pitchFamily="49" charset="-122"/>
                <a:ea typeface="楷体_GB2312" pitchFamily="49" charset="-122"/>
              </a:rPr>
              <a:t>                           </a:t>
            </a:r>
            <a:r>
              <a:rPr lang="en-US" altLang="zh-CN" sz="2400" b="1">
                <a:ea typeface="楷体_GB2312" pitchFamily="49" charset="-122"/>
              </a:rPr>
              <a:t>——</a:t>
            </a:r>
            <a:r>
              <a:rPr lang="zh-CN" altLang="en-US" sz="2400" b="1">
                <a:latin typeface="楷体_GB2312" pitchFamily="49" charset="-122"/>
                <a:ea typeface="楷体_GB2312" pitchFamily="49" charset="-122"/>
              </a:rPr>
              <a:t>杨宁一</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新视野新知识</a:t>
            </a:r>
            <a:r>
              <a:rPr lang="en-US" altLang="zh-CN" sz="2400" b="1">
                <a:latin typeface="楷体_GB2312" pitchFamily="49" charset="-122"/>
                <a:ea typeface="楷体_GB2312" pitchFamily="49" charset="-122"/>
              </a:rPr>
              <a:t>》</a:t>
            </a:r>
          </a:p>
        </p:txBody>
      </p:sp>
      <p:sp>
        <p:nvSpPr>
          <p:cNvPr id="14341" name="Text Box 5">
            <a:extLst>
              <a:ext uri="{FF2B5EF4-FFF2-40B4-BE49-F238E27FC236}">
                <a16:creationId xmlns:a16="http://schemas.microsoft.com/office/drawing/2014/main" id="{9972EA93-7F5B-ECC0-012B-A774246105A5}"/>
              </a:ext>
            </a:extLst>
          </p:cNvPr>
          <p:cNvSpPr txBox="1">
            <a:spLocks noChangeArrowheads="1"/>
          </p:cNvSpPr>
          <p:nvPr/>
        </p:nvSpPr>
        <p:spPr bwMode="auto">
          <a:xfrm>
            <a:off x="0" y="43656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4</a:t>
            </a:r>
            <a:r>
              <a:rPr lang="zh-CN" altLang="en-US" sz="2400" b="1"/>
              <a:t>、依据材料四并结合所学知识评价西周的宗法制。</a:t>
            </a:r>
          </a:p>
        </p:txBody>
      </p:sp>
      <p:sp>
        <p:nvSpPr>
          <p:cNvPr id="14342" name="Rectangle 6">
            <a:extLst>
              <a:ext uri="{FF2B5EF4-FFF2-40B4-BE49-F238E27FC236}">
                <a16:creationId xmlns:a16="http://schemas.microsoft.com/office/drawing/2014/main" id="{8D8976EB-9635-6B43-0F50-3231745111DE}"/>
              </a:ext>
            </a:extLst>
          </p:cNvPr>
          <p:cNvSpPr>
            <a:spLocks noChangeArrowheads="1"/>
          </p:cNvSpPr>
          <p:nvPr/>
        </p:nvSpPr>
        <p:spPr bwMode="auto">
          <a:xfrm>
            <a:off x="0" y="4686300"/>
            <a:ext cx="9036050"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       </a:t>
            </a:r>
            <a:r>
              <a:rPr lang="zh-CN" altLang="en-US" sz="2400" b="1"/>
              <a:t>保证了贵族在政治上的垄断和特权地位，防止贵族之间因为权力的继承问题发生纷争，维护贵族统治集团内部的稳定与团结；为西周分封制和选官制度提供了条件，是西周政治新格局的形成的前提；是中华古典政治文明长足进步的重要标志；对中国社会发展产生了深远影响</a:t>
            </a:r>
            <a:r>
              <a:rPr lang="en-US" altLang="zh-CN" sz="2400" b="1"/>
              <a:t>……</a:t>
            </a:r>
          </a:p>
        </p:txBody>
      </p:sp>
      <p:sp>
        <p:nvSpPr>
          <p:cNvPr id="14343" name="PB11"/>
          <p:cNvSpPr/>
          <p:nvPr/>
        </p:nvSpPr>
        <p:spPr>
          <a:xfrm>
            <a:off x="0" y="6839712"/>
            <a:ext cx="2095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14344" name="PageNumberTextBox11"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4342">
                                            <p:txEl>
                                              <p:pRg st="0" end="0"/>
                                            </p:txEl>
                                          </p:spTgt>
                                        </p:tgtEl>
                                        <p:attrNameLst>
                                          <p:attrName>style.visibility</p:attrName>
                                        </p:attrNameLst>
                                      </p:cBhvr>
                                      <p:to>
                                        <p:strVal val="visible"/>
                                      </p:to>
                                    </p:set>
                                    <p:animEffect transition="in" filter="blinds(horizontal)">
                                      <p:cBhvr>
                                        <p:cTn id="7" dur="500"/>
                                        <p:tgtEl>
                                          <p:spTgt spid="1434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Rectangle 2">
            <a:extLst>
              <a:ext uri="{FF2B5EF4-FFF2-40B4-BE49-F238E27FC236}">
                <a16:creationId xmlns:a16="http://schemas.microsoft.com/office/drawing/2014/main" id="{2BB1E239-AEFE-D7D4-ED25-1214A082AF5B}"/>
              </a:ext>
            </a:extLst>
          </p:cNvPr>
          <p:cNvSpPr>
            <a:spLocks noChangeArrowheads="1"/>
          </p:cNvSpPr>
          <p:nvPr/>
        </p:nvSpPr>
        <p:spPr bwMode="auto">
          <a:xfrm>
            <a:off x="250825" y="111125"/>
            <a:ext cx="8424863" cy="4502150"/>
          </a:xfrm>
          <a:prstGeom prst="rect">
            <a:avLst/>
          </a:prstGeom>
          <a:noFill/>
          <a:ln w="28575">
            <a:solidFill>
              <a:srgbClr val="800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rPr>
              <a:t>材料五</a:t>
            </a:r>
            <a:r>
              <a:rPr lang="zh-CN" altLang="en-US" sz="2400" b="1">
                <a:latin typeface="楷体_GB2312" pitchFamily="49" charset="-122"/>
                <a:ea typeface="楷体_GB2312" pitchFamily="49" charset="-122"/>
              </a:rPr>
              <a:t>   宗族宗法制度的一个产物是族田义庄。族田义庄由宋代范仲淹首创，其形式包括义田</a:t>
            </a:r>
            <a:r>
              <a:rPr lang="en-US" altLang="zh-CN" sz="2400" b="1">
                <a:ea typeface="楷体_GB2312" pitchFamily="49" charset="-122"/>
              </a:rPr>
              <a:t>——</a:t>
            </a:r>
            <a:r>
              <a:rPr lang="zh-CN" altLang="en-US" sz="2400" b="1">
                <a:latin typeface="楷体_GB2312" pitchFamily="49" charset="-122"/>
                <a:ea typeface="楷体_GB2312" pitchFamily="49" charset="-122"/>
              </a:rPr>
              <a:t>其田租主要赡养族人，或兼用于奖励节义；祭田</a:t>
            </a:r>
            <a:r>
              <a:rPr lang="en-US" altLang="zh-CN" sz="2400" b="1">
                <a:ea typeface="楷体_GB2312" pitchFamily="49" charset="-122"/>
              </a:rPr>
              <a:t>——</a:t>
            </a:r>
            <a:r>
              <a:rPr lang="zh-CN" altLang="en-US" sz="2400" b="1">
                <a:latin typeface="楷体_GB2312" pitchFamily="49" charset="-122"/>
                <a:ea typeface="楷体_GB2312" pitchFamily="49" charset="-122"/>
              </a:rPr>
              <a:t>其田租主要用于祭祀祖先，或兼用于赡济族众；学田</a:t>
            </a:r>
            <a:r>
              <a:rPr lang="en-US" altLang="zh-CN" sz="2400" b="1">
                <a:ea typeface="楷体_GB2312" pitchFamily="49" charset="-122"/>
              </a:rPr>
              <a:t>——</a:t>
            </a:r>
            <a:r>
              <a:rPr lang="zh-CN" altLang="en-US" sz="2400" b="1">
                <a:latin typeface="楷体_GB2312" pitchFamily="49" charset="-122"/>
                <a:ea typeface="楷体_GB2312" pitchFamily="49" charset="-122"/>
              </a:rPr>
              <a:t>其田租专供族人读书及应试等费。</a:t>
            </a:r>
          </a:p>
          <a:p>
            <a:r>
              <a:rPr lang="zh-CN" altLang="en-US" sz="2400" b="1">
                <a:latin typeface="楷体_GB2312" pitchFamily="49" charset="-122"/>
                <a:ea typeface="楷体_GB2312" pitchFamily="49" charset="-122"/>
              </a:rPr>
              <a:t>    族田义庄的济困功能其实是古代宗族宗法制下原始的社会保障功能的体现。当然这种保障制度由于宗族中官僚士绅自发提供，因而又兼具慈善性质，这也决定了其受众范围的有限性。</a:t>
            </a:r>
          </a:p>
          <a:p>
            <a:r>
              <a:rPr lang="zh-CN" altLang="en-US" sz="2400" b="1">
                <a:latin typeface="楷体_GB2312" pitchFamily="49" charset="-122"/>
                <a:ea typeface="楷体_GB2312" pitchFamily="49" charset="-122"/>
              </a:rPr>
              <a:t>    由此可见，宗族宗法制度在一定程度上起着稳定和维护封建统治的作用。</a:t>
            </a:r>
          </a:p>
          <a:p>
            <a:r>
              <a:rPr lang="zh-CN" altLang="en-US" sz="2400" b="1">
                <a:latin typeface="楷体_GB2312" pitchFamily="49" charset="-122"/>
                <a:ea typeface="楷体_GB2312" pitchFamily="49" charset="-122"/>
              </a:rPr>
              <a:t>        </a:t>
            </a:r>
            <a:r>
              <a:rPr lang="en-US" altLang="zh-CN" sz="2400" b="1">
                <a:ea typeface="楷体_GB2312" pitchFamily="49" charset="-122"/>
              </a:rPr>
              <a:t>——</a:t>
            </a:r>
            <a:r>
              <a:rPr lang="zh-CN" altLang="en-US" sz="2400" b="1">
                <a:latin typeface="楷体_GB2312" pitchFamily="49" charset="-122"/>
                <a:ea typeface="楷体_GB2312" pitchFamily="49" charset="-122"/>
              </a:rPr>
              <a:t>汪少琴</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转型时期中国宗族宗法制的功能分析</a:t>
            </a:r>
            <a:r>
              <a:rPr lang="en-US" altLang="zh-CN" sz="2400" b="1">
                <a:latin typeface="楷体_GB2312" pitchFamily="49" charset="-122"/>
                <a:ea typeface="楷体_GB2312" pitchFamily="49" charset="-122"/>
              </a:rPr>
              <a:t>》</a:t>
            </a:r>
          </a:p>
        </p:txBody>
      </p:sp>
      <p:sp>
        <p:nvSpPr>
          <p:cNvPr id="46083" name="Text Box 3">
            <a:extLst>
              <a:ext uri="{FF2B5EF4-FFF2-40B4-BE49-F238E27FC236}">
                <a16:creationId xmlns:a16="http://schemas.microsoft.com/office/drawing/2014/main" id="{C14DBAD4-503C-A339-EE55-62716196796D}"/>
              </a:ext>
            </a:extLst>
          </p:cNvPr>
          <p:cNvSpPr txBox="1">
            <a:spLocks noChangeArrowheads="1"/>
          </p:cNvSpPr>
          <p:nvPr/>
        </p:nvSpPr>
        <p:spPr bwMode="auto">
          <a:xfrm>
            <a:off x="0" y="50133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5</a:t>
            </a:r>
            <a:r>
              <a:rPr lang="zh-CN" altLang="en-US" sz="2400" b="1"/>
              <a:t>、依据材料四并结合所学知识评价宗法制。</a:t>
            </a:r>
          </a:p>
        </p:txBody>
      </p:sp>
      <p:sp>
        <p:nvSpPr>
          <p:cNvPr id="46084" name="PB12"/>
          <p:cNvSpPr/>
          <p:nvPr/>
        </p:nvSpPr>
        <p:spPr>
          <a:xfrm>
            <a:off x="0" y="6839712"/>
            <a:ext cx="2286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46085" name="PageNumberTextBox12"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6" name="Rectangle 4">
            <a:extLst>
              <a:ext uri="{FF2B5EF4-FFF2-40B4-BE49-F238E27FC236}">
                <a16:creationId xmlns:a16="http://schemas.microsoft.com/office/drawing/2014/main" id="{02CE914A-83E4-8B61-0A12-FC20A8D5914C}"/>
              </a:ext>
            </a:extLst>
          </p:cNvPr>
          <p:cNvSpPr>
            <a:spLocks noChangeArrowheads="1"/>
          </p:cNvSpPr>
          <p:nvPr/>
        </p:nvSpPr>
        <p:spPr bwMode="auto">
          <a:xfrm>
            <a:off x="0" y="765175"/>
            <a:ext cx="9144000" cy="3762375"/>
          </a:xfrm>
          <a:prstGeom prst="rect">
            <a:avLst/>
          </a:prstGeom>
          <a:noFill/>
          <a:ln w="19050">
            <a:solidFill>
              <a:srgbClr val="800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rPr>
              <a:t>材料六   </a:t>
            </a:r>
            <a:r>
              <a:rPr lang="zh-CN" altLang="en-US" sz="2400" b="1">
                <a:latin typeface="楷体_GB2312" pitchFamily="49" charset="-122"/>
                <a:ea typeface="楷体_GB2312" pitchFamily="49" charset="-122"/>
              </a:rPr>
              <a:t>全家团聚，一起共享天伦之乐，是我们中国人几千年来经久不变的一种心理定势和文化传统。这种观念本是封建宗法制的产物，它曾经束缚过许多人的思想，也曾限制过中国人走出家门，走出家乡，走出国门。但是，在这个时代突飞猛进的今天，如果剔除这种封建糟粕的一面，这种观念和习俗的优良一面也可以在社会主义社会，仍然发挥它一定的积极作用。就是因为它可以促进家庭成员的和睦、团结，重新建立一个新型的家庭关系，这其中的关系只能是有利而无弊的。然而，它也符合现在绝大多数人的心态与愿望，可以有利于维护我国民族文化传统，所以，处于现在的我们应继续好好地珍视而不应轻易地否定。</a:t>
            </a:r>
            <a:r>
              <a:rPr lang="zh-CN" altLang="en-US" sz="2400">
                <a:latin typeface="楷体_GB2312" pitchFamily="49" charset="-122"/>
                <a:ea typeface="楷体_GB2312" pitchFamily="49" charset="-122"/>
              </a:rPr>
              <a:t> </a:t>
            </a:r>
          </a:p>
        </p:txBody>
      </p:sp>
      <p:sp>
        <p:nvSpPr>
          <p:cNvPr id="44037" name="Text Box 5">
            <a:extLst>
              <a:ext uri="{FF2B5EF4-FFF2-40B4-BE49-F238E27FC236}">
                <a16:creationId xmlns:a16="http://schemas.microsoft.com/office/drawing/2014/main" id="{D8F7DFBD-CAED-B318-3B91-666654C1292F}"/>
              </a:ext>
            </a:extLst>
          </p:cNvPr>
          <p:cNvSpPr txBox="1">
            <a:spLocks noChangeArrowheads="1"/>
          </p:cNvSpPr>
          <p:nvPr/>
        </p:nvSpPr>
        <p:spPr bwMode="auto">
          <a:xfrm>
            <a:off x="0" y="46529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6</a:t>
            </a:r>
            <a:r>
              <a:rPr lang="zh-CN" altLang="en-US" sz="2400" b="1"/>
              <a:t>、依据材料六并结合所学知识谈谈宗法制对当今社会的影响</a:t>
            </a:r>
          </a:p>
        </p:txBody>
      </p:sp>
      <p:sp>
        <p:nvSpPr>
          <p:cNvPr id="44038" name="PB13"/>
          <p:cNvSpPr/>
          <p:nvPr/>
        </p:nvSpPr>
        <p:spPr>
          <a:xfrm>
            <a:off x="0" y="6839712"/>
            <a:ext cx="2476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44039" name="PageNumberTextBox13"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3" name="Text Box 5">
            <a:extLst>
              <a:ext uri="{FF2B5EF4-FFF2-40B4-BE49-F238E27FC236}">
                <a16:creationId xmlns:a16="http://schemas.microsoft.com/office/drawing/2014/main" id="{F9074F1E-C327-5736-2355-92ABB0CB4240}"/>
              </a:ext>
            </a:extLst>
          </p:cNvPr>
          <p:cNvSpPr txBox="1">
            <a:spLocks noChangeArrowheads="1"/>
          </p:cNvSpPr>
          <p:nvPr/>
        </p:nvSpPr>
        <p:spPr bwMode="auto">
          <a:xfrm>
            <a:off x="250825" y="476250"/>
            <a:ext cx="8516938" cy="3406775"/>
          </a:xfrm>
          <a:prstGeom prst="rect">
            <a:avLst/>
          </a:prstGeom>
          <a:noFill/>
          <a:ln w="28575">
            <a:solidFill>
              <a:srgbClr val="800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rPr>
              <a:t>材料七</a:t>
            </a:r>
            <a:r>
              <a:rPr lang="zh-CN" altLang="en-US" sz="2400" b="1">
                <a:latin typeface="楷体_GB2312" pitchFamily="49" charset="-122"/>
                <a:ea typeface="楷体_GB2312" pitchFamily="49" charset="-122"/>
              </a:rPr>
              <a:t>    </a:t>
            </a:r>
            <a:r>
              <a:rPr lang="zh-CN" altLang="en-US" sz="2400" b="1">
                <a:ea typeface="楷体_GB2312" pitchFamily="49" charset="-122"/>
              </a:rPr>
              <a:t>“</a:t>
            </a:r>
            <a:r>
              <a:rPr lang="zh-CN" altLang="en-US" sz="2400" b="1">
                <a:latin typeface="楷体_GB2312" pitchFamily="49" charset="-122"/>
                <a:ea typeface="楷体_GB2312" pitchFamily="49" charset="-122"/>
              </a:rPr>
              <a:t>中国古代最早的国家，是在原始社会基础上发展起来的。在原始社会，基本的社会关系是血缘关系和亲缘关系，这种社会结构在国家诞生后被较为完整地保留下来。因此，中国古代的早期国家</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夏商周三代</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是一种部族国家</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它的政治、法律和选官制度，都带有浓厚的部族色彩，形成了以宗法制为核心的制度体系，用分封制作为治理国家的基本方式，用世卿世禄制作为选拔官吏的基本方式。这种制度体系，以西周最为典型。</a:t>
            </a:r>
            <a:r>
              <a:rPr lang="zh-CN" altLang="en-US" sz="2400" b="1">
                <a:ea typeface="楷体_GB2312" pitchFamily="49" charset="-122"/>
              </a:rPr>
              <a:t>”</a:t>
            </a:r>
            <a:endParaRPr lang="zh-CN" altLang="en-US" sz="2400" b="1">
              <a:latin typeface="楷体_GB2312" pitchFamily="49" charset="-122"/>
              <a:ea typeface="楷体_GB2312" pitchFamily="49" charset="-122"/>
            </a:endParaRPr>
          </a:p>
          <a:p>
            <a:r>
              <a:rPr lang="zh-CN" altLang="en-US" sz="2400" b="1">
                <a:latin typeface="楷体_GB2312" pitchFamily="49" charset="-122"/>
                <a:ea typeface="楷体_GB2312" pitchFamily="49" charset="-122"/>
              </a:rPr>
              <a:t>                           </a:t>
            </a:r>
            <a:r>
              <a:rPr lang="en-US" altLang="zh-CN" sz="2400" b="1">
                <a:latin typeface="宋体" panose="02010600030101010101" pitchFamily="2" charset="-122"/>
              </a:rPr>
              <a:t>——</a:t>
            </a:r>
            <a:r>
              <a:rPr lang="zh-CN" altLang="en-US" sz="2400" b="1">
                <a:latin typeface="宋体" panose="02010600030101010101" pitchFamily="2" charset="-122"/>
              </a:rPr>
              <a:t>张岂之</a:t>
            </a:r>
            <a:r>
              <a:rPr lang="en-US" altLang="zh-CN" sz="2400" b="1">
                <a:latin typeface="宋体" panose="02010600030101010101" pitchFamily="2" charset="-122"/>
              </a:rPr>
              <a:t>《</a:t>
            </a:r>
            <a:r>
              <a:rPr lang="zh-CN" altLang="en-US" sz="2400" b="1">
                <a:latin typeface="宋体" panose="02010600030101010101" pitchFamily="2" charset="-122"/>
              </a:rPr>
              <a:t>中国历史十五讲</a:t>
            </a:r>
            <a:r>
              <a:rPr lang="en-US" altLang="zh-CN" sz="2400" b="1">
                <a:latin typeface="宋体" panose="02010600030101010101" pitchFamily="2" charset="-122"/>
              </a:rPr>
              <a:t>》</a:t>
            </a:r>
            <a:r>
              <a:rPr lang="en-US" altLang="zh-CN" sz="2400" b="1">
                <a:latin typeface="楷体_GB2312" pitchFamily="49" charset="-122"/>
                <a:ea typeface="楷体_GB2312" pitchFamily="49" charset="-122"/>
              </a:rPr>
              <a:t> </a:t>
            </a:r>
          </a:p>
        </p:txBody>
      </p:sp>
      <p:sp>
        <p:nvSpPr>
          <p:cNvPr id="12294" name="Text Box 6">
            <a:extLst>
              <a:ext uri="{FF2B5EF4-FFF2-40B4-BE49-F238E27FC236}">
                <a16:creationId xmlns:a16="http://schemas.microsoft.com/office/drawing/2014/main" id="{176CB3B2-1433-B18A-A717-391563219DDF}"/>
              </a:ext>
            </a:extLst>
          </p:cNvPr>
          <p:cNvSpPr txBox="1">
            <a:spLocks noChangeArrowheads="1"/>
          </p:cNvSpPr>
          <p:nvPr/>
        </p:nvSpPr>
        <p:spPr bwMode="auto">
          <a:xfrm>
            <a:off x="0" y="40052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7</a:t>
            </a:r>
            <a:r>
              <a:rPr lang="zh-CN" altLang="en-US" sz="2400" b="1"/>
              <a:t>、结合材料七分析，中国早期政治制度的主要特点是什么？</a:t>
            </a:r>
          </a:p>
        </p:txBody>
      </p:sp>
      <p:sp>
        <p:nvSpPr>
          <p:cNvPr id="12295" name="PB14"/>
          <p:cNvSpPr/>
          <p:nvPr/>
        </p:nvSpPr>
        <p:spPr>
          <a:xfrm>
            <a:off x="0" y="6839712"/>
            <a:ext cx="2667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12296" name="PageNumberTextBox14"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Text Box 2">
            <a:extLst>
              <a:ext uri="{FF2B5EF4-FFF2-40B4-BE49-F238E27FC236}">
                <a16:creationId xmlns:a16="http://schemas.microsoft.com/office/drawing/2014/main" id="{A0655FF9-3053-51D9-EB96-B2D1C871A30F}"/>
              </a:ext>
            </a:extLst>
          </p:cNvPr>
          <p:cNvSpPr txBox="1">
            <a:spLocks noChangeArrowheads="1"/>
          </p:cNvSpPr>
          <p:nvPr/>
        </p:nvSpPr>
        <p:spPr bwMode="auto">
          <a:xfrm>
            <a:off x="303213" y="482600"/>
            <a:ext cx="851693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t>二、夏商西周的经济</a:t>
            </a:r>
          </a:p>
        </p:txBody>
      </p:sp>
      <p:sp>
        <p:nvSpPr>
          <p:cNvPr id="15363" name="Rectangle 3">
            <a:extLst>
              <a:ext uri="{FF2B5EF4-FFF2-40B4-BE49-F238E27FC236}">
                <a16:creationId xmlns:a16="http://schemas.microsoft.com/office/drawing/2014/main" id="{CB97F1BC-AB6D-41A3-9356-CF13C52A98CF}"/>
              </a:ext>
            </a:extLst>
          </p:cNvPr>
          <p:cNvSpPr>
            <a:spLocks noChangeArrowheads="1"/>
          </p:cNvSpPr>
          <p:nvPr/>
        </p:nvSpPr>
        <p:spPr bwMode="auto">
          <a:xfrm>
            <a:off x="0" y="1382713"/>
            <a:ext cx="9144000" cy="2301875"/>
          </a:xfrm>
          <a:prstGeom prst="rect">
            <a:avLst/>
          </a:prstGeom>
          <a:noFill/>
          <a:ln w="19050">
            <a:solidFill>
              <a:srgbClr val="0000FF"/>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rPr>
              <a:t>材料一</a:t>
            </a:r>
            <a:r>
              <a:rPr lang="zh-CN" altLang="en-US" sz="2400" b="1">
                <a:latin typeface="楷体_GB2312" pitchFamily="49" charset="-122"/>
                <a:ea typeface="楷体_GB2312" pitchFamily="49" charset="-122"/>
              </a:rPr>
              <a:t>   黄帝之王</a:t>
            </a:r>
            <a:r>
              <a:rPr lang="en-US" altLang="zh-CN" sz="2400" b="1">
                <a:ea typeface="楷体_GB2312" pitchFamily="49" charset="-122"/>
              </a:rPr>
              <a:t>……</a:t>
            </a:r>
            <a:r>
              <a:rPr lang="zh-CN" altLang="en-US" sz="2400" b="1">
                <a:latin typeface="楷体_GB2312" pitchFamily="49" charset="-122"/>
                <a:ea typeface="楷体_GB2312" pitchFamily="49" charset="-122"/>
              </a:rPr>
              <a:t>不利其器，烧山林，破增薮。</a:t>
            </a:r>
          </a:p>
          <a:p>
            <a:r>
              <a:rPr lang="zh-CN" altLang="en-US" sz="2400" b="1">
                <a:latin typeface="楷体_GB2312" pitchFamily="49" charset="-122"/>
                <a:ea typeface="楷体_GB2312" pitchFamily="49" charset="-122"/>
              </a:rPr>
              <a:t>                                        </a:t>
            </a:r>
            <a:r>
              <a:rPr lang="en-US" altLang="zh-CN" sz="2400" b="1">
                <a:latin typeface="宋体" panose="02010600030101010101" pitchFamily="2" charset="-122"/>
              </a:rPr>
              <a:t>——《</a:t>
            </a:r>
            <a:r>
              <a:rPr lang="zh-CN" altLang="en-US" sz="2400" b="1">
                <a:latin typeface="宋体" panose="02010600030101010101" pitchFamily="2" charset="-122"/>
              </a:rPr>
              <a:t>管子</a:t>
            </a:r>
            <a:r>
              <a:rPr lang="en-US" altLang="zh-CN" sz="2400" b="1">
                <a:latin typeface="宋体" panose="02010600030101010101" pitchFamily="2" charset="-122"/>
              </a:rPr>
              <a:t>·</a:t>
            </a:r>
            <a:r>
              <a:rPr lang="zh-CN" altLang="en-US" sz="2400" b="1">
                <a:latin typeface="宋体" panose="02010600030101010101" pitchFamily="2" charset="-122"/>
              </a:rPr>
              <a:t>揆度</a:t>
            </a:r>
            <a:r>
              <a:rPr lang="en-US" altLang="zh-CN" sz="2400" b="1">
                <a:latin typeface="宋体" panose="02010600030101010101" pitchFamily="2" charset="-122"/>
              </a:rPr>
              <a:t>》</a:t>
            </a:r>
          </a:p>
          <a:p>
            <a:r>
              <a:rPr lang="zh-CN" altLang="en-US" sz="2400" b="1"/>
              <a:t>材料二   </a:t>
            </a:r>
            <a:r>
              <a:rPr lang="zh-CN" altLang="en-US" sz="2400" b="1">
                <a:ea typeface="楷体_GB2312" pitchFamily="49" charset="-122"/>
              </a:rPr>
              <a:t>一切土地归奴隶主国家所有，由国王支配，叫作“溥天之下，莫非王土”。国王直接控制王畿之内的土地，而把王畿之外的土地分赐给诸侯。诸侯又将土地分赐给卿、大夫和士。受田者只能世代使用，不得转让和买卖，即“田里不鬻”，并要向国君交纳贡赋</a:t>
            </a:r>
            <a:r>
              <a:rPr lang="zh-CN" altLang="en-US" sz="2400" b="1"/>
              <a:t>。</a:t>
            </a:r>
          </a:p>
        </p:txBody>
      </p:sp>
      <p:sp>
        <p:nvSpPr>
          <p:cNvPr id="15364" name="Text Box 4">
            <a:extLst>
              <a:ext uri="{FF2B5EF4-FFF2-40B4-BE49-F238E27FC236}">
                <a16:creationId xmlns:a16="http://schemas.microsoft.com/office/drawing/2014/main" id="{09B71EC0-CE70-0C24-985E-EF6E177A98AA}"/>
              </a:ext>
            </a:extLst>
          </p:cNvPr>
          <p:cNvSpPr txBox="1">
            <a:spLocks noChangeArrowheads="1"/>
          </p:cNvSpPr>
          <p:nvPr/>
        </p:nvSpPr>
        <p:spPr bwMode="auto">
          <a:xfrm>
            <a:off x="0" y="3933825"/>
            <a:ext cx="914400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1</a:t>
            </a:r>
            <a:r>
              <a:rPr lang="zh-CN" altLang="en-US" sz="2400" b="1"/>
              <a:t>、中国原始农业的主要耕作方式是什么？</a:t>
            </a:r>
          </a:p>
          <a:p>
            <a:r>
              <a:rPr lang="en-US" altLang="zh-CN" sz="2400" b="1"/>
              <a:t>2</a:t>
            </a:r>
            <a:r>
              <a:rPr lang="zh-CN" altLang="en-US" sz="2400" b="1"/>
              <a:t>、依据材料二，说明井田制的性质；并分析井田制和分封制的关系。</a:t>
            </a:r>
          </a:p>
        </p:txBody>
      </p:sp>
      <p:sp>
        <p:nvSpPr>
          <p:cNvPr id="15365" name="PB15"/>
          <p:cNvSpPr/>
          <p:nvPr/>
        </p:nvSpPr>
        <p:spPr>
          <a:xfrm>
            <a:off x="0" y="6839712"/>
            <a:ext cx="2857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15366" name="PageNumberTextBox15"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8" name="Rectangle 4">
            <a:extLst>
              <a:ext uri="{FF2B5EF4-FFF2-40B4-BE49-F238E27FC236}">
                <a16:creationId xmlns:a16="http://schemas.microsoft.com/office/drawing/2014/main" id="{80763A0A-E6B9-AD2F-8DB8-18208BA1C4A2}"/>
              </a:ext>
            </a:extLst>
          </p:cNvPr>
          <p:cNvSpPr>
            <a:spLocks noChangeArrowheads="1"/>
          </p:cNvSpPr>
          <p:nvPr/>
        </p:nvSpPr>
        <p:spPr bwMode="auto">
          <a:xfrm>
            <a:off x="179388" y="1206500"/>
            <a:ext cx="8713787" cy="3771900"/>
          </a:xfrm>
          <a:prstGeom prst="rect">
            <a:avLst/>
          </a:prstGeom>
          <a:noFill/>
          <a:ln w="28575">
            <a:solidFill>
              <a:srgbClr val="800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t>材料三     </a:t>
            </a:r>
            <a:r>
              <a:rPr lang="zh-CN" altLang="en-US" sz="2400" b="1">
                <a:latin typeface="楷体_GB2312" pitchFamily="49" charset="-122"/>
                <a:ea typeface="楷体_GB2312" pitchFamily="49" charset="-122"/>
              </a:rPr>
              <a:t>我国种植水稻可以推到七八千年以前，种植谷子（脱壳为小米）的历史亦然。从农业起步，经营定居生活，逐渐发展养殖牧业和手工业，这是中国文明起源的路子。这条路子也不限于中国。西亚、埃及、印度等也是这样。现在世界上有三次革命之说：第一次是农业革命，第二次是工业革命，第三次是信息革命 。</a:t>
            </a:r>
          </a:p>
          <a:p>
            <a:r>
              <a:rPr lang="zh-CN" altLang="en-US" sz="2400" b="1"/>
              <a:t>材料四      </a:t>
            </a:r>
            <a:r>
              <a:rPr lang="zh-CN" altLang="en-US" sz="2400" b="1">
                <a:ea typeface="楷体_GB2312" pitchFamily="49" charset="-122"/>
              </a:rPr>
              <a:t>独特的中国文化有不少特点，一个特点是养蚕和将纤细的蚕丝织成精美的丝织品；另一特点是避免将牲畜乳汁供人消费之用</a:t>
            </a:r>
            <a:r>
              <a:rPr lang="en-US" altLang="zh-CN" sz="2400" b="1">
                <a:ea typeface="楷体_GB2312" pitchFamily="49" charset="-122"/>
              </a:rPr>
              <a:t>——</a:t>
            </a:r>
            <a:r>
              <a:rPr lang="zh-CN" altLang="en-US" sz="2400" b="1">
                <a:ea typeface="楷体_GB2312" pitchFamily="49" charset="-122"/>
              </a:rPr>
              <a:t>这一点特别引人注目，因为乳汁和乳制品是欧亚大陆各游牧部落的主食品。</a:t>
            </a:r>
            <a:endParaRPr lang="zh-CN" altLang="en-US" sz="2400" b="1">
              <a:latin typeface="楷体_GB2312" pitchFamily="49" charset="-122"/>
              <a:ea typeface="楷体_GB2312" pitchFamily="49" charset="-122"/>
            </a:endParaRPr>
          </a:p>
        </p:txBody>
      </p:sp>
      <p:sp>
        <p:nvSpPr>
          <p:cNvPr id="16390" name="Text Box 6">
            <a:extLst>
              <a:ext uri="{FF2B5EF4-FFF2-40B4-BE49-F238E27FC236}">
                <a16:creationId xmlns:a16="http://schemas.microsoft.com/office/drawing/2014/main" id="{997CCC45-A7B1-5D46-EC4C-2ED33013F411}"/>
              </a:ext>
            </a:extLst>
          </p:cNvPr>
          <p:cNvSpPr txBox="1">
            <a:spLocks noChangeArrowheads="1"/>
          </p:cNvSpPr>
          <p:nvPr/>
        </p:nvSpPr>
        <p:spPr bwMode="auto">
          <a:xfrm>
            <a:off x="0" y="5300663"/>
            <a:ext cx="91440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3</a:t>
            </a:r>
            <a:r>
              <a:rPr lang="zh-CN" altLang="en-US" sz="2400" b="1"/>
              <a:t>、结合材料三四，谈谈怎样认识中国古代早期农业和手工业发展的影响。</a:t>
            </a:r>
          </a:p>
        </p:txBody>
      </p:sp>
      <p:sp>
        <p:nvSpPr>
          <p:cNvPr id="16391" name="PB16"/>
          <p:cNvSpPr/>
          <p:nvPr/>
        </p:nvSpPr>
        <p:spPr>
          <a:xfrm>
            <a:off x="0" y="6839712"/>
            <a:ext cx="3048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16392" name="PageNumberTextBox16"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2" name="Text Box 4">
            <a:extLst>
              <a:ext uri="{FF2B5EF4-FFF2-40B4-BE49-F238E27FC236}">
                <a16:creationId xmlns:a16="http://schemas.microsoft.com/office/drawing/2014/main" id="{3EBE6765-E2A0-C09C-8F4E-602C3FFB789C}"/>
              </a:ext>
            </a:extLst>
          </p:cNvPr>
          <p:cNvSpPr txBox="1">
            <a:spLocks noChangeArrowheads="1"/>
          </p:cNvSpPr>
          <p:nvPr/>
        </p:nvSpPr>
        <p:spPr bwMode="auto">
          <a:xfrm>
            <a:off x="303213" y="482600"/>
            <a:ext cx="851693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t>三、夏商西周的文化</a:t>
            </a:r>
          </a:p>
        </p:txBody>
      </p:sp>
      <p:pic>
        <p:nvPicPr>
          <p:cNvPr id="17413" name="Picture 5">
            <a:extLst>
              <a:ext uri="{FF2B5EF4-FFF2-40B4-BE49-F238E27FC236}">
                <a16:creationId xmlns:a16="http://schemas.microsoft.com/office/drawing/2014/main" id="{01EFA1AD-84BC-AF23-AA01-261BF9183B4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63713" y="1341438"/>
            <a:ext cx="1662112" cy="1344612"/>
          </a:xfrm>
          <a:prstGeom prst="rect">
            <a:avLst/>
          </a:prstGeom>
          <a:noFill/>
          <a:extLst>
            <a:ext uri="{909E8E84-426E-40DD-AFC4-6F175D3DCCD1}">
              <a14:hiddenFill xmlns:a14="http://schemas.microsoft.com/office/drawing/2010/main">
                <a:solidFill>
                  <a:srgbClr val="FFFFFF"/>
                </a:solidFill>
              </a14:hiddenFill>
            </a:ext>
          </a:extLst>
        </p:spPr>
      </p:pic>
      <p:sp>
        <p:nvSpPr>
          <p:cNvPr id="17414" name="Rectangle 6">
            <a:extLst>
              <a:ext uri="{FF2B5EF4-FFF2-40B4-BE49-F238E27FC236}">
                <a16:creationId xmlns:a16="http://schemas.microsoft.com/office/drawing/2014/main" id="{BF0A6DEA-3960-41AF-7189-97E702FDB8D9}"/>
              </a:ext>
            </a:extLst>
          </p:cNvPr>
          <p:cNvSpPr>
            <a:spLocks noChangeArrowheads="1"/>
          </p:cNvSpPr>
          <p:nvPr/>
        </p:nvSpPr>
        <p:spPr bwMode="auto">
          <a:xfrm>
            <a:off x="179388" y="1268413"/>
            <a:ext cx="8713787" cy="3406775"/>
          </a:xfrm>
          <a:prstGeom prst="rect">
            <a:avLst/>
          </a:prstGeom>
          <a:noFill/>
          <a:ln w="28575">
            <a:solidFill>
              <a:srgbClr val="800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t>材料一     </a:t>
            </a:r>
            <a:endParaRPr lang="zh-CN" altLang="en-US" sz="2400" b="1">
              <a:latin typeface="楷体_GB2312" pitchFamily="49" charset="-122"/>
              <a:ea typeface="楷体_GB2312" pitchFamily="49" charset="-122"/>
            </a:endParaRPr>
          </a:p>
          <a:p>
            <a:endParaRPr lang="zh-CN" altLang="en-US" sz="2400" b="1"/>
          </a:p>
          <a:p>
            <a:endParaRPr lang="zh-CN" altLang="en-US" sz="2400" b="1"/>
          </a:p>
          <a:p>
            <a:endParaRPr lang="zh-CN" altLang="en-US" sz="2400" b="1"/>
          </a:p>
          <a:p>
            <a:r>
              <a:rPr lang="zh-CN" altLang="en-US" sz="2400" b="1"/>
              <a:t>材料二   </a:t>
            </a:r>
            <a:r>
              <a:rPr lang="zh-CN" altLang="en-US" sz="2400" b="1">
                <a:latin typeface="楷体_GB2312" pitchFamily="49" charset="-122"/>
                <a:ea typeface="楷体_GB2312" pitchFamily="49" charset="-122"/>
              </a:rPr>
              <a:t>王室贵族上自国家大事，下至私人生活，如祭祀、气候、收成、征伐、田猎、病患、生育、出门，等等，无不求神问卜，以得知吉凶祸福决定行止。于是，占卜成了国家政治生活中的一件大事，朝廷设置了专门的机构和卜官。有刻辞的甲骨，都作为国家档案保存起来，堆存在窖穴之中。 </a:t>
            </a:r>
          </a:p>
        </p:txBody>
      </p:sp>
      <p:sp>
        <p:nvSpPr>
          <p:cNvPr id="17415" name="Text Box 7">
            <a:extLst>
              <a:ext uri="{FF2B5EF4-FFF2-40B4-BE49-F238E27FC236}">
                <a16:creationId xmlns:a16="http://schemas.microsoft.com/office/drawing/2014/main" id="{B2E4235C-BD82-377C-49BD-204BB6D161CA}"/>
              </a:ext>
            </a:extLst>
          </p:cNvPr>
          <p:cNvSpPr txBox="1">
            <a:spLocks noChangeArrowheads="1"/>
          </p:cNvSpPr>
          <p:nvPr/>
        </p:nvSpPr>
        <p:spPr bwMode="auto">
          <a:xfrm>
            <a:off x="179388" y="4941888"/>
            <a:ext cx="885666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1</a:t>
            </a:r>
            <a:r>
              <a:rPr lang="zh-CN" altLang="en-US" sz="2400" b="1"/>
              <a:t>、甲骨文是中国已发现的古代文字中时代最早、体系较为完整的文字。结合材料，分析甲骨文反映的商代政治的特点是什么？</a:t>
            </a:r>
          </a:p>
        </p:txBody>
      </p:sp>
      <p:sp>
        <p:nvSpPr>
          <p:cNvPr id="17416" name="PB17"/>
          <p:cNvSpPr/>
          <p:nvPr/>
        </p:nvSpPr>
        <p:spPr>
          <a:xfrm>
            <a:off x="0" y="6839712"/>
            <a:ext cx="3238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17417" name="PageNumberTextBox17"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60" name="Rectangle 4">
            <a:extLst>
              <a:ext uri="{FF2B5EF4-FFF2-40B4-BE49-F238E27FC236}">
                <a16:creationId xmlns:a16="http://schemas.microsoft.com/office/drawing/2014/main" id="{283D7EAF-A7FC-5EB4-31EC-75E730B9096D}"/>
              </a:ext>
            </a:extLst>
          </p:cNvPr>
          <p:cNvSpPr>
            <a:spLocks noChangeArrowheads="1"/>
          </p:cNvSpPr>
          <p:nvPr/>
        </p:nvSpPr>
        <p:spPr bwMode="auto">
          <a:xfrm>
            <a:off x="179388" y="1085850"/>
            <a:ext cx="8713787" cy="2676525"/>
          </a:xfrm>
          <a:prstGeom prst="rect">
            <a:avLst/>
          </a:prstGeom>
          <a:noFill/>
          <a:ln w="28575">
            <a:solidFill>
              <a:srgbClr val="800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t>材料三    </a:t>
            </a:r>
            <a:r>
              <a:rPr lang="zh-CN" altLang="en-US" sz="2400" b="1">
                <a:latin typeface="楷体_GB2312" pitchFamily="49" charset="-122"/>
                <a:ea typeface="楷体_GB2312" pitchFamily="49" charset="-122"/>
              </a:rPr>
              <a:t>文字是中国人的认同和文明发展的关键性所在。黄土高原及华北平原地区的人群说着各种各样常常彼此听不懂的语言。他们北靠游牧部落，南接实行休耕的农业民族。和这些人的接触，加上这些人向黄土高原的移民，使得这一地区的语言更加混乱复杂。但是文字的出现使得各个受教育的精英群体之间的交流成为可能。</a:t>
            </a:r>
          </a:p>
          <a:p>
            <a:r>
              <a:rPr lang="zh-CN" altLang="en-US" sz="2400" b="1">
                <a:latin typeface="楷体_GB2312" pitchFamily="49" charset="-122"/>
                <a:ea typeface="楷体_GB2312" pitchFamily="49" charset="-122"/>
              </a:rPr>
              <a:t>                                     </a:t>
            </a:r>
            <a:r>
              <a:rPr lang="en-US" altLang="zh-CN" sz="2400" b="1">
                <a:ea typeface="楷体_GB2312" pitchFamily="49" charset="-122"/>
              </a:rPr>
              <a:t>——</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全球文明史</a:t>
            </a:r>
            <a:r>
              <a:rPr lang="en-US" altLang="zh-CN" sz="2400" b="1">
                <a:latin typeface="楷体_GB2312" pitchFamily="49" charset="-122"/>
                <a:ea typeface="楷体_GB2312" pitchFamily="49" charset="-122"/>
              </a:rPr>
              <a:t>》</a:t>
            </a:r>
          </a:p>
        </p:txBody>
      </p:sp>
      <p:sp>
        <p:nvSpPr>
          <p:cNvPr id="19461" name="Text Box 5">
            <a:extLst>
              <a:ext uri="{FF2B5EF4-FFF2-40B4-BE49-F238E27FC236}">
                <a16:creationId xmlns:a16="http://schemas.microsoft.com/office/drawing/2014/main" id="{D824B2A7-BE4D-0E02-1408-8D6FC06C1CD2}"/>
              </a:ext>
            </a:extLst>
          </p:cNvPr>
          <p:cNvSpPr txBox="1">
            <a:spLocks noChangeArrowheads="1"/>
          </p:cNvSpPr>
          <p:nvPr/>
        </p:nvSpPr>
        <p:spPr bwMode="auto">
          <a:xfrm>
            <a:off x="287338" y="4221163"/>
            <a:ext cx="88566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400" b="1"/>
              <a:t>2</a:t>
            </a:r>
            <a:r>
              <a:rPr lang="zh-CN" altLang="en-US" sz="2400" b="1"/>
              <a:t>、依据材料三说明文字的形成产生的主要影响是什么？</a:t>
            </a:r>
          </a:p>
        </p:txBody>
      </p:sp>
      <p:sp>
        <p:nvSpPr>
          <p:cNvPr id="19462" name="PB18"/>
          <p:cNvSpPr/>
          <p:nvPr/>
        </p:nvSpPr>
        <p:spPr>
          <a:xfrm>
            <a:off x="0" y="6839712"/>
            <a:ext cx="3429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19463" name="PageNumberTextBox18"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Text Box 2">
            <a:extLst>
              <a:ext uri="{FF2B5EF4-FFF2-40B4-BE49-F238E27FC236}">
                <a16:creationId xmlns:a16="http://schemas.microsoft.com/office/drawing/2014/main" id="{82E0DC51-E5FC-1A6B-B3C4-44177AA36F34}"/>
              </a:ext>
            </a:extLst>
          </p:cNvPr>
          <p:cNvSpPr txBox="1">
            <a:spLocks noChangeArrowheads="1"/>
          </p:cNvSpPr>
          <p:nvPr/>
        </p:nvSpPr>
        <p:spPr bwMode="auto">
          <a:xfrm>
            <a:off x="0" y="1989138"/>
            <a:ext cx="9144000" cy="158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400" b="1">
                <a:solidFill>
                  <a:srgbClr val="FF3300"/>
                </a:solidFill>
                <a:ea typeface="楷体_GB2312" pitchFamily="49" charset="-122"/>
              </a:rPr>
              <a:t>古代中华文明的起源和奠基时期</a:t>
            </a:r>
          </a:p>
          <a:p>
            <a:r>
              <a:rPr lang="zh-CN" altLang="en-US" sz="4400" b="1">
                <a:solidFill>
                  <a:srgbClr val="FF3300"/>
                </a:solidFill>
                <a:ea typeface="楷体_GB2312" pitchFamily="49" charset="-122"/>
              </a:rPr>
              <a:t>                 </a:t>
            </a:r>
            <a:r>
              <a:rPr lang="en-US" altLang="zh-CN" sz="5400" b="1" i="1">
                <a:solidFill>
                  <a:srgbClr val="FF3300"/>
                </a:solidFill>
                <a:ea typeface="楷体_GB2312" pitchFamily="49" charset="-122"/>
              </a:rPr>
              <a:t>——</a:t>
            </a:r>
            <a:r>
              <a:rPr lang="zh-CN" altLang="en-US" sz="5400" b="1" i="1">
                <a:solidFill>
                  <a:srgbClr val="FF3300"/>
                </a:solidFill>
                <a:ea typeface="楷体_GB2312" pitchFamily="49" charset="-122"/>
              </a:rPr>
              <a:t>先秦之春秋战国</a:t>
            </a:r>
          </a:p>
        </p:txBody>
      </p:sp>
      <p:pic>
        <p:nvPicPr>
          <p:cNvPr id="21511" name="Picture 7">
            <a:extLst>
              <a:ext uri="{FF2B5EF4-FFF2-40B4-BE49-F238E27FC236}">
                <a16:creationId xmlns:a16="http://schemas.microsoft.com/office/drawing/2014/main" id="{8AE9E929-6EDC-AF89-84F7-980A775277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1040" t="1357"/>
          <a:stretch>
            <a:fillRect/>
          </a:stretch>
        </p:blipFill>
        <p:spPr bwMode="auto">
          <a:xfrm>
            <a:off x="395288" y="4581525"/>
            <a:ext cx="1655762" cy="1846263"/>
          </a:xfrm>
          <a:prstGeom prst="rect">
            <a:avLst/>
          </a:prstGeom>
          <a:noFill/>
          <a:extLst>
            <a:ext uri="{909E8E84-426E-40DD-AFC4-6F175D3DCCD1}">
              <a14:hiddenFill xmlns:a14="http://schemas.microsoft.com/office/drawing/2010/main">
                <a:solidFill>
                  <a:srgbClr val="FFFFFF"/>
                </a:solidFill>
              </a14:hiddenFill>
            </a:ext>
          </a:extLst>
        </p:spPr>
      </p:pic>
      <p:pic>
        <p:nvPicPr>
          <p:cNvPr id="21513" name="Picture 9">
            <a:extLst>
              <a:ext uri="{FF2B5EF4-FFF2-40B4-BE49-F238E27FC236}">
                <a16:creationId xmlns:a16="http://schemas.microsoft.com/office/drawing/2014/main" id="{9B5F9CBC-FB40-1115-91FB-E5D5868BDD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84438" y="4581525"/>
            <a:ext cx="1800225" cy="1697038"/>
          </a:xfrm>
          <a:prstGeom prst="rect">
            <a:avLst/>
          </a:prstGeom>
          <a:noFill/>
          <a:extLst>
            <a:ext uri="{909E8E84-426E-40DD-AFC4-6F175D3DCCD1}">
              <a14:hiddenFill xmlns:a14="http://schemas.microsoft.com/office/drawing/2010/main">
                <a:solidFill>
                  <a:srgbClr val="FFFFFF"/>
                </a:solidFill>
              </a14:hiddenFill>
            </a:ext>
          </a:extLst>
        </p:spPr>
      </p:pic>
      <p:pic>
        <p:nvPicPr>
          <p:cNvPr id="21517" name="Picture 13">
            <a:extLst>
              <a:ext uri="{FF2B5EF4-FFF2-40B4-BE49-F238E27FC236}">
                <a16:creationId xmlns:a16="http://schemas.microsoft.com/office/drawing/2014/main" id="{ABD862FF-9C5F-6532-F190-5D8CDF745CA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59338" y="4581525"/>
            <a:ext cx="1373187" cy="1828800"/>
          </a:xfrm>
          <a:prstGeom prst="rect">
            <a:avLst/>
          </a:prstGeom>
          <a:noFill/>
          <a:extLst>
            <a:ext uri="{909E8E84-426E-40DD-AFC4-6F175D3DCCD1}">
              <a14:hiddenFill xmlns:a14="http://schemas.microsoft.com/office/drawing/2010/main">
                <a:solidFill>
                  <a:srgbClr val="FFFFFF"/>
                </a:solidFill>
              </a14:hiddenFill>
            </a:ext>
          </a:extLst>
        </p:spPr>
      </p:pic>
      <p:pic>
        <p:nvPicPr>
          <p:cNvPr id="21519" name="Picture 15">
            <a:extLst>
              <a:ext uri="{FF2B5EF4-FFF2-40B4-BE49-F238E27FC236}">
                <a16:creationId xmlns:a16="http://schemas.microsoft.com/office/drawing/2014/main" id="{3B76F371-7C57-F2C1-951A-B7F9615CC24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732588" y="4437063"/>
            <a:ext cx="2081212" cy="2122487"/>
          </a:xfrm>
          <a:prstGeom prst="rect">
            <a:avLst/>
          </a:prstGeom>
          <a:noFill/>
          <a:extLst>
            <a:ext uri="{909E8E84-426E-40DD-AFC4-6F175D3DCCD1}">
              <a14:hiddenFill xmlns:a14="http://schemas.microsoft.com/office/drawing/2010/main">
                <a:solidFill>
                  <a:srgbClr val="FFFFFF"/>
                </a:solidFill>
              </a14:hiddenFill>
            </a:ext>
          </a:extLst>
        </p:spPr>
      </p:pic>
      <p:sp>
        <p:nvSpPr>
          <p:cNvPr id="21520" name="PB19"/>
          <p:cNvSpPr/>
          <p:nvPr/>
        </p:nvSpPr>
        <p:spPr>
          <a:xfrm>
            <a:off x="0" y="6839712"/>
            <a:ext cx="3619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1521" name="PageNumberTextBox19"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9" name="Rectangle 3">
            <a:extLst>
              <a:ext uri="{FF2B5EF4-FFF2-40B4-BE49-F238E27FC236}">
                <a16:creationId xmlns:a16="http://schemas.microsoft.com/office/drawing/2014/main" id="{2401C4EC-F5EC-F99C-091F-25D9119685D4}"/>
              </a:ext>
            </a:extLst>
          </p:cNvPr>
          <p:cNvSpPr>
            <a:spLocks noGrp="1" noChangeArrowheads="1"/>
          </p:cNvSpPr>
          <p:nvPr>
            <p:ph type="body" idx="4294967295"/>
          </p:nvPr>
        </p:nvSpPr>
        <p:spPr>
          <a:xfrm>
            <a:off x="179388" y="333375"/>
            <a:ext cx="8964612" cy="5472113"/>
          </a:xfrm>
        </p:spPr>
        <p:txBody>
          <a:bodyPr/>
          <a:lstStyle/>
          <a:p>
            <a:r>
              <a:rPr lang="zh-CN" altLang="en-US" sz="2800" b="1">
                <a:solidFill>
                  <a:srgbClr val="0000FF"/>
                </a:solidFill>
                <a:latin typeface="宋体" panose="02010600030101010101" pitchFamily="2" charset="-122"/>
              </a:rPr>
              <a:t>结合所学知识说明，为什么说春秋战国时期是我国古代社会转型的重要时期？</a:t>
            </a:r>
          </a:p>
          <a:p>
            <a:r>
              <a:rPr lang="zh-CN" altLang="en-US" sz="2800" b="1">
                <a:solidFill>
                  <a:srgbClr val="FF3300"/>
                </a:solidFill>
                <a:latin typeface="宋体" panose="02010600030101010101" pitchFamily="2" charset="-122"/>
              </a:rPr>
              <a:t>经济</a:t>
            </a:r>
            <a:r>
              <a:rPr lang="zh-CN" altLang="en-US" sz="2800" b="1">
                <a:latin typeface="宋体" panose="02010600030101010101" pitchFamily="2" charset="-122"/>
              </a:rPr>
              <a:t>（</a:t>
            </a:r>
            <a:r>
              <a:rPr lang="en-US" altLang="zh-CN" sz="2800" b="1">
                <a:latin typeface="宋体" panose="02010600030101010101" pitchFamily="2" charset="-122"/>
              </a:rPr>
              <a:t>1</a:t>
            </a:r>
            <a:r>
              <a:rPr lang="zh-CN" altLang="en-US" sz="2800" b="1">
                <a:latin typeface="宋体" panose="02010600030101010101" pitchFamily="2" charset="-122"/>
              </a:rPr>
              <a:t>）铁犁牛耕推广，生产力显著提高 。  （</a:t>
            </a:r>
            <a:r>
              <a:rPr lang="en-US" altLang="zh-CN" sz="2800" b="1">
                <a:latin typeface="宋体" panose="02010600030101010101" pitchFamily="2" charset="-122"/>
              </a:rPr>
              <a:t>2</a:t>
            </a:r>
            <a:r>
              <a:rPr lang="zh-CN" altLang="en-US" sz="2800" b="1">
                <a:latin typeface="宋体" panose="02010600030101010101" pitchFamily="2" charset="-122"/>
              </a:rPr>
              <a:t>）井田制瓦解，封建土地所有制确立，小农经济的形成。</a:t>
            </a:r>
          </a:p>
          <a:p>
            <a:r>
              <a:rPr lang="zh-CN" altLang="en-US" sz="2800" b="1">
                <a:solidFill>
                  <a:srgbClr val="FF3300"/>
                </a:solidFill>
                <a:latin typeface="宋体" panose="02010600030101010101" pitchFamily="2" charset="-122"/>
              </a:rPr>
              <a:t>政治</a:t>
            </a:r>
            <a:r>
              <a:rPr lang="zh-CN" altLang="en-US" sz="2800" b="1">
                <a:latin typeface="宋体" panose="02010600030101010101" pitchFamily="2" charset="-122"/>
              </a:rPr>
              <a:t>（</a:t>
            </a:r>
            <a:r>
              <a:rPr lang="en-US" altLang="zh-CN" sz="2800" b="1">
                <a:latin typeface="宋体" panose="02010600030101010101" pitchFamily="2" charset="-122"/>
              </a:rPr>
              <a:t>1</a:t>
            </a:r>
            <a:r>
              <a:rPr lang="zh-CN" altLang="en-US" sz="2800" b="1">
                <a:latin typeface="宋体" panose="02010600030101010101" pitchFamily="2" charset="-122"/>
              </a:rPr>
              <a:t>）新兴地主阶级发展壮大，从诸侯割据到出现统一趋势（</a:t>
            </a:r>
            <a:r>
              <a:rPr lang="en-US" altLang="zh-CN" sz="2800" b="1">
                <a:latin typeface="宋体" panose="02010600030101010101" pitchFamily="2" charset="-122"/>
              </a:rPr>
              <a:t>2</a:t>
            </a:r>
            <a:r>
              <a:rPr lang="zh-CN" altLang="en-US" sz="2800" b="1">
                <a:latin typeface="宋体" panose="02010600030101010101" pitchFamily="2" charset="-122"/>
              </a:rPr>
              <a:t>）分封制崩溃，专制主义中央集权制度萌芽。</a:t>
            </a:r>
          </a:p>
          <a:p>
            <a:r>
              <a:rPr lang="zh-CN" altLang="en-US" sz="2800" b="1">
                <a:solidFill>
                  <a:srgbClr val="FF3300"/>
                </a:solidFill>
                <a:latin typeface="宋体" panose="02010600030101010101" pitchFamily="2" charset="-122"/>
              </a:rPr>
              <a:t>文化：</a:t>
            </a:r>
            <a:r>
              <a:rPr lang="zh-CN" altLang="en-US" sz="2800" b="1">
                <a:latin typeface="宋体" panose="02010600030101010101" pitchFamily="2" charset="-122"/>
              </a:rPr>
              <a:t>高度繁荣，百家争鸣成为我国历史上的第一次思想解放运动，为传统文化奠定了基础。</a:t>
            </a:r>
          </a:p>
          <a:p>
            <a:r>
              <a:rPr lang="zh-CN" altLang="en-US" sz="2800" b="1">
                <a:solidFill>
                  <a:srgbClr val="FF3300"/>
                </a:solidFill>
                <a:latin typeface="宋体" panose="02010600030101010101" pitchFamily="2" charset="-122"/>
              </a:rPr>
              <a:t>结论：</a:t>
            </a:r>
            <a:r>
              <a:rPr lang="zh-CN" altLang="en-US" sz="2800" b="1">
                <a:latin typeface="宋体" panose="02010600030101010101" pitchFamily="2" charset="-122"/>
              </a:rPr>
              <a:t>春秋战国是社会大变革时期，奴隶制度逐步瓦解封建制度逐步确立。</a:t>
            </a:r>
          </a:p>
        </p:txBody>
      </p:sp>
      <p:sp>
        <p:nvSpPr>
          <p:cNvPr id="24580" name="PB20"/>
          <p:cNvSpPr/>
          <p:nvPr/>
        </p:nvSpPr>
        <p:spPr>
          <a:xfrm>
            <a:off x="0" y="6839712"/>
            <a:ext cx="3810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4581" name="PageNumberTextBox20"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中华文明的起源和奠基..全文共48页，当前为第20页。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7" presetClass="entr" presetSubtype="0" dur="80" fill="hold" nodeType="clickEffect">
                                  <p:stCondLst>
                                    <p:cond delay="0"/>
                                  </p:stCondLst>
                                  <p:iterate type="lt">
                                    <p:tmPct val="50000"/>
                                  </p:iterate>
                                  <p:childTnLst>
                                    <p:set>
                                      <p:cBhvr>
                                        <p:cTn id="6" dur="1" fill="hold">
                                          <p:stCondLst>
                                            <p:cond delay="0"/>
                                          </p:stCondLst>
                                        </p:cTn>
                                        <p:tgtEl>
                                          <p:spTgt spid="24579">
                                            <p:txEl>
                                              <p:pRg st="1" end="1"/>
                                            </p:txEl>
                                          </p:spTgt>
                                        </p:tgtEl>
                                        <p:attrNameLst>
                                          <p:attrName>style.visibility</p:attrName>
                                        </p:attrNameLst>
                                      </p:cBhvr>
                                      <p:to>
                                        <p:strVal val="visible"/>
                                      </p:to>
                                    </p:set>
                                    <p:anim calcmode="discrete" valueType="clr">
                                      <p:cBhvr override="childStyle">
                                        <p:cTn id="7" dur="80"/>
                                        <p:tgtEl>
                                          <p:spTgt spid="24579">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4579">
                                            <p:txEl>
                                              <p:pRg st="1" end="1"/>
                                            </p:txEl>
                                          </p:spTgt>
                                        </p:tgtEl>
                                        <p:attrNameLst>
                                          <p:attrName>fillcolor</p:attrName>
                                        </p:attrNameLst>
                                      </p:cBhvr>
                                      <p:tavLst>
                                        <p:tav tm="0">
                                          <p:val>
                                            <p:clrVal>
                                              <a:schemeClr val="accent2"/>
                                            </p:clrVal>
                                          </p:val>
                                        </p:tav>
                                        <p:tav tm="50000">
                                          <p:val>
                                            <p:clrVal>
                                              <a:schemeClr val="hlink"/>
                                            </p:clrVal>
                                          </p:val>
                                        </p:tav>
                                      </p:tavLst>
                                    </p:anim>
                                    <p:set>
                                      <p:cBhvr>
                                        <p:cTn id="9" dur="80"/>
                                        <p:tgtEl>
                                          <p:spTgt spid="24579">
                                            <p:txEl>
                                              <p:pRg st="1" end="1"/>
                                            </p:txEl>
                                          </p:spTgt>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27" presetClass="entr" presetSubtype="0" dur="80" fill="hold" nodeType="clickEffect">
                                  <p:stCondLst>
                                    <p:cond delay="0"/>
                                  </p:stCondLst>
                                  <p:iterate type="lt">
                                    <p:tmPct val="50000"/>
                                  </p:iterate>
                                  <p:childTnLst>
                                    <p:set>
                                      <p:cBhvr>
                                        <p:cTn id="13" dur="1" fill="hold">
                                          <p:stCondLst>
                                            <p:cond delay="0"/>
                                          </p:stCondLst>
                                        </p:cTn>
                                        <p:tgtEl>
                                          <p:spTgt spid="24579">
                                            <p:txEl>
                                              <p:pRg st="2" end="2"/>
                                            </p:txEl>
                                          </p:spTgt>
                                        </p:tgtEl>
                                        <p:attrNameLst>
                                          <p:attrName>style.visibility</p:attrName>
                                        </p:attrNameLst>
                                      </p:cBhvr>
                                      <p:to>
                                        <p:strVal val="visible"/>
                                      </p:to>
                                    </p:set>
                                    <p:anim calcmode="discrete" valueType="clr">
                                      <p:cBhvr override="childStyle">
                                        <p:cTn id="14" dur="80"/>
                                        <p:tgtEl>
                                          <p:spTgt spid="24579">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24579">
                                            <p:txEl>
                                              <p:pRg st="2" end="2"/>
                                            </p:txEl>
                                          </p:spTgt>
                                        </p:tgtEl>
                                        <p:attrNameLst>
                                          <p:attrName>fillcolor</p:attrName>
                                        </p:attrNameLst>
                                      </p:cBhvr>
                                      <p:tavLst>
                                        <p:tav tm="0">
                                          <p:val>
                                            <p:clrVal>
                                              <a:schemeClr val="accent2"/>
                                            </p:clrVal>
                                          </p:val>
                                        </p:tav>
                                        <p:tav tm="50000">
                                          <p:val>
                                            <p:clrVal>
                                              <a:schemeClr val="hlink"/>
                                            </p:clrVal>
                                          </p:val>
                                        </p:tav>
                                      </p:tavLst>
                                    </p:anim>
                                    <p:set>
                                      <p:cBhvr>
                                        <p:cTn id="16" dur="80"/>
                                        <p:tgtEl>
                                          <p:spTgt spid="24579">
                                            <p:txEl>
                                              <p:pRg st="2" end="2"/>
                                            </p:txEl>
                                          </p:spTgt>
                                        </p:tgtEl>
                                        <p:attrNameLst>
                                          <p:attrName>fill.type</p:attrName>
                                        </p:attrNameLst>
                                      </p:cBhvr>
                                      <p:to>
                                        <p:strVal val="solid"/>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27" presetClass="entr" presetSubtype="0" dur="80" fill="hold" nodeType="clickEffect">
                                  <p:stCondLst>
                                    <p:cond delay="0"/>
                                  </p:stCondLst>
                                  <p:iterate type="lt">
                                    <p:tmPct val="50000"/>
                                  </p:iterate>
                                  <p:childTnLst>
                                    <p:set>
                                      <p:cBhvr>
                                        <p:cTn id="20" dur="1" fill="hold">
                                          <p:stCondLst>
                                            <p:cond delay="0"/>
                                          </p:stCondLst>
                                        </p:cTn>
                                        <p:tgtEl>
                                          <p:spTgt spid="24579">
                                            <p:txEl>
                                              <p:pRg st="3" end="3"/>
                                            </p:txEl>
                                          </p:spTgt>
                                        </p:tgtEl>
                                        <p:attrNameLst>
                                          <p:attrName>style.visibility</p:attrName>
                                        </p:attrNameLst>
                                      </p:cBhvr>
                                      <p:to>
                                        <p:strVal val="visible"/>
                                      </p:to>
                                    </p:set>
                                    <p:anim calcmode="discrete" valueType="clr">
                                      <p:cBhvr override="childStyle">
                                        <p:cTn id="21" dur="80"/>
                                        <p:tgtEl>
                                          <p:spTgt spid="24579">
                                            <p:txEl>
                                              <p:pRg st="3" end="3"/>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24579">
                                            <p:txEl>
                                              <p:pRg st="3" end="3"/>
                                            </p:txEl>
                                          </p:spTgt>
                                        </p:tgtEl>
                                        <p:attrNameLst>
                                          <p:attrName>fillcolor</p:attrName>
                                        </p:attrNameLst>
                                      </p:cBhvr>
                                      <p:tavLst>
                                        <p:tav tm="0">
                                          <p:val>
                                            <p:clrVal>
                                              <a:schemeClr val="accent2"/>
                                            </p:clrVal>
                                          </p:val>
                                        </p:tav>
                                        <p:tav tm="50000">
                                          <p:val>
                                            <p:clrVal>
                                              <a:schemeClr val="hlink"/>
                                            </p:clrVal>
                                          </p:val>
                                        </p:tav>
                                      </p:tavLst>
                                    </p:anim>
                                    <p:set>
                                      <p:cBhvr>
                                        <p:cTn id="23" dur="80"/>
                                        <p:tgtEl>
                                          <p:spTgt spid="24579">
                                            <p:txEl>
                                              <p:pRg st="3" end="3"/>
                                            </p:txEl>
                                          </p:spTgt>
                                        </p:tgtEl>
                                        <p:attrNameLst>
                                          <p:attrName>fill.type</p:attrName>
                                        </p:attrNameLst>
                                      </p:cBhvr>
                                      <p:to>
                                        <p:strVal val="solid"/>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27" presetClass="entr" presetSubtype="0" dur="80" fill="hold" nodeType="clickEffect">
                                  <p:stCondLst>
                                    <p:cond delay="0"/>
                                  </p:stCondLst>
                                  <p:iterate type="lt">
                                    <p:tmPct val="50000"/>
                                  </p:iterate>
                                  <p:childTnLst>
                                    <p:set>
                                      <p:cBhvr>
                                        <p:cTn id="27" dur="1" fill="hold">
                                          <p:stCondLst>
                                            <p:cond delay="0"/>
                                          </p:stCondLst>
                                        </p:cTn>
                                        <p:tgtEl>
                                          <p:spTgt spid="24579">
                                            <p:txEl>
                                              <p:pRg st="4" end="4"/>
                                            </p:txEl>
                                          </p:spTgt>
                                        </p:tgtEl>
                                        <p:attrNameLst>
                                          <p:attrName>style.visibility</p:attrName>
                                        </p:attrNameLst>
                                      </p:cBhvr>
                                      <p:to>
                                        <p:strVal val="visible"/>
                                      </p:to>
                                    </p:set>
                                    <p:anim calcmode="discrete" valueType="clr">
                                      <p:cBhvr override="childStyle">
                                        <p:cTn id="28" dur="80"/>
                                        <p:tgtEl>
                                          <p:spTgt spid="24579">
                                            <p:txEl>
                                              <p:pRg st="4" end="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9" dur="80"/>
                                        <p:tgtEl>
                                          <p:spTgt spid="24579">
                                            <p:txEl>
                                              <p:pRg st="4" end="4"/>
                                            </p:txEl>
                                          </p:spTgt>
                                        </p:tgtEl>
                                        <p:attrNameLst>
                                          <p:attrName>fillcolor</p:attrName>
                                        </p:attrNameLst>
                                      </p:cBhvr>
                                      <p:tavLst>
                                        <p:tav tm="0">
                                          <p:val>
                                            <p:clrVal>
                                              <a:schemeClr val="accent2"/>
                                            </p:clrVal>
                                          </p:val>
                                        </p:tav>
                                        <p:tav tm="50000">
                                          <p:val>
                                            <p:clrVal>
                                              <a:schemeClr val="hlink"/>
                                            </p:clrVal>
                                          </p:val>
                                        </p:tav>
                                      </p:tavLst>
                                    </p:anim>
                                    <p:set>
                                      <p:cBhvr>
                                        <p:cTn id="30" dur="80"/>
                                        <p:tgtEl>
                                          <p:spTgt spid="24579">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Rectangle 2">
            <a:extLst>
              <a:ext uri="{FF2B5EF4-FFF2-40B4-BE49-F238E27FC236}">
                <a16:creationId xmlns:a16="http://schemas.microsoft.com/office/drawing/2014/main" id="{301085DB-F1C2-6BB0-EB30-70B076386B33}"/>
              </a:ext>
            </a:extLst>
          </p:cNvPr>
          <p:cNvSpPr>
            <a:spLocks noChangeArrowheads="1"/>
          </p:cNvSpPr>
          <p:nvPr/>
        </p:nvSpPr>
        <p:spPr bwMode="auto">
          <a:xfrm>
            <a:off x="1116013" y="5445125"/>
            <a:ext cx="21590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ea typeface="黑体" panose="02010609060101010101" pitchFamily="49" charset="-122"/>
              </a:rPr>
              <a:t>土地制度</a:t>
            </a:r>
          </a:p>
        </p:txBody>
      </p:sp>
      <p:sp>
        <p:nvSpPr>
          <p:cNvPr id="25603" name="Text Box 3">
            <a:extLst>
              <a:ext uri="{FF2B5EF4-FFF2-40B4-BE49-F238E27FC236}">
                <a16:creationId xmlns:a16="http://schemas.microsoft.com/office/drawing/2014/main" id="{C2144930-5B4B-F2EC-D416-E5687C4B1D69}"/>
              </a:ext>
            </a:extLst>
          </p:cNvPr>
          <p:cNvSpPr txBox="1">
            <a:spLocks noChangeArrowheads="1"/>
          </p:cNvSpPr>
          <p:nvPr/>
        </p:nvSpPr>
        <p:spPr bwMode="auto">
          <a:xfrm>
            <a:off x="323850" y="836613"/>
            <a:ext cx="8280400" cy="2493962"/>
          </a:xfrm>
          <a:prstGeom prst="rect">
            <a:avLst/>
          </a:prstGeom>
          <a:noFill/>
          <a:ln w="28575">
            <a:solidFill>
              <a:srgbClr val="80008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2400" b="1">
                <a:latin typeface="宋体" panose="02010600030101010101" pitchFamily="2" charset="-122"/>
              </a:rPr>
              <a:t>材料一</a:t>
            </a:r>
            <a:r>
              <a:rPr lang="zh-CN" altLang="en-US" sz="2400" b="1">
                <a:latin typeface="楷体_GB2312" pitchFamily="49" charset="-122"/>
                <a:ea typeface="楷体_GB2312" pitchFamily="49" charset="-122"/>
              </a:rPr>
              <a:t>    春秋战国时期，由于铁器的使用和牛耕的逐步推广，大量荒地被开垦出来，出现许多井田制公田以外的私田。私田主人控制私田产品，不缴纳给国君，而且改变了对耕田者的剥削方式，即让劳动者交出大部分产品后，可以保留一部分产品。             </a:t>
            </a:r>
          </a:p>
          <a:p>
            <a:pPr>
              <a:spcBef>
                <a:spcPct val="50000"/>
              </a:spcBef>
            </a:pPr>
            <a:r>
              <a:rPr lang="zh-CN" altLang="en-US" sz="2400" b="1">
                <a:latin typeface="楷体_GB2312" pitchFamily="49" charset="-122"/>
                <a:ea typeface="楷体_GB2312" pitchFamily="49" charset="-122"/>
              </a:rPr>
              <a:t>                                   </a:t>
            </a:r>
            <a:r>
              <a:rPr lang="en-US" altLang="zh-CN" sz="2400" b="1">
                <a:ea typeface="楷体_GB2312" pitchFamily="49" charset="-122"/>
              </a:rPr>
              <a:t>——</a:t>
            </a:r>
            <a:r>
              <a:rPr lang="en-US" altLang="zh-CN" sz="2400" b="1">
                <a:latin typeface="楷体_GB2312" pitchFamily="49" charset="-122"/>
                <a:ea typeface="楷体_GB2312" pitchFamily="49" charset="-122"/>
              </a:rPr>
              <a:t>《</a:t>
            </a:r>
            <a:r>
              <a:rPr lang="zh-CN" altLang="en-US" sz="2400" b="1">
                <a:latin typeface="楷体_GB2312" pitchFamily="49" charset="-122"/>
                <a:ea typeface="楷体_GB2312" pitchFamily="49" charset="-122"/>
              </a:rPr>
              <a:t>中国古代史</a:t>
            </a:r>
            <a:r>
              <a:rPr lang="en-US" altLang="zh-CN" sz="2400" b="1">
                <a:latin typeface="楷体_GB2312" pitchFamily="49" charset="-122"/>
                <a:ea typeface="楷体_GB2312" pitchFamily="49" charset="-122"/>
              </a:rPr>
              <a:t>》 </a:t>
            </a:r>
          </a:p>
        </p:txBody>
      </p:sp>
      <p:sp>
        <p:nvSpPr>
          <p:cNvPr id="25604" name="Text Box 4">
            <a:extLst>
              <a:ext uri="{FF2B5EF4-FFF2-40B4-BE49-F238E27FC236}">
                <a16:creationId xmlns:a16="http://schemas.microsoft.com/office/drawing/2014/main" id="{B6010379-E5FD-52CF-1E3B-B80E4B687F57}"/>
              </a:ext>
            </a:extLst>
          </p:cNvPr>
          <p:cNvSpPr txBox="1">
            <a:spLocks noChangeArrowheads="1"/>
          </p:cNvSpPr>
          <p:nvPr/>
        </p:nvSpPr>
        <p:spPr bwMode="auto">
          <a:xfrm>
            <a:off x="179388" y="3933825"/>
            <a:ext cx="864076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spcBef>
                <a:spcPct val="50000"/>
              </a:spcBef>
            </a:pPr>
            <a:r>
              <a:rPr lang="en-US" altLang="zh-CN" sz="2400" b="1">
                <a:solidFill>
                  <a:srgbClr val="FF0066"/>
                </a:solidFill>
                <a:latin typeface="黑体" panose="02010609060101010101" pitchFamily="49" charset="-122"/>
                <a:ea typeface="黑体" panose="02010609060101010101" pitchFamily="49" charset="-122"/>
              </a:rPr>
              <a:t>1</a:t>
            </a:r>
            <a:r>
              <a:rPr lang="zh-CN" altLang="en-US" sz="2400" b="1">
                <a:solidFill>
                  <a:srgbClr val="FF0066"/>
                </a:solidFill>
                <a:latin typeface="黑体" panose="02010609060101010101" pitchFamily="49" charset="-122"/>
                <a:ea typeface="黑体" panose="02010609060101010101" pitchFamily="49" charset="-122"/>
              </a:rPr>
              <a:t>、依据材料一回答</a:t>
            </a:r>
            <a:r>
              <a:rPr lang="en-US" altLang="zh-CN" sz="2400" b="1">
                <a:solidFill>
                  <a:srgbClr val="FF0066"/>
                </a:solidFill>
                <a:latin typeface="黑体" panose="02010609060101010101" pitchFamily="49" charset="-122"/>
                <a:ea typeface="黑体" panose="02010609060101010101" pitchFamily="49" charset="-122"/>
              </a:rPr>
              <a:t>:</a:t>
            </a:r>
            <a:r>
              <a:rPr lang="zh-CN" altLang="en-US" sz="2400" b="1">
                <a:solidFill>
                  <a:srgbClr val="FF0066"/>
                </a:solidFill>
                <a:latin typeface="黑体" panose="02010609060101010101" pitchFamily="49" charset="-122"/>
                <a:ea typeface="黑体" panose="02010609060101010101" pitchFamily="49" charset="-122"/>
              </a:rPr>
              <a:t>春秋战国时期，农业领域发生了哪些显著的</a:t>
            </a:r>
            <a:r>
              <a:rPr lang="zh-CN" altLang="en-US" sz="2400" b="1">
                <a:solidFill>
                  <a:srgbClr val="000000"/>
                </a:solidFill>
                <a:latin typeface="黑体" panose="02010609060101010101" pitchFamily="49" charset="-122"/>
                <a:ea typeface="黑体" panose="02010609060101010101" pitchFamily="49" charset="-122"/>
              </a:rPr>
              <a:t>变化</a:t>
            </a:r>
            <a:r>
              <a:rPr lang="zh-CN" altLang="en-US" sz="2400" b="1">
                <a:solidFill>
                  <a:srgbClr val="FF0066"/>
                </a:solidFill>
                <a:latin typeface="黑体" panose="02010609060101010101" pitchFamily="49" charset="-122"/>
                <a:ea typeface="黑体" panose="02010609060101010101" pitchFamily="49" charset="-122"/>
              </a:rPr>
              <a:t>。</a:t>
            </a:r>
          </a:p>
        </p:txBody>
      </p:sp>
      <p:sp>
        <p:nvSpPr>
          <p:cNvPr id="25605" name="Rectangle 5">
            <a:extLst>
              <a:ext uri="{FF2B5EF4-FFF2-40B4-BE49-F238E27FC236}">
                <a16:creationId xmlns:a16="http://schemas.microsoft.com/office/drawing/2014/main" id="{98ACB982-495E-A600-26CF-1CED0270A157}"/>
              </a:ext>
            </a:extLst>
          </p:cNvPr>
          <p:cNvSpPr>
            <a:spLocks noChangeArrowheads="1"/>
          </p:cNvSpPr>
          <p:nvPr/>
        </p:nvSpPr>
        <p:spPr bwMode="auto">
          <a:xfrm>
            <a:off x="1476375" y="4797425"/>
            <a:ext cx="11223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ea typeface="黑体" panose="02010609060101010101" pitchFamily="49" charset="-122"/>
              </a:rPr>
              <a:t>工具</a:t>
            </a:r>
          </a:p>
        </p:txBody>
      </p:sp>
      <p:sp>
        <p:nvSpPr>
          <p:cNvPr id="25606" name="Rectangle 6">
            <a:extLst>
              <a:ext uri="{FF2B5EF4-FFF2-40B4-BE49-F238E27FC236}">
                <a16:creationId xmlns:a16="http://schemas.microsoft.com/office/drawing/2014/main" id="{6F01F20E-D4C3-9BA9-6FA0-759B523119E4}"/>
              </a:ext>
            </a:extLst>
          </p:cNvPr>
          <p:cNvSpPr>
            <a:spLocks noChangeArrowheads="1"/>
          </p:cNvSpPr>
          <p:nvPr/>
        </p:nvSpPr>
        <p:spPr bwMode="auto">
          <a:xfrm>
            <a:off x="3348038" y="4797425"/>
            <a:ext cx="201453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ea typeface="黑体" panose="02010609060101010101" pitchFamily="49" charset="-122"/>
              </a:rPr>
              <a:t>耕作方式</a:t>
            </a:r>
          </a:p>
        </p:txBody>
      </p:sp>
      <p:sp>
        <p:nvSpPr>
          <p:cNvPr id="25607" name="Rectangle 7">
            <a:extLst>
              <a:ext uri="{FF2B5EF4-FFF2-40B4-BE49-F238E27FC236}">
                <a16:creationId xmlns:a16="http://schemas.microsoft.com/office/drawing/2014/main" id="{22C75B44-D084-2486-4619-E270352B6E41}"/>
              </a:ext>
            </a:extLst>
          </p:cNvPr>
          <p:cNvSpPr>
            <a:spLocks noChangeArrowheads="1"/>
          </p:cNvSpPr>
          <p:nvPr/>
        </p:nvSpPr>
        <p:spPr bwMode="auto">
          <a:xfrm>
            <a:off x="3276600" y="5445125"/>
            <a:ext cx="201453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ea typeface="黑体" panose="02010609060101010101" pitchFamily="49" charset="-122"/>
              </a:rPr>
              <a:t>剥削方式</a:t>
            </a:r>
          </a:p>
        </p:txBody>
      </p:sp>
      <p:sp>
        <p:nvSpPr>
          <p:cNvPr id="25618" name="Text Box 18">
            <a:extLst>
              <a:ext uri="{FF2B5EF4-FFF2-40B4-BE49-F238E27FC236}">
                <a16:creationId xmlns:a16="http://schemas.microsoft.com/office/drawing/2014/main" id="{7539A97C-EA3F-A0ED-F964-9C39D3476EC4}"/>
              </a:ext>
            </a:extLst>
          </p:cNvPr>
          <p:cNvSpPr txBox="1">
            <a:spLocks noChangeArrowheads="1"/>
          </p:cNvSpPr>
          <p:nvPr/>
        </p:nvSpPr>
        <p:spPr bwMode="auto">
          <a:xfrm>
            <a:off x="107950" y="115888"/>
            <a:ext cx="851693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t>一、春秋战国时期的社会经济</a:t>
            </a:r>
          </a:p>
        </p:txBody>
      </p:sp>
      <p:sp>
        <p:nvSpPr>
          <p:cNvPr id="25619" name="PB21"/>
          <p:cNvSpPr/>
          <p:nvPr/>
        </p:nvSpPr>
        <p:spPr>
          <a:xfrm>
            <a:off x="0" y="6839712"/>
            <a:ext cx="4000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5620" name="PageNumberTextBox21"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中华文明的起源和奠基..全文共48页，当前为第21页。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blinds(horizontal)">
                                      <p:cBhvr>
                                        <p:cTn id="7" dur="500"/>
                                        <p:tgtEl>
                                          <p:spTgt spid="2560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5605"/>
                                        </p:tgtEl>
                                        <p:attrNameLst>
                                          <p:attrName>style.visibility</p:attrName>
                                        </p:attrNameLst>
                                      </p:cBhvr>
                                      <p:to>
                                        <p:strVal val="visible"/>
                                      </p:to>
                                    </p:set>
                                    <p:animEffect transition="in" filter="blinds(horizontal)">
                                      <p:cBhvr>
                                        <p:cTn id="12" dur="500"/>
                                        <p:tgtEl>
                                          <p:spTgt spid="2560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5606"/>
                                        </p:tgtEl>
                                        <p:attrNameLst>
                                          <p:attrName>style.visibility</p:attrName>
                                        </p:attrNameLst>
                                      </p:cBhvr>
                                      <p:to>
                                        <p:strVal val="visible"/>
                                      </p:to>
                                    </p:set>
                                    <p:animEffect transition="in" filter="blinds(horizontal)">
                                      <p:cBhvr>
                                        <p:cTn id="17" dur="500"/>
                                        <p:tgtEl>
                                          <p:spTgt spid="2560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25602"/>
                                        </p:tgtEl>
                                        <p:attrNameLst>
                                          <p:attrName>style.visibility</p:attrName>
                                        </p:attrNameLst>
                                      </p:cBhvr>
                                      <p:to>
                                        <p:strVal val="visible"/>
                                      </p:to>
                                    </p:set>
                                    <p:animEffect transition="in" filter="blinds(horizontal)">
                                      <p:cBhvr>
                                        <p:cTn id="22" dur="500"/>
                                        <p:tgtEl>
                                          <p:spTgt spid="2560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25607"/>
                                        </p:tgtEl>
                                        <p:attrNameLst>
                                          <p:attrName>style.visibility</p:attrName>
                                        </p:attrNameLst>
                                      </p:cBhvr>
                                      <p:to>
                                        <p:strVal val="visible"/>
                                      </p:to>
                                    </p:set>
                                    <p:animEffect transition="in" filter="blinds(horizontal)">
                                      <p:cBhvr>
                                        <p:cTn id="27" dur="500"/>
                                        <p:tgtEl>
                                          <p:spTgt spid="256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8" name="Rectangle 6">
            <a:extLst>
              <a:ext uri="{FF2B5EF4-FFF2-40B4-BE49-F238E27FC236}">
                <a16:creationId xmlns:a16="http://schemas.microsoft.com/office/drawing/2014/main" id="{8135C4EB-CC10-493B-97A2-90916D100621}"/>
              </a:ext>
            </a:extLst>
          </p:cNvPr>
          <p:cNvSpPr>
            <a:spLocks noChangeArrowheads="1"/>
          </p:cNvSpPr>
          <p:nvPr/>
        </p:nvSpPr>
        <p:spPr bwMode="auto">
          <a:xfrm>
            <a:off x="250825" y="1412875"/>
            <a:ext cx="8675688" cy="1581150"/>
          </a:xfrm>
          <a:prstGeom prst="rect">
            <a:avLst/>
          </a:prstGeom>
          <a:noFill/>
          <a:ln w="28575">
            <a:solidFill>
              <a:srgbClr val="FF00FF"/>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solidFill>
                  <a:srgbClr val="0000FF"/>
                </a:solidFill>
                <a:latin typeface="Garamond" panose="02020404030301010803" pitchFamily="18" charset="0"/>
              </a:rPr>
              <a:t>材料二：</a:t>
            </a:r>
            <a:r>
              <a:rPr lang="zh-CN" altLang="en-US" sz="2400" b="1">
                <a:solidFill>
                  <a:srgbClr val="0000FF"/>
                </a:solidFill>
                <a:latin typeface="Garamond" panose="02020404030301010803" pitchFamily="18" charset="0"/>
                <a:ea typeface="楷体_GB2312" pitchFamily="49" charset="-122"/>
              </a:rPr>
              <a:t>鲁人善织屦，妻善织缟，而欲徙于越。</a:t>
            </a:r>
            <a:r>
              <a:rPr lang="zh-CN" altLang="en-US" sz="2400" b="1">
                <a:solidFill>
                  <a:srgbClr val="0000FF"/>
                </a:solidFill>
                <a:latin typeface="Garamond" panose="02020404030301010803" pitchFamily="18" charset="0"/>
              </a:rPr>
              <a:t>      </a:t>
            </a:r>
          </a:p>
          <a:p>
            <a:r>
              <a:rPr lang="zh-CN" altLang="en-US" sz="2400" b="1">
                <a:solidFill>
                  <a:srgbClr val="0000FF"/>
                </a:solidFill>
                <a:latin typeface="Garamond" panose="02020404030301010803" pitchFamily="18" charset="0"/>
              </a:rPr>
              <a:t>                                                                 ──</a:t>
            </a:r>
            <a:r>
              <a:rPr lang="en-US" altLang="zh-CN" sz="2400" b="1">
                <a:solidFill>
                  <a:srgbClr val="0000FF"/>
                </a:solidFill>
                <a:latin typeface="Garamond" panose="02020404030301010803" pitchFamily="18" charset="0"/>
              </a:rPr>
              <a:t>《</a:t>
            </a:r>
            <a:r>
              <a:rPr lang="zh-CN" altLang="en-US" sz="2400" b="1">
                <a:solidFill>
                  <a:srgbClr val="0000FF"/>
                </a:solidFill>
                <a:latin typeface="Garamond" panose="02020404030301010803" pitchFamily="18" charset="0"/>
              </a:rPr>
              <a:t>韩非子</a:t>
            </a:r>
            <a:r>
              <a:rPr lang="en-US" altLang="zh-CN" sz="2400" b="1">
                <a:solidFill>
                  <a:srgbClr val="0000FF"/>
                </a:solidFill>
              </a:rPr>
              <a:t>·</a:t>
            </a:r>
            <a:r>
              <a:rPr lang="zh-CN" altLang="en-US" sz="2400" b="1">
                <a:solidFill>
                  <a:srgbClr val="0000FF"/>
                </a:solidFill>
                <a:latin typeface="Garamond" panose="02020404030301010803" pitchFamily="18" charset="0"/>
              </a:rPr>
              <a:t>说林上</a:t>
            </a:r>
            <a:r>
              <a:rPr lang="en-US" altLang="zh-CN" sz="2400" b="1">
                <a:solidFill>
                  <a:srgbClr val="0000FF"/>
                </a:solidFill>
                <a:latin typeface="Garamond" panose="02020404030301010803" pitchFamily="18" charset="0"/>
              </a:rPr>
              <a:t>》</a:t>
            </a:r>
          </a:p>
          <a:p>
            <a:r>
              <a:rPr lang="zh-CN" altLang="en-US" sz="2400" b="1">
                <a:solidFill>
                  <a:srgbClr val="0000FF"/>
                </a:solidFill>
                <a:latin typeface="Garamond" panose="02020404030301010803" pitchFamily="18" charset="0"/>
              </a:rPr>
              <a:t>材料三：</a:t>
            </a:r>
            <a:r>
              <a:rPr lang="zh-CN" altLang="en-US" sz="2400" b="1">
                <a:solidFill>
                  <a:srgbClr val="0000FF"/>
                </a:solidFill>
                <a:latin typeface="Garamond" panose="02020404030301010803" pitchFamily="18" charset="0"/>
                <a:ea typeface="楷体_GB2312" pitchFamily="49" charset="-122"/>
              </a:rPr>
              <a:t>吕不韦者，阳翟人也。往来贩贱卖贵，家累千金。</a:t>
            </a:r>
          </a:p>
          <a:p>
            <a:r>
              <a:rPr lang="zh-CN" altLang="en-US" sz="2400" b="1">
                <a:solidFill>
                  <a:srgbClr val="0000FF"/>
                </a:solidFill>
                <a:latin typeface="Garamond" panose="02020404030301010803" pitchFamily="18" charset="0"/>
              </a:rPr>
              <a:t>                                             ──司马迁</a:t>
            </a:r>
            <a:r>
              <a:rPr lang="en-US" altLang="zh-CN" sz="2400" b="1">
                <a:solidFill>
                  <a:srgbClr val="0000FF"/>
                </a:solidFill>
                <a:latin typeface="Garamond" panose="02020404030301010803" pitchFamily="18" charset="0"/>
              </a:rPr>
              <a:t>《</a:t>
            </a:r>
            <a:r>
              <a:rPr lang="zh-CN" altLang="en-US" sz="2400" b="1">
                <a:solidFill>
                  <a:srgbClr val="0000FF"/>
                </a:solidFill>
                <a:latin typeface="Garamond" panose="02020404030301010803" pitchFamily="18" charset="0"/>
              </a:rPr>
              <a:t>史记</a:t>
            </a:r>
            <a:r>
              <a:rPr lang="en-US" altLang="zh-CN" sz="2400" b="1">
                <a:solidFill>
                  <a:srgbClr val="0000FF"/>
                </a:solidFill>
                <a:latin typeface="Garamond" panose="02020404030301010803" pitchFamily="18" charset="0"/>
              </a:rPr>
              <a:t>》《</a:t>
            </a:r>
            <a:r>
              <a:rPr lang="zh-CN" altLang="en-US" sz="2400" b="1">
                <a:solidFill>
                  <a:srgbClr val="0000FF"/>
                </a:solidFill>
                <a:latin typeface="Garamond" panose="02020404030301010803" pitchFamily="18" charset="0"/>
              </a:rPr>
              <a:t>吕不韦列传</a:t>
            </a:r>
            <a:r>
              <a:rPr lang="en-US" altLang="zh-CN" sz="2400" b="1">
                <a:solidFill>
                  <a:srgbClr val="0000FF"/>
                </a:solidFill>
                <a:latin typeface="Garamond" panose="02020404030301010803" pitchFamily="18" charset="0"/>
              </a:rPr>
              <a:t>》</a:t>
            </a:r>
          </a:p>
        </p:txBody>
      </p:sp>
      <p:sp>
        <p:nvSpPr>
          <p:cNvPr id="23564" name="Rectangle 12">
            <a:extLst>
              <a:ext uri="{FF2B5EF4-FFF2-40B4-BE49-F238E27FC236}">
                <a16:creationId xmlns:a16="http://schemas.microsoft.com/office/drawing/2014/main" id="{F56DFFAC-FB97-15D6-A1ED-4D330FB21A47}"/>
              </a:ext>
            </a:extLst>
          </p:cNvPr>
          <p:cNvSpPr>
            <a:spLocks noChangeArrowheads="1"/>
          </p:cNvSpPr>
          <p:nvPr/>
        </p:nvSpPr>
        <p:spPr bwMode="auto">
          <a:xfrm>
            <a:off x="107950" y="3644900"/>
            <a:ext cx="8713788" cy="860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90000"/>
              </a:lnSpc>
              <a:spcBef>
                <a:spcPct val="20000"/>
              </a:spcBef>
            </a:pPr>
            <a:r>
              <a:rPr lang="en-US" altLang="zh-CN" sz="2800" b="1"/>
              <a:t>2</a:t>
            </a:r>
            <a:r>
              <a:rPr lang="zh-CN" altLang="en-US" sz="2800" b="1"/>
              <a:t>、依据材料一、二指出春秋战国时期我国社会经济的主要变化，并简要分析其影响。</a:t>
            </a:r>
          </a:p>
        </p:txBody>
      </p:sp>
      <p:sp>
        <p:nvSpPr>
          <p:cNvPr id="23565" name="Text Box 13">
            <a:extLst>
              <a:ext uri="{FF2B5EF4-FFF2-40B4-BE49-F238E27FC236}">
                <a16:creationId xmlns:a16="http://schemas.microsoft.com/office/drawing/2014/main" id="{78B1EB2E-B25F-117C-54FE-16B29FCACF77}"/>
              </a:ext>
            </a:extLst>
          </p:cNvPr>
          <p:cNvSpPr txBox="1">
            <a:spLocks noChangeArrowheads="1"/>
          </p:cNvSpPr>
          <p:nvPr/>
        </p:nvSpPr>
        <p:spPr bwMode="auto">
          <a:xfrm>
            <a:off x="107950" y="115888"/>
            <a:ext cx="851693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t>一、春秋战国时期的社会经济</a:t>
            </a:r>
          </a:p>
        </p:txBody>
      </p:sp>
      <p:sp>
        <p:nvSpPr>
          <p:cNvPr id="23566" name="PB22"/>
          <p:cNvSpPr/>
          <p:nvPr/>
        </p:nvSpPr>
        <p:spPr>
          <a:xfrm>
            <a:off x="0" y="6839712"/>
            <a:ext cx="4191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3567" name="PageNumberTextBox22"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1" name="Rectangle 3">
            <a:extLst>
              <a:ext uri="{FF2B5EF4-FFF2-40B4-BE49-F238E27FC236}">
                <a16:creationId xmlns:a16="http://schemas.microsoft.com/office/drawing/2014/main" id="{8C53E1E6-5539-0FB2-09EA-64B50BFD82B2}"/>
              </a:ext>
            </a:extLst>
          </p:cNvPr>
          <p:cNvSpPr>
            <a:spLocks noGrp="1" noChangeArrowheads="1"/>
          </p:cNvSpPr>
          <p:nvPr>
            <p:ph type="body" idx="4294967295"/>
          </p:nvPr>
        </p:nvSpPr>
        <p:spPr>
          <a:xfrm>
            <a:off x="0" y="620713"/>
            <a:ext cx="9144000" cy="5327650"/>
          </a:xfrm>
        </p:spPr>
        <p:txBody>
          <a:bodyPr/>
          <a:lstStyle/>
          <a:p>
            <a:pPr>
              <a:lnSpc>
                <a:spcPct val="90000"/>
              </a:lnSpc>
            </a:pPr>
            <a:r>
              <a:rPr lang="zh-CN" altLang="en-US" sz="2800" b="1">
                <a:solidFill>
                  <a:srgbClr val="0000FF"/>
                </a:solidFill>
              </a:rPr>
              <a:t>主要变化</a:t>
            </a:r>
            <a:r>
              <a:rPr lang="en-US" altLang="zh-CN" sz="2800" b="1">
                <a:solidFill>
                  <a:srgbClr val="0000FF"/>
                </a:solidFill>
              </a:rPr>
              <a:t>:</a:t>
            </a:r>
            <a:r>
              <a:rPr lang="en-US" altLang="zh-CN" sz="2800" b="1"/>
              <a:t>⑴</a:t>
            </a:r>
            <a:r>
              <a:rPr lang="zh-CN" altLang="en-US" sz="2800" b="1"/>
              <a:t>铁犁牛耕推广；井田制瓦解，封建土地私有制确立；小农经济的形成；⑵冶金水平高，私营手工业兴起。⑶商业打破官府控制，涌现大商人；商业发展促进城市繁荣。</a:t>
            </a:r>
          </a:p>
          <a:p>
            <a:pPr>
              <a:lnSpc>
                <a:spcPct val="90000"/>
              </a:lnSpc>
            </a:pPr>
            <a:r>
              <a:rPr lang="zh-CN" altLang="en-US" sz="2800" b="1">
                <a:solidFill>
                  <a:srgbClr val="0000FF"/>
                </a:solidFill>
              </a:rPr>
              <a:t>影响</a:t>
            </a:r>
            <a:r>
              <a:rPr lang="zh-CN" altLang="en-US" sz="2800" b="1"/>
              <a:t>：（</a:t>
            </a:r>
            <a:r>
              <a:rPr lang="en-US" altLang="zh-CN" sz="2800" b="1"/>
              <a:t>1</a:t>
            </a:r>
            <a:r>
              <a:rPr lang="zh-CN" altLang="en-US" sz="2800" b="1"/>
              <a:t>）农业文明建立并发展，促进了社会经济的繁荣，进入了铁器时代 。 （</a:t>
            </a:r>
            <a:r>
              <a:rPr lang="en-US" altLang="zh-CN" sz="2800" b="1"/>
              <a:t>2</a:t>
            </a:r>
            <a:r>
              <a:rPr lang="zh-CN" altLang="en-US" sz="2800" b="1"/>
              <a:t>）促进了奴隶社会的瓦解和封建制度的确立。 促进了分封制的瓦解和中央集权制的萌芽；使奴隶主阶级没落，地主阶级和小生产者的队伍发展壮大，人的地位提高。（</a:t>
            </a:r>
            <a:r>
              <a:rPr lang="en-US" altLang="zh-CN" sz="2800" b="1"/>
              <a:t>3</a:t>
            </a:r>
            <a:r>
              <a:rPr lang="zh-CN" altLang="en-US" sz="2800" b="1"/>
              <a:t>）为百家争鸣和文学艺术繁荣奠定了经济基础；促进了社会生活和习俗的改变。 </a:t>
            </a:r>
          </a:p>
        </p:txBody>
      </p:sp>
      <p:sp>
        <p:nvSpPr>
          <p:cNvPr id="22532" name="PB23"/>
          <p:cNvSpPr/>
          <p:nvPr/>
        </p:nvSpPr>
        <p:spPr>
          <a:xfrm>
            <a:off x="0" y="6839712"/>
            <a:ext cx="43815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2533" name="PageNumberTextBox23"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中华文明的起源和奠基..全文共48页，当前为第23页。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7" presetClass="entr" presetSubtype="0" dur="80" fill="hold" nodeType="clickEffect">
                                  <p:stCondLst>
                                    <p:cond delay="0"/>
                                  </p:stCondLst>
                                  <p:iterate type="lt">
                                    <p:tmPct val="50000"/>
                                  </p:iterate>
                                  <p:childTnLst>
                                    <p:set>
                                      <p:cBhvr>
                                        <p:cTn id="6" dur="1" fill="hold">
                                          <p:stCondLst>
                                            <p:cond delay="0"/>
                                          </p:stCondLst>
                                        </p:cTn>
                                        <p:tgtEl>
                                          <p:spTgt spid="22531">
                                            <p:txEl>
                                              <p:pRg st="0" end="0"/>
                                            </p:txEl>
                                          </p:spTgt>
                                        </p:tgtEl>
                                        <p:attrNameLst>
                                          <p:attrName>style.visibility</p:attrName>
                                        </p:attrNameLst>
                                      </p:cBhvr>
                                      <p:to>
                                        <p:strVal val="visible"/>
                                      </p:to>
                                    </p:set>
                                    <p:anim calcmode="discrete" valueType="clr">
                                      <p:cBhvr override="childStyle">
                                        <p:cTn id="7" dur="80"/>
                                        <p:tgtEl>
                                          <p:spTgt spid="22531">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22531">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22531">
                                            <p:txEl>
                                              <p:pRg st="0" end="0"/>
                                            </p:txEl>
                                          </p:spTgt>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27" presetClass="entr" presetSubtype="0" dur="80" fill="hold" nodeType="clickEffect">
                                  <p:stCondLst>
                                    <p:cond delay="0"/>
                                  </p:stCondLst>
                                  <p:iterate type="lt">
                                    <p:tmPct val="50000"/>
                                  </p:iterate>
                                  <p:childTnLst>
                                    <p:set>
                                      <p:cBhvr>
                                        <p:cTn id="13" dur="1" fill="hold">
                                          <p:stCondLst>
                                            <p:cond delay="0"/>
                                          </p:stCondLst>
                                        </p:cTn>
                                        <p:tgtEl>
                                          <p:spTgt spid="22531">
                                            <p:txEl>
                                              <p:pRg st="1" end="1"/>
                                            </p:txEl>
                                          </p:spTgt>
                                        </p:tgtEl>
                                        <p:attrNameLst>
                                          <p:attrName>style.visibility</p:attrName>
                                        </p:attrNameLst>
                                      </p:cBhvr>
                                      <p:to>
                                        <p:strVal val="visible"/>
                                      </p:to>
                                    </p:set>
                                    <p:anim calcmode="discrete" valueType="clr">
                                      <p:cBhvr override="childStyle">
                                        <p:cTn id="14" dur="80"/>
                                        <p:tgtEl>
                                          <p:spTgt spid="22531">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22531">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22531">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1" name="Line 3">
            <a:extLst>
              <a:ext uri="{FF2B5EF4-FFF2-40B4-BE49-F238E27FC236}">
                <a16:creationId xmlns:a16="http://schemas.microsoft.com/office/drawing/2014/main" id="{DC9FECCB-4D9F-AD77-C1F7-47A28073391B}"/>
              </a:ext>
            </a:extLst>
          </p:cNvPr>
          <p:cNvSpPr>
            <a:spLocks noChangeShapeType="1"/>
          </p:cNvSpPr>
          <p:nvPr/>
        </p:nvSpPr>
        <p:spPr bwMode="auto">
          <a:xfrm flipH="1">
            <a:off x="2914650" y="3579813"/>
            <a:ext cx="0" cy="0"/>
          </a:xfrm>
          <a:prstGeom prst="line">
            <a:avLst/>
          </a:prstGeom>
          <a:noFill/>
          <a:ln w="12700" cap="rnd">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graphicFrame>
        <p:nvGraphicFramePr>
          <p:cNvPr id="27652" name="Group 4">
            <a:extLst>
              <a:ext uri="{FF2B5EF4-FFF2-40B4-BE49-F238E27FC236}">
                <a16:creationId xmlns:a16="http://schemas.microsoft.com/office/drawing/2014/main" id="{4F6F0E2A-80F1-FD0D-F377-B7353E8CB4B0}"/>
              </a:ext>
            </a:extLst>
          </p:cNvPr>
          <p:cNvGraphicFramePr>
            <a:graphicFrameLocks noGrp="1"/>
          </p:cNvGraphicFramePr>
          <p:nvPr/>
        </p:nvGraphicFramePr>
        <p:xfrm>
          <a:off x="179388" y="836613"/>
          <a:ext cx="8785225" cy="5908675"/>
        </p:xfrm>
        <a:graphic>
          <a:graphicData uri="http://schemas.openxmlformats.org/drawingml/2006/table">
            <a:tbl>
              <a:tblPr/>
              <a:tblGrid>
                <a:gridCol w="431800">
                  <a:extLst>
                    <a:ext uri="{9D8B030D-6E8A-4147-A177-3AD203B41FA5}">
                      <a16:colId xmlns:a16="http://schemas.microsoft.com/office/drawing/2014/main" val="3641362984"/>
                    </a:ext>
                  </a:extLst>
                </a:gridCol>
                <a:gridCol w="431800">
                  <a:extLst>
                    <a:ext uri="{9D8B030D-6E8A-4147-A177-3AD203B41FA5}">
                      <a16:colId xmlns:a16="http://schemas.microsoft.com/office/drawing/2014/main" val="3059330812"/>
                    </a:ext>
                  </a:extLst>
                </a:gridCol>
                <a:gridCol w="792162">
                  <a:extLst>
                    <a:ext uri="{9D8B030D-6E8A-4147-A177-3AD203B41FA5}">
                      <a16:colId xmlns:a16="http://schemas.microsoft.com/office/drawing/2014/main" val="3427633010"/>
                    </a:ext>
                  </a:extLst>
                </a:gridCol>
                <a:gridCol w="4816475">
                  <a:extLst>
                    <a:ext uri="{9D8B030D-6E8A-4147-A177-3AD203B41FA5}">
                      <a16:colId xmlns:a16="http://schemas.microsoft.com/office/drawing/2014/main" val="3922055200"/>
                    </a:ext>
                  </a:extLst>
                </a:gridCol>
                <a:gridCol w="2312988">
                  <a:extLst>
                    <a:ext uri="{9D8B030D-6E8A-4147-A177-3AD203B41FA5}">
                      <a16:colId xmlns:a16="http://schemas.microsoft.com/office/drawing/2014/main" val="3816602515"/>
                    </a:ext>
                  </a:extLst>
                </a:gridCol>
              </a:tblGrid>
              <a:tr h="720725">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时间</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国家</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改革者或名称</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变 法 内 容</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作 用</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04586054"/>
                  </a:ext>
                </a:extLst>
              </a:tr>
              <a:tr h="758825">
                <a:tc rowSpan="2">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春秋</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齐国</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endParaRP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en-US" altLang="zh-CN" sz="2000" b="1" i="0" u="none" strike="noStrike" cap="none" normalizeH="0" baseline="0">
                        <a:ln>
                          <a:noFill/>
                        </a:ln>
                        <a:solidFill>
                          <a:schemeClr val="tx1"/>
                        </a:solidFill>
                        <a:effectLst/>
                        <a:latin typeface="Arial" pitchFamily="34" charset="0"/>
                        <a:ea typeface="宋体" panose="02010600030101010101" pitchFamily="2" charset="-122"/>
                      </a:endParaRPr>
                    </a:p>
                    <a:p>
                      <a:pPr marL="0" marR="0" lvl="0" indent="0" algn="l" defTabSz="914400" rtl="0" eaLnBrk="1" fontAlgn="base" latinLnBrk="0" hangingPunct="1">
                        <a:lnSpc>
                          <a:spcPct val="100000"/>
                        </a:lnSpc>
                        <a:spcBef>
                          <a:spcPct val="0"/>
                        </a:spcBef>
                        <a:spcAft>
                          <a:spcPct val="0"/>
                        </a:spcAft>
                        <a:buClrTx/>
                        <a:buSzTx/>
                        <a:buFontTx/>
                        <a:buNone/>
                      </a:pPr>
                      <a:endParaRPr kumimoji="0" lang="en-US" altLang="zh-CN" sz="2000" b="1" i="0" u="none" strike="noStrike" cap="none" normalizeH="0" baseline="0">
                        <a:ln>
                          <a:noFill/>
                        </a:ln>
                        <a:solidFill>
                          <a:schemeClr val="tx1"/>
                        </a:solidFill>
                        <a:effectLst/>
                        <a:latin typeface="Arial" pitchFamily="34" charset="0"/>
                        <a:ea typeface="宋体" panose="02010600030101010101" pitchFamily="2" charset="-122"/>
                      </a:endParaRPr>
                    </a:p>
                    <a:p>
                      <a:pPr marL="0" marR="0" lvl="0" indent="0" algn="l" defTabSz="914400" rtl="0" eaLnBrk="1" fontAlgn="base" latinLnBrk="0" hangingPunct="1">
                        <a:lnSpc>
                          <a:spcPct val="100000"/>
                        </a:lnSpc>
                        <a:spcBef>
                          <a:spcPct val="0"/>
                        </a:spcBef>
                        <a:spcAft>
                          <a:spcPct val="0"/>
                        </a:spcAft>
                        <a:buClrTx/>
                        <a:buSzTx/>
                        <a:buFontTx/>
                        <a:buNone/>
                      </a:pPr>
                      <a:endParaRPr kumimoji="0" lang="en-US" altLang="zh-CN" sz="20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14331614"/>
                  </a:ext>
                </a:extLst>
              </a:tr>
              <a:tr h="676275">
                <a:tc vMerge="1">
                  <a:txBody>
                    <a:bodyPr vert="horz" wrap="square"/>
                    <a:lstStyle/>
                    <a:p>
                      <a:endParaRPr lang="zh-CN" altLang="en-US"/>
                    </a:p>
                  </a:txBody>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鲁国</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endParaRP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0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073718648"/>
                  </a:ext>
                </a:extLst>
              </a:tr>
              <a:tr h="868363">
                <a:tc rowSpan="3">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战国</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魏国</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endParaRP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52718660"/>
                  </a:ext>
                </a:extLst>
              </a:tr>
              <a:tr h="1325563">
                <a:tc vMerge="1">
                  <a:txBody>
                    <a:bodyPr vert="horz" wrap="square"/>
                    <a:lstStyle/>
                    <a:p>
                      <a:endParaRPr lang="zh-CN" altLang="en-US"/>
                    </a:p>
                  </a:txBody>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楚国</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endParaRP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759237427"/>
                  </a:ext>
                </a:extLst>
              </a:tr>
              <a:tr h="676275">
                <a:tc vMerge="1">
                  <a:txBody>
                    <a:bodyPr vert="horz" wrap="square"/>
                    <a:lstStyle/>
                    <a:p>
                      <a:endParaRPr lang="zh-CN" altLang="en-US"/>
                    </a:p>
                  </a:txBody>
                  <a:tcPr/>
                </a:tc>
                <a:tc gridSpan="2">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cs typeface="Times New Roman" panose="02020603050405020304" pitchFamily="18" charset="0"/>
                        </a:rPr>
                        <a:t>其它诸侯</a:t>
                      </a:r>
                    </a:p>
                  </a:txBody>
                  <a:tcPr anchor="ct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hMerge="1">
                  <a:txBody>
                    <a:bodyPr vert="horz" wrap="square"/>
                    <a:lstStyle/>
                    <a:p>
                      <a:endParaRPr lang="zh-CN" altLang="en-US"/>
                    </a:p>
                  </a:txBody>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zh-CN" sz="2000" b="1" i="0" u="none" strike="noStrike" cap="none" normalizeH="0" baseline="0">
                        <a:ln>
                          <a:noFill/>
                        </a:ln>
                        <a:solidFill>
                          <a:schemeClr val="tx1"/>
                        </a:solidFill>
                        <a:effectLst/>
                        <a:latin typeface="方正姚体" panose="02010601030101010101" pitchFamily="2" charset="-122"/>
                        <a:ea typeface="方正姚体" panose="02010601030101010101" pitchFamily="2" charset="-122"/>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en-US" altLang="zh-CN" sz="2000" b="1" i="0" u="none" strike="noStrike" cap="none" normalizeH="0" baseline="0">
                        <a:ln>
                          <a:noFill/>
                        </a:ln>
                        <a:solidFill>
                          <a:schemeClr val="tx1"/>
                        </a:solidFill>
                        <a:effectLst/>
                        <a:latin typeface="Arial" pitchFamily="34" charset="0"/>
                        <a:ea typeface="宋体" panose="02010600030101010101" pitchFamily="2" charset="-122"/>
                      </a:endParaRPr>
                    </a:p>
                    <a:p>
                      <a:pPr marL="0" marR="0" lvl="0" indent="0" algn="l" defTabSz="914400" rtl="0" eaLnBrk="1" fontAlgn="base" latinLnBrk="0" hangingPunct="1">
                        <a:lnSpc>
                          <a:spcPct val="100000"/>
                        </a:lnSpc>
                        <a:spcBef>
                          <a:spcPct val="0"/>
                        </a:spcBef>
                        <a:spcAft>
                          <a:spcPct val="0"/>
                        </a:spcAft>
                        <a:buClrTx/>
                        <a:buSzTx/>
                        <a:buFontTx/>
                        <a:buNone/>
                      </a:pPr>
                      <a:endParaRPr kumimoji="0" lang="en-US" altLang="zh-CN" sz="2000" b="1" i="0" u="none" strike="noStrike" cap="none" normalizeH="0" baseline="0">
                        <a:ln>
                          <a:noFill/>
                        </a:ln>
                        <a:solidFill>
                          <a:schemeClr val="tx1"/>
                        </a:solidFill>
                        <a:effectLst/>
                        <a:latin typeface="Arial" pitchFamily="34" charset="0"/>
                        <a:ea typeface="宋体" panose="02010600030101010101" pitchFamily="2" charset="-122"/>
                      </a:endParaRPr>
                    </a:p>
                    <a:p>
                      <a:pPr marL="0" marR="0" lvl="0" indent="0" algn="l" defTabSz="914400" rtl="0" eaLnBrk="1" fontAlgn="base" latinLnBrk="0" hangingPunct="1">
                        <a:lnSpc>
                          <a:spcPct val="100000"/>
                        </a:lnSpc>
                        <a:spcBef>
                          <a:spcPct val="0"/>
                        </a:spcBef>
                        <a:spcAft>
                          <a:spcPct val="0"/>
                        </a:spcAft>
                        <a:buClrTx/>
                        <a:buSzTx/>
                        <a:buFontTx/>
                        <a:buNone/>
                      </a:pPr>
                      <a:endParaRPr kumimoji="0" lang="en-US" altLang="zh-CN" sz="2000" b="1"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9050" cap="flat" cmpd="sng" algn="ctr">
                      <a:solidFill>
                        <a:schemeClr val="tx1"/>
                      </a:solidFill>
                      <a:prstDash val="solid"/>
                      <a:round/>
                      <a:headEnd type="none" w="med" len="med"/>
                      <a:tailEnd type="none" w="med" len="med"/>
                    </a:lnL>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lnB w="1905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0686835"/>
                  </a:ext>
                </a:extLst>
              </a:tr>
            </a:tbl>
          </a:graphicData>
        </a:graphic>
      </p:graphicFrame>
      <p:sp>
        <p:nvSpPr>
          <p:cNvPr id="27692" name="Text Box 44">
            <a:extLst>
              <a:ext uri="{FF2B5EF4-FFF2-40B4-BE49-F238E27FC236}">
                <a16:creationId xmlns:a16="http://schemas.microsoft.com/office/drawing/2014/main" id="{35A8F5BE-5787-831E-D43F-23A209EC86AC}"/>
              </a:ext>
            </a:extLst>
          </p:cNvPr>
          <p:cNvSpPr txBox="1">
            <a:spLocks noChangeArrowheads="1"/>
          </p:cNvSpPr>
          <p:nvPr/>
        </p:nvSpPr>
        <p:spPr bwMode="auto">
          <a:xfrm>
            <a:off x="1116013" y="1989138"/>
            <a:ext cx="7207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管仲</a:t>
            </a:r>
          </a:p>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改革</a:t>
            </a:r>
          </a:p>
        </p:txBody>
      </p:sp>
      <p:sp>
        <p:nvSpPr>
          <p:cNvPr id="27693" name="Text Box 45">
            <a:extLst>
              <a:ext uri="{FF2B5EF4-FFF2-40B4-BE49-F238E27FC236}">
                <a16:creationId xmlns:a16="http://schemas.microsoft.com/office/drawing/2014/main" id="{F0CB66D9-DC63-D75B-7AC0-AF099D82FF0B}"/>
              </a:ext>
            </a:extLst>
          </p:cNvPr>
          <p:cNvSpPr txBox="1">
            <a:spLocks noChangeArrowheads="1"/>
          </p:cNvSpPr>
          <p:nvPr/>
        </p:nvSpPr>
        <p:spPr bwMode="auto">
          <a:xfrm>
            <a:off x="1908175" y="1865313"/>
            <a:ext cx="446405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经济：发展农工商业、改革赋税制度（“相地而衰征”）</a:t>
            </a:r>
          </a:p>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军事：整顿和发展军备</a:t>
            </a:r>
          </a:p>
        </p:txBody>
      </p:sp>
      <p:sp>
        <p:nvSpPr>
          <p:cNvPr id="27694" name="Text Box 46">
            <a:extLst>
              <a:ext uri="{FF2B5EF4-FFF2-40B4-BE49-F238E27FC236}">
                <a16:creationId xmlns:a16="http://schemas.microsoft.com/office/drawing/2014/main" id="{58406C1C-AA29-590D-7FA8-3217D546144A}"/>
              </a:ext>
            </a:extLst>
          </p:cNvPr>
          <p:cNvSpPr txBox="1">
            <a:spLocks noChangeArrowheads="1"/>
          </p:cNvSpPr>
          <p:nvPr/>
        </p:nvSpPr>
        <p:spPr bwMode="auto">
          <a:xfrm>
            <a:off x="1114425" y="2871788"/>
            <a:ext cx="7207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初税亩</a:t>
            </a:r>
          </a:p>
        </p:txBody>
      </p:sp>
      <p:sp>
        <p:nvSpPr>
          <p:cNvPr id="27695" name="Text Box 47">
            <a:extLst>
              <a:ext uri="{FF2B5EF4-FFF2-40B4-BE49-F238E27FC236}">
                <a16:creationId xmlns:a16="http://schemas.microsoft.com/office/drawing/2014/main" id="{EA447B4D-B58A-A851-E246-EE215BC66CE7}"/>
              </a:ext>
            </a:extLst>
          </p:cNvPr>
          <p:cNvSpPr txBox="1">
            <a:spLocks noChangeArrowheads="1"/>
          </p:cNvSpPr>
          <p:nvPr/>
        </p:nvSpPr>
        <p:spPr bwMode="auto">
          <a:xfrm>
            <a:off x="1908175" y="2887663"/>
            <a:ext cx="453548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经济：“履亩而税”（</a:t>
            </a:r>
            <a:r>
              <a:rPr lang="en-US" altLang="zh-CN" sz="2000" b="1">
                <a:latin typeface="Times New Roman" panose="02020603050405020304" pitchFamily="18" charset="0"/>
                <a:ea typeface="黑体" panose="02010609060101010101" pitchFamily="49" charset="-122"/>
                <a:cs typeface="Times New Roman" panose="02020603050405020304" pitchFamily="18" charset="0"/>
              </a:rPr>
              <a:t>594BC</a:t>
            </a:r>
            <a:r>
              <a:rPr lang="zh-CN" altLang="en-US" sz="2000" b="1">
                <a:latin typeface="Times New Roman" panose="02020603050405020304" pitchFamily="18" charset="0"/>
                <a:ea typeface="黑体" panose="02010609060101010101" pitchFamily="49" charset="-122"/>
                <a:cs typeface="Times New Roman" panose="02020603050405020304" pitchFamily="18" charset="0"/>
              </a:rPr>
              <a:t>）</a:t>
            </a:r>
          </a:p>
        </p:txBody>
      </p:sp>
      <p:sp>
        <p:nvSpPr>
          <p:cNvPr id="27696" name="Text Box 48">
            <a:extLst>
              <a:ext uri="{FF2B5EF4-FFF2-40B4-BE49-F238E27FC236}">
                <a16:creationId xmlns:a16="http://schemas.microsoft.com/office/drawing/2014/main" id="{8C99785E-280D-C25B-5A20-08A0A85F1369}"/>
              </a:ext>
            </a:extLst>
          </p:cNvPr>
          <p:cNvSpPr txBox="1">
            <a:spLocks noChangeArrowheads="1"/>
          </p:cNvSpPr>
          <p:nvPr/>
        </p:nvSpPr>
        <p:spPr bwMode="auto">
          <a:xfrm>
            <a:off x="3924300" y="2168525"/>
            <a:ext cx="41767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solidFill>
                  <a:schemeClr val="tx2"/>
                </a:solidFill>
                <a:latin typeface="Times New Roman" panose="02020603050405020304" pitchFamily="18" charset="0"/>
                <a:ea typeface="黑体" panose="02010609060101010101" pitchFamily="49" charset="-122"/>
                <a:cs typeface="Times New Roman" panose="02020603050405020304" pitchFamily="18" charset="0"/>
              </a:rPr>
              <a:t>实质上承认了土地私有</a:t>
            </a:r>
          </a:p>
        </p:txBody>
      </p:sp>
      <p:sp>
        <p:nvSpPr>
          <p:cNvPr id="27697" name="Rectangle 49">
            <a:extLst>
              <a:ext uri="{FF2B5EF4-FFF2-40B4-BE49-F238E27FC236}">
                <a16:creationId xmlns:a16="http://schemas.microsoft.com/office/drawing/2014/main" id="{D713C037-729F-6185-8998-AC2240B1C135}"/>
              </a:ext>
            </a:extLst>
          </p:cNvPr>
          <p:cNvSpPr>
            <a:spLocks noChangeArrowheads="1"/>
          </p:cNvSpPr>
          <p:nvPr/>
        </p:nvSpPr>
        <p:spPr bwMode="auto">
          <a:xfrm>
            <a:off x="2124075" y="3141663"/>
            <a:ext cx="3095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solidFill>
                  <a:schemeClr val="tx2"/>
                </a:solidFill>
                <a:latin typeface="Times New Roman" panose="02020603050405020304" pitchFamily="18" charset="0"/>
                <a:ea typeface="黑体" panose="02010609060101010101" pitchFamily="49" charset="-122"/>
                <a:cs typeface="Times New Roman" panose="02020603050405020304" pitchFamily="18" charset="0"/>
              </a:rPr>
              <a:t>公开承认了土地私有</a:t>
            </a:r>
          </a:p>
        </p:txBody>
      </p:sp>
      <p:sp>
        <p:nvSpPr>
          <p:cNvPr id="27698" name="Rectangle 50">
            <a:extLst>
              <a:ext uri="{FF2B5EF4-FFF2-40B4-BE49-F238E27FC236}">
                <a16:creationId xmlns:a16="http://schemas.microsoft.com/office/drawing/2014/main" id="{22413EF5-E9DB-4624-B3FD-0AE2400296DA}"/>
              </a:ext>
            </a:extLst>
          </p:cNvPr>
          <p:cNvSpPr>
            <a:spLocks noChangeArrowheads="1"/>
          </p:cNvSpPr>
          <p:nvPr/>
        </p:nvSpPr>
        <p:spPr bwMode="auto">
          <a:xfrm>
            <a:off x="1116013" y="3644900"/>
            <a:ext cx="10795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李悝</a:t>
            </a:r>
          </a:p>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变法</a:t>
            </a:r>
          </a:p>
        </p:txBody>
      </p:sp>
      <p:sp>
        <p:nvSpPr>
          <p:cNvPr id="27699" name="Rectangle 51">
            <a:extLst>
              <a:ext uri="{FF2B5EF4-FFF2-40B4-BE49-F238E27FC236}">
                <a16:creationId xmlns:a16="http://schemas.microsoft.com/office/drawing/2014/main" id="{E31539C8-8645-93C3-2F49-C1C27CEA9F7F}"/>
              </a:ext>
            </a:extLst>
          </p:cNvPr>
          <p:cNvSpPr>
            <a:spLocks noChangeArrowheads="1"/>
          </p:cNvSpPr>
          <p:nvPr/>
        </p:nvSpPr>
        <p:spPr bwMode="auto">
          <a:xfrm>
            <a:off x="1908175" y="3644900"/>
            <a:ext cx="4679950" cy="671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b="1">
                <a:latin typeface="Times New Roman" panose="02020603050405020304" pitchFamily="18" charset="0"/>
                <a:ea typeface="黑体" panose="02010609060101010101" pitchFamily="49" charset="-122"/>
                <a:cs typeface="Times New Roman" panose="02020603050405020304" pitchFamily="18" charset="0"/>
              </a:rPr>
              <a:t>经济：① 实行“尽地力”； ②推行“平籴法”，</a:t>
            </a:r>
          </a:p>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政治：制定</a:t>
            </a:r>
            <a:r>
              <a:rPr lang="en-US" altLang="zh-CN" sz="2000" b="1">
                <a:latin typeface="Times New Roman" panose="02020603050405020304" pitchFamily="18" charset="0"/>
                <a:ea typeface="黑体" panose="02010609060101010101" pitchFamily="49" charset="-122"/>
                <a:cs typeface="Times New Roman" panose="02020603050405020304" pitchFamily="18" charset="0"/>
              </a:rPr>
              <a:t>《</a:t>
            </a:r>
            <a:r>
              <a:rPr lang="zh-CN" altLang="en-US" sz="2000" b="1">
                <a:latin typeface="Times New Roman" panose="02020603050405020304" pitchFamily="18" charset="0"/>
                <a:ea typeface="黑体" panose="02010609060101010101" pitchFamily="49" charset="-122"/>
                <a:cs typeface="Times New Roman" panose="02020603050405020304" pitchFamily="18" charset="0"/>
              </a:rPr>
              <a:t>法经</a:t>
            </a:r>
            <a:r>
              <a:rPr lang="en-US" altLang="zh-CN" sz="2000" b="1">
                <a:latin typeface="Times New Roman" panose="02020603050405020304" pitchFamily="18" charset="0"/>
                <a:ea typeface="黑体" panose="02010609060101010101" pitchFamily="49" charset="-122"/>
                <a:cs typeface="Times New Roman" panose="02020603050405020304" pitchFamily="18" charset="0"/>
              </a:rPr>
              <a:t>》</a:t>
            </a:r>
          </a:p>
        </p:txBody>
      </p:sp>
      <p:sp>
        <p:nvSpPr>
          <p:cNvPr id="27700" name="Rectangle 52">
            <a:extLst>
              <a:ext uri="{FF2B5EF4-FFF2-40B4-BE49-F238E27FC236}">
                <a16:creationId xmlns:a16="http://schemas.microsoft.com/office/drawing/2014/main" id="{328E7052-B5C1-1668-610C-EB202F464C3E}"/>
              </a:ext>
            </a:extLst>
          </p:cNvPr>
          <p:cNvSpPr>
            <a:spLocks noChangeArrowheads="1"/>
          </p:cNvSpPr>
          <p:nvPr/>
        </p:nvSpPr>
        <p:spPr bwMode="auto">
          <a:xfrm>
            <a:off x="6659563" y="3644900"/>
            <a:ext cx="223202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使魏国在战国七雄中率先强盛</a:t>
            </a:r>
          </a:p>
        </p:txBody>
      </p:sp>
      <p:sp>
        <p:nvSpPr>
          <p:cNvPr id="27701" name="Rectangle 53">
            <a:extLst>
              <a:ext uri="{FF2B5EF4-FFF2-40B4-BE49-F238E27FC236}">
                <a16:creationId xmlns:a16="http://schemas.microsoft.com/office/drawing/2014/main" id="{2DCA2AE5-6369-AF3E-7D4D-B49A25C2FB29}"/>
              </a:ext>
            </a:extLst>
          </p:cNvPr>
          <p:cNvSpPr>
            <a:spLocks noChangeArrowheads="1"/>
          </p:cNvSpPr>
          <p:nvPr/>
        </p:nvSpPr>
        <p:spPr bwMode="auto">
          <a:xfrm>
            <a:off x="1116013" y="4732338"/>
            <a:ext cx="106203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吴起</a:t>
            </a:r>
          </a:p>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变法</a:t>
            </a:r>
          </a:p>
        </p:txBody>
      </p:sp>
      <p:sp>
        <p:nvSpPr>
          <p:cNvPr id="27702" name="Rectangle 54">
            <a:extLst>
              <a:ext uri="{FF2B5EF4-FFF2-40B4-BE49-F238E27FC236}">
                <a16:creationId xmlns:a16="http://schemas.microsoft.com/office/drawing/2014/main" id="{89267B2E-BB78-F042-416A-9D0E15AB0B10}"/>
              </a:ext>
            </a:extLst>
          </p:cNvPr>
          <p:cNvSpPr>
            <a:spLocks noChangeArrowheads="1"/>
          </p:cNvSpPr>
          <p:nvPr/>
        </p:nvSpPr>
        <p:spPr bwMode="auto">
          <a:xfrm>
            <a:off x="1908175" y="4437063"/>
            <a:ext cx="4608513"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政治：①限制贵族权力，改变分封制，收回三代以后的爵禄；②强令旧贵族迁居，变相没收其土地；③裁撤冗员，削减俸禄，奖励军功；④严格吏治</a:t>
            </a:r>
          </a:p>
        </p:txBody>
      </p:sp>
      <p:sp>
        <p:nvSpPr>
          <p:cNvPr id="27703" name="Rectangle 55">
            <a:extLst>
              <a:ext uri="{FF2B5EF4-FFF2-40B4-BE49-F238E27FC236}">
                <a16:creationId xmlns:a16="http://schemas.microsoft.com/office/drawing/2014/main" id="{DDEFA5B2-C7F4-1D12-25E7-8B6D6E90A59A}"/>
              </a:ext>
            </a:extLst>
          </p:cNvPr>
          <p:cNvSpPr>
            <a:spLocks noChangeArrowheads="1"/>
          </p:cNvSpPr>
          <p:nvPr/>
        </p:nvSpPr>
        <p:spPr bwMode="auto">
          <a:xfrm>
            <a:off x="6659563" y="4903788"/>
            <a:ext cx="241141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成为战国中的强国</a:t>
            </a:r>
          </a:p>
        </p:txBody>
      </p:sp>
      <p:sp>
        <p:nvSpPr>
          <p:cNvPr id="27704" name="Rectangle 56">
            <a:extLst>
              <a:ext uri="{FF2B5EF4-FFF2-40B4-BE49-F238E27FC236}">
                <a16:creationId xmlns:a16="http://schemas.microsoft.com/office/drawing/2014/main" id="{9D953A21-CD04-12DD-5461-3A780D4AC5B6}"/>
              </a:ext>
            </a:extLst>
          </p:cNvPr>
          <p:cNvSpPr>
            <a:spLocks noChangeArrowheads="1"/>
          </p:cNvSpPr>
          <p:nvPr/>
        </p:nvSpPr>
        <p:spPr bwMode="auto">
          <a:xfrm>
            <a:off x="1979613" y="5876925"/>
            <a:ext cx="4608512"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齐国邹忌改革；赵国公孙连改革；韩国申不害改革</a:t>
            </a:r>
          </a:p>
        </p:txBody>
      </p:sp>
      <p:sp>
        <p:nvSpPr>
          <p:cNvPr id="27705" name="Rectangle 57">
            <a:extLst>
              <a:ext uri="{FF2B5EF4-FFF2-40B4-BE49-F238E27FC236}">
                <a16:creationId xmlns:a16="http://schemas.microsoft.com/office/drawing/2014/main" id="{265CC231-58B9-EC52-14C0-686321E12317}"/>
              </a:ext>
            </a:extLst>
          </p:cNvPr>
          <p:cNvSpPr>
            <a:spLocks noChangeArrowheads="1"/>
          </p:cNvSpPr>
          <p:nvPr/>
        </p:nvSpPr>
        <p:spPr bwMode="auto">
          <a:xfrm>
            <a:off x="6732588" y="5734050"/>
            <a:ext cx="2160587"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都促进了政治的进步和经济军事的发展壮大</a:t>
            </a:r>
          </a:p>
        </p:txBody>
      </p:sp>
      <p:sp>
        <p:nvSpPr>
          <p:cNvPr id="27706" name="AutoShape 58">
            <a:extLst>
              <a:ext uri="{FF2B5EF4-FFF2-40B4-BE49-F238E27FC236}">
                <a16:creationId xmlns:a16="http://schemas.microsoft.com/office/drawing/2014/main" id="{AE87858D-CD38-98A1-AC9E-E12104908EB6}"/>
              </a:ext>
            </a:extLst>
          </p:cNvPr>
          <p:cNvSpPr>
            <a:spLocks noChangeArrowheads="1"/>
          </p:cNvSpPr>
          <p:nvPr/>
        </p:nvSpPr>
        <p:spPr bwMode="auto">
          <a:xfrm>
            <a:off x="1116013" y="4724400"/>
            <a:ext cx="7777162" cy="1943100"/>
          </a:xfrm>
          <a:prstGeom prst="wedgeRoundRectCallout">
            <a:avLst>
              <a:gd name="adj1" fmla="val -14278"/>
              <a:gd name="adj2" fmla="val -73204"/>
              <a:gd name="adj3" fmla="val 16667"/>
            </a:avLst>
          </a:prstGeom>
          <a:solidFill>
            <a:schemeClr val="accent1"/>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400" b="1">
                <a:ea typeface="华文行楷" panose="02010800040101010101" pitchFamily="2" charset="-122"/>
              </a:rPr>
              <a:t>李悝是先秦法家的开创者。他在变法中提出了“为国之道，食有劳而禄有功，使有能而赏必行、罚必当”的方针。这正是后来法家所奉行的法治原则。他所制定的</a:t>
            </a:r>
            <a:r>
              <a:rPr lang="en-US" altLang="zh-CN" sz="2400" b="1">
                <a:ea typeface="华文行楷" panose="02010800040101010101" pitchFamily="2" charset="-122"/>
              </a:rPr>
              <a:t>《</a:t>
            </a:r>
            <a:r>
              <a:rPr lang="zh-CN" altLang="en-US" sz="2400" b="1">
                <a:ea typeface="华文行楷" panose="02010800040101010101" pitchFamily="2" charset="-122"/>
              </a:rPr>
              <a:t>法经</a:t>
            </a:r>
            <a:r>
              <a:rPr lang="en-US" altLang="zh-CN" sz="2400" b="1">
                <a:ea typeface="华文行楷" panose="02010800040101010101" pitchFamily="2" charset="-122"/>
              </a:rPr>
              <a:t>》</a:t>
            </a:r>
            <a:r>
              <a:rPr lang="zh-CN" altLang="en-US" sz="2400" b="1">
                <a:ea typeface="华文行楷" panose="02010800040101010101" pitchFamily="2" charset="-122"/>
              </a:rPr>
              <a:t>是我国古代第一部比较系统的封建法典，也被其他诸侯国特别是秦国当作立法的蓝本。</a:t>
            </a:r>
          </a:p>
        </p:txBody>
      </p:sp>
      <p:sp>
        <p:nvSpPr>
          <p:cNvPr id="27707" name="Text Box 59">
            <a:extLst>
              <a:ext uri="{FF2B5EF4-FFF2-40B4-BE49-F238E27FC236}">
                <a16:creationId xmlns:a16="http://schemas.microsoft.com/office/drawing/2014/main" id="{2B208512-CA5D-7B6A-6B55-FB5242EB4223}"/>
              </a:ext>
            </a:extLst>
          </p:cNvPr>
          <p:cNvSpPr txBox="1">
            <a:spLocks noChangeArrowheads="1"/>
          </p:cNvSpPr>
          <p:nvPr/>
        </p:nvSpPr>
        <p:spPr bwMode="auto">
          <a:xfrm>
            <a:off x="6659563" y="1846263"/>
            <a:ext cx="230505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a:latin typeface="Times New Roman" panose="02020603050405020304" pitchFamily="18" charset="0"/>
                <a:ea typeface="黑体" panose="02010609060101010101" pitchFamily="49" charset="-122"/>
                <a:cs typeface="Times New Roman" panose="02020603050405020304" pitchFamily="18" charset="0"/>
              </a:rPr>
              <a:t>增强了齐国实力，使齐桓公成为春秋第一个霸主</a:t>
            </a:r>
          </a:p>
        </p:txBody>
      </p:sp>
      <p:sp>
        <p:nvSpPr>
          <p:cNvPr id="27709" name="Text Box 61">
            <a:extLst>
              <a:ext uri="{FF2B5EF4-FFF2-40B4-BE49-F238E27FC236}">
                <a16:creationId xmlns:a16="http://schemas.microsoft.com/office/drawing/2014/main" id="{FECC9199-C601-99FF-7CDD-912758914BBB}"/>
              </a:ext>
            </a:extLst>
          </p:cNvPr>
          <p:cNvSpPr txBox="1">
            <a:spLocks noChangeArrowheads="1"/>
          </p:cNvSpPr>
          <p:nvPr/>
        </p:nvSpPr>
        <p:spPr bwMode="auto">
          <a:xfrm>
            <a:off x="107950" y="115888"/>
            <a:ext cx="851693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800" b="1"/>
              <a:t>二、春秋战国时期的社会政治</a:t>
            </a:r>
            <a:r>
              <a:rPr lang="en-US" altLang="zh-CN" sz="2800" b="1"/>
              <a:t>——</a:t>
            </a:r>
            <a:r>
              <a:rPr lang="zh-CN" altLang="en-US" sz="2800" b="1" i="1"/>
              <a:t>变法运动的兴起</a:t>
            </a:r>
          </a:p>
        </p:txBody>
      </p:sp>
      <p:sp>
        <p:nvSpPr>
          <p:cNvPr id="27710" name="PB24"/>
          <p:cNvSpPr/>
          <p:nvPr/>
        </p:nvSpPr>
        <p:spPr>
          <a:xfrm>
            <a:off x="0" y="6839712"/>
            <a:ext cx="4572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Arial"/>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Arial"/>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Arial"/>
                <a:ea typeface="宋体" panose="02010600030101010101" pitchFamily="2" charset="-122"/>
                <a:cs typeface="+mn-cs"/>
              </a:defRPr>
            </a:lvl5pPr>
            <a:lvl6pPr marL="2286000" algn="l" defTabSz="914400" rtl="0" eaLnBrk="1" latinLnBrk="0" hangingPunct="1">
              <a:defRPr kern="1200">
                <a:solidFill>
                  <a:srgbClr val="FFFFFF"/>
                </a:solidFill>
                <a:latin typeface="Arial"/>
                <a:ea typeface="宋体" panose="02010600030101010101" pitchFamily="2" charset="-122"/>
                <a:cs typeface="+mn-cs"/>
              </a:defRPr>
            </a:lvl6pPr>
            <a:lvl7pPr marL="2743200" algn="l" defTabSz="914400" rtl="0" eaLnBrk="1" latinLnBrk="0" hangingPunct="1">
              <a:defRPr kern="1200">
                <a:solidFill>
                  <a:srgbClr val="FFFFFF"/>
                </a:solidFill>
                <a:latin typeface="Arial"/>
                <a:ea typeface="宋体" panose="02010600030101010101" pitchFamily="2" charset="-122"/>
                <a:cs typeface="+mn-cs"/>
              </a:defRPr>
            </a:lvl7pPr>
            <a:lvl8pPr marL="3200400" algn="l" defTabSz="914400" rtl="0" eaLnBrk="1" latinLnBrk="0" hangingPunct="1">
              <a:defRPr kern="1200">
                <a:solidFill>
                  <a:srgbClr val="FFFFFF"/>
                </a:solidFill>
                <a:latin typeface="Arial"/>
                <a:ea typeface="宋体" panose="02010600030101010101" pitchFamily="2" charset="-122"/>
                <a:cs typeface="+mn-cs"/>
              </a:defRPr>
            </a:lvl8pPr>
            <a:lvl9pPr marL="3657600" algn="l" defTabSz="914400" rtl="0" eaLnBrk="1" latinLnBrk="0" hangingPunct="1">
              <a:defRPr kern="1200">
                <a:solidFill>
                  <a:srgbClr val="FFFFFF"/>
                </a:solidFill>
                <a:latin typeface="Arial"/>
                <a:ea typeface="宋体" panose="02010600030101010101" pitchFamily="2" charset="-122"/>
                <a:cs typeface="+mn-cs"/>
              </a:defRPr>
            </a:lvl9pPr>
          </a:lstStyle>
          <a:p>
            <a:pPr algn="ctr"/>
          </a:p>
        </p:txBody>
      </p:sp>
      <p:sp>
        <p:nvSpPr>
          <p:cNvPr id="27711" name="PageNumberTextBox24" hidden="1"/>
          <p:cNvSpPr txBox="1"/>
          <p:nvPr/>
        </p:nvSpPr>
        <p:spPr>
          <a:xfrm>
            <a:off x="4572000" y="6583680"/>
            <a:ext cx="4572000" cy="27432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sz="1200"/>
              <a:t>中华文明的起源和奠基..全文共48页，当前为第24页。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7692"/>
                                        </p:tgtEl>
                                        <p:attrNameLst>
                                          <p:attrName>style.visibility</p:attrName>
                                        </p:attrNameLst>
                                      </p:cBhvr>
                                      <p:to>
                                        <p:strVal val="visible"/>
                                      </p:to>
                                    </p:set>
                                    <p:anim calcmode="lin" valueType="num">
                                      <p:cBhvr>
                                        <p:cTn id="7" dur="500" fill="hold"/>
                                        <p:tgtEl>
                                          <p:spTgt spid="27692"/>
                                        </p:tgtEl>
                                        <p:attrNameLst>
                                          <p:attrName>ppt_w</p:attrName>
                                        </p:attrNameLst>
                                      </p:cBhvr>
                                      <p:tavLst>
                                        <p:tav tm="0">
                                          <p:val>
                                            <p:fltVal val="0"/>
                                          </p:val>
                                        </p:tav>
                                        <p:tav tm="100000">
                                          <p:val>
                                            <p:strVal val="#ppt_w"/>
                                          </p:val>
                                        </p:tav>
                                      </p:tavLst>
                                    </p:anim>
                                    <p:anim calcmode="lin" valueType="num">
                                      <p:cBhvr>
                                        <p:cTn id="8" dur="500" fill="hold"/>
                                        <p:tgtEl>
                                          <p:spTgt spid="27692"/>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dur="500" fill="hold" nodeType="clickEffect">
                                  <p:stCondLst>
                                    <p:cond delay="0"/>
                                  </p:stCondLst>
                                  <p:childTnLst>
                                    <p:set>
                                      <p:cBhvr>
                                        <p:cTn id="12" dur="1" fill="hold">
                                          <p:stCondLst>
                                            <p:cond delay="0"/>
                                          </p:stCondLst>
                                        </p:cTn>
                                        <p:tgtEl>
                                          <p:spTgt spid="27694"/>
                                        </p:tgtEl>
                                        <p:attrNameLst>
                                          <p:attrName>style.visibility</p:attrName>
                                        </p:attrNameLst>
                                      </p:cBhvr>
                                      <p:to>
                                        <p:strVal val="visible"/>
                                      </p:to>
                                    </p:set>
                                    <p:anim calcmode="lin" valueType="num">
                                      <p:cBhvr>
                                        <p:cTn id="13" dur="500" fill="hold"/>
                                        <p:tgtEl>
                                          <p:spTgt spid="27694"/>
                                        </p:tgtEl>
                                        <p:attrNameLst>
                                          <p:attrName>ppt_w</p:attrName>
                                        </p:attrNameLst>
                                      </p:cBhvr>
                                      <p:tavLst>
                                        <p:tav tm="0">
                                          <p:val>
                                            <p:fltVal val="0"/>
                                          </p:val>
                                        </p:tav>
                                        <p:tav tm="100000">
                                          <p:val>
                                            <p:strVal val="#ppt_w"/>
                                          </p:val>
                                        </p:tav>
                                      </p:tavLst>
                                    </p:anim>
                                    <p:anim calcmode="lin" valueType="num">
                                      <p:cBhvr>
                                        <p:cTn id="14" dur="500" fill="hold"/>
                                        <p:tgtEl>
                                          <p:spTgt spid="27694"/>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dur="500" fill="hold" nodeType="clickEffect">
                                  <p:stCondLst>
                                    <p:cond delay="0"/>
                                  </p:stCondLst>
                                  <p:childTnLst>
                                    <p:set>
                                      <p:cBhvr>
                                        <p:cTn id="18" dur="1" fill="hold">
                                          <p:stCondLst>
                                            <p:cond delay="0"/>
                                          </p:stCondLst>
                                        </p:cTn>
                                        <p:tgtEl>
                                          <p:spTgt spid="27698"/>
                                        </p:tgtEl>
                                        <p:attrNameLst>
                                          <p:attrName>style.visibility</p:attrName>
                                        </p:attrNameLst>
                                      </p:cBhvr>
                                      <p:to>
                                        <p:strVal val="visible"/>
                                      </p:to>
                                    </p:set>
                                    <p:anim calcmode="lin" valueType="num">
                                      <p:cBhvr>
                                        <p:cTn id="19" dur="500" fill="hold"/>
                                        <p:tgtEl>
                                          <p:spTgt spid="27698"/>
                                        </p:tgtEl>
                                        <p:attrNameLst>
                                          <p:attrName>ppt_w</p:attrName>
                                        </p:attrNameLst>
                                      </p:cBhvr>
                                      <p:tavLst>
                                        <p:tav tm="0">
                                          <p:val>
                                            <p:fltVal val="0"/>
                                          </p:val>
                                        </p:tav>
                                        <p:tav tm="100000">
                                          <p:val>
                                            <p:strVal val="#ppt_w"/>
                                          </p:val>
                                        </p:tav>
                                      </p:tavLst>
                                    </p:anim>
                                    <p:anim calcmode="lin" valueType="num">
                                      <p:cBhvr>
                                        <p:cTn id="20" dur="500" fill="hold"/>
                                        <p:tgtEl>
                                          <p:spTgt spid="27698"/>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3" presetClass="entr" presetSubtype="16" dur="500" fill="hold" nodeType="clickEffect">
                                  <p:stCondLst>
                                    <p:cond delay="0"/>
                                  </p:stCondLst>
                                  <p:childTnLst>
                                    <p:set>
                                      <p:cBhvr>
                                        <p:cTn id="24" dur="1" fill="hold">
                                          <p:stCondLst>
                                            <p:cond delay="0"/>
                                          </p:stCondLst>
                                        </p:cTn>
                                        <p:tgtEl>
                                          <p:spTgt spid="27701"/>
                                        </p:tgtEl>
                                        <p:attrNameLst>
                                          <p:attrName>style.visibility</p:attrName>
                                        </p:attrNameLst>
                                      </p:cBhvr>
                                      <p:to>
                                        <p:strVal val="visible"/>
                                      </p:to>
                                    </p:set>
                                    <p:anim calcmode="lin" valueType="num">
                                      <p:cBhvr>
                                        <p:cTn id="25" dur="500" fill="hold"/>
                                        <p:tgtEl>
                                          <p:spTgt spid="27701"/>
                                        </p:tgtEl>
                                        <p:attrNameLst>
                                          <p:attrName>ppt_w</p:attrName>
                                        </p:attrNameLst>
                                      </p:cBhvr>
                                      <p:tavLst>
                                        <p:tav tm="0">
                                          <p:val>
                                            <p:fltVal val="0"/>
                                          </p:val>
                                        </p:tav>
                                        <p:tav tm="100000">
                                          <p:val>
                                            <p:strVal val="#ppt_w"/>
                                          </p:val>
                                        </p:tav>
                                      </p:tavLst>
                                    </p:anim>
                                    <p:anim calcmode="lin" valueType="num">
                                      <p:cBhvr>
                                        <p:cTn id="26" dur="500" fill="hold"/>
                                        <p:tgtEl>
                                          <p:spTgt spid="27701"/>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16" dur="500" fill="hold" nodeType="clickEffect">
                                  <p:stCondLst>
                                    <p:cond delay="0"/>
                                  </p:stCondLst>
                                  <p:childTnLst>
                                    <p:set>
                                      <p:cBhvr>
                                        <p:cTn id="30" dur="1" fill="hold">
                                          <p:stCondLst>
                                            <p:cond delay="0"/>
                                          </p:stCondLst>
                                        </p:cTn>
                                        <p:tgtEl>
                                          <p:spTgt spid="27693"/>
                                        </p:tgtEl>
                                        <p:attrNameLst>
                                          <p:attrName>style.visibility</p:attrName>
                                        </p:attrNameLst>
                                      </p:cBhvr>
                                      <p:to>
                                        <p:strVal val="visible"/>
                                      </p:to>
                                    </p:set>
                                    <p:anim calcmode="lin" valueType="num">
                                      <p:cBhvr>
                                        <p:cTn id="31" dur="500" fill="hold"/>
                                        <p:tgtEl>
                                          <p:spTgt spid="27693"/>
                                        </p:tgtEl>
                                        <p:attrNameLst>
                                          <p:attrName>ppt_w</p:attrName>
                                        </p:attrNameLst>
                                      </p:cBhvr>
                                      <p:tavLst>
                                        <p:tav tm="0">
                                          <p:val>
                                            <p:fltVal val="0"/>
                                          </p:val>
                                        </p:tav>
                                        <p:tav tm="100000">
                                          <p:val>
                                            <p:strVal val="#ppt_w"/>
                                          </p:val>
                                        </p:tav>
                                      </p:tavLst>
                                    </p:anim>
                                    <p:anim calcmode="lin" valueType="num">
                                      <p:cBhvr>
                                        <p:cTn id="32" dur="500" fill="hold"/>
                                        <p:tgtEl>
                                          <p:spTgt spid="27693"/>
                                        </p:tgtEl>
                                        <p:attrNameLst>
                                          <p:attrName>ppt_h</p:attrName>
                                        </p:attrNameLst>
                                      </p:cBhvr>
                                      <p:tavLst>
                                        <p:tav tm="0">
                                          <p:val>
                                            <p:fltVal val="0"/>
                                          </p:val>
                                        </p:tav>
                                        <p:tav tm="100000">
                                          <p:val>
                                            <p:strVal val="#ppt_h"/>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3" presetClass="entr" presetSubtype="16" dur="500" fill="hold" nodeType="clickEffect">
                                  <p:stCondLst>
                                    <p:cond delay="0"/>
                                  </p:stCondLst>
                                  <p:childTnLst>
                                    <p:set>
                                      <p:cBhvr>
                                        <p:cTn id="36" dur="1" fill="hold">
                                          <p:stCondLst>
                                            <p:cond delay="0"/>
                                          </p:stCondLst>
                                        </p:cTn>
                                        <p:tgtEl>
                                          <p:spTgt spid="27696"/>
                                        </p:tgtEl>
                                        <p:attrNameLst>
                                          <p:attrName>style.visibility</p:attrName>
                                        </p:attrNameLst>
                                      </p:cBhvr>
                                      <p:to>
                                        <p:strVal val="visible"/>
                                      </p:to>
                                    </p:set>
                                    <p:anim calcmode="lin" valueType="num">
                                      <p:cBhvr>
                                        <p:cTn id="37" dur="500" fill="hold"/>
                                        <p:tgtEl>
                                          <p:spTgt spid="27696"/>
                                        </p:tgtEl>
                                        <p:attrNameLst>
                                          <p:attrName>ppt_w</p:attrName>
                                        </p:attrNameLst>
                                      </p:cBhvr>
                                      <p:tavLst>
                                        <p:tav tm="0">
                                          <p:val>
                                            <p:fltVal val="0"/>
                                          </p:val>
                                        </p:tav>
                                        <p:tav tm="100000">
                                          <p:val>
                                            <p:strVal val="#ppt_w"/>
                                          </p:val>
                                        </p:tav>
                                      </p:tavLst>
                                    </p:anim>
                                    <p:anim calcmode="lin" valueType="num">
                                      <p:cBhvr>
                                        <p:cTn id="38" dur="500" fill="hold"/>
                                        <p:tgtEl>
                                          <p:spTgt spid="27696"/>
                                        </p:tgtEl>
                                        <p:attrNameLst>
                                          <p:attrName>ppt_h</p:attrName>
                                        </p:attrNameLst>
                                      </p:cBhvr>
                                      <p:tavLst>
                                        <p:tav tm="0">
                                          <p:val>
                                            <p:fltVal val="0"/>
                                          </p:val>
                                        </p:tav>
                                        <p:tav tm="100000">
                                          <p:val>
                                            <p:strVal val="#ppt_h"/>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3" presetClass="entr" presetSubtype="16" dur="500" fill="hold" nodeType="clickEffect">
                                  <p:stCondLst>
                                    <p:cond delay="0"/>
                                  </p:stCondLst>
                                  <p:childTnLst>
                                    <p:set>
                                      <p:cBhvr>
                                        <p:cTn id="42" dur="1" fill="hold">
                                          <p:stCondLst>
                                            <p:cond delay="0"/>
                                          </p:stCondLst>
                                        </p:cTn>
                                        <p:tgtEl>
                                          <p:spTgt spid="27707"/>
                                        </p:tgtEl>
                                        <p:attrNameLst>
                                          <p:attrName>style.visibility</p:attrName>
                                        </p:attrNameLst>
                                      </p:cBhvr>
                                      <p:to>
                                        <p:strVal val="visible"/>
                                      </p:to>
                                    </p:set>
                                    <p:anim calcmode="lin" valueType="num">
                                      <p:cBhvr>
                                        <p:cTn id="43" dur="500" fill="hold"/>
                                        <p:tgtEl>
                                          <p:spTgt spid="27707"/>
                                        </p:tgtEl>
                                        <p:attrNameLst>
                                          <p:attrName>ppt_w</p:attrName>
                                        </p:attrNameLst>
                                      </p:cBhvr>
                                      <p:tavLst>
                                        <p:tav tm="0">
                                          <p:val>
                                            <p:fltVal val="0"/>
                                          </p:val>
                                        </p:tav>
                                        <p:tav tm="100000">
                                          <p:val>
                                            <p:strVal val="#ppt_w"/>
                                          </p:val>
                                        </p:tav>
                                      </p:tavLst>
                                    </p:anim>
                                    <p:anim calcmode="lin" valueType="num">
                                      <p:cBhvr>
                                        <p:cTn id="44" dur="500" fill="hold"/>
                                        <p:tgtEl>
                                          <p:spTgt spid="27707"/>
                                        </p:tgtEl>
                                        <p:attrNameLst>
                                          <p:attrName>ppt_h</p:attrName>
                                        </p:attrNameLst>
                                      </p:cBhvr>
                                      <p:tavLst>
                                        <p:tav tm="0">
                                          <p:val>
                                            <p:fltVal val="0"/>
                                          </p:val>
                                        </p:tav>
                                        <p:tav tm="100000">
                                          <p:val>
                                            <p:strVal val="#ppt_h"/>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3" presetClass="entr" presetSubtype="16" dur="500" fill="hold" nodeType="clickEffect">
                                  <p:stCondLst>
                                    <p:cond delay="0"/>
                                  </p:stCondLst>
                                  <p:childTnLst>
                                    <p:set>
                                      <p:cBhvr>
                                        <p:cTn id="48" dur="1" fill="hold">
                                          <p:stCondLst>
                                            <p:cond delay="0"/>
                                          </p:stCondLst>
                                        </p:cTn>
                                        <p:tgtEl>
                                          <p:spTgt spid="27695"/>
                                        </p:tgtEl>
                                        <p:attrNameLst>
                                          <p:attrName>style.visibility</p:attrName>
                                        </p:attrNameLst>
                                      </p:cBhvr>
                                      <p:to>
                                        <p:strVal val="visible"/>
                                      </p:to>
                                    </p:set>
                                    <p:anim calcmode="lin" valueType="num">
                                      <p:cBhvr>
                                        <p:cTn id="49" dur="500" fill="hold"/>
                                        <p:tgtEl>
                                          <p:spTgt spid="27695"/>
                                        </p:tgtEl>
                                        <p:attrNameLst>
                                          <p:attrName>ppt_w</p:attrName>
                                        </p:attrNameLst>
                                      </p:cBhvr>
                                      <p:tavLst>
                                        <p:tav tm="0">
                                          <p:val>
                                            <p:fltVal val="0"/>
                                          </p:val>
                                        </p:tav>
                                        <p:tav tm="100000">
                                          <p:val>
                                            <p:strVal val="#ppt_w"/>
                                          </p:val>
                                        </p:tav>
                                      </p:tavLst>
                                    </p:anim>
                                    <p:anim calcmode="lin" valueType="num">
                                      <p:cBhvr>
                                        <p:cTn id="50" dur="500" fill="hold"/>
                                        <p:tgtEl>
                                          <p:spTgt spid="27695"/>
                                        </p:tgtEl>
                                        <p:attrNameLst>
                                          <p:attrName>ppt_h</p:attrName>
                                        </p:attrNameLst>
                                      </p:cBhvr>
                                      <p:tavLst>
                                        <p:tav tm="0">
                                          <p:val>
                                            <p:fltVal val="0"/>
                                          </p:val>
                                        </p:tav>
                                        <p:tav tm="100000">
                                          <p:val>
                                            <p:strVal val="#ppt_h"/>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3" presetClass="entr" presetSubtype="16" dur="500" fill="hold" nodeType="clickEffect">
                                  <p:stCondLst>
                                    <p:cond delay="0"/>
                                  </p:stCondLst>
                                  <p:childTnLst>
                                    <p:set>
                                      <p:cBhvr>
                                        <p:cTn id="54" dur="1" fill="hold">
                                          <p:stCondLst>
                                            <p:cond delay="0"/>
                                          </p:stCondLst>
                                        </p:cTn>
                                        <p:tgtEl>
                                          <p:spTgt spid="27697"/>
                                        </p:tgtEl>
                                        <p:attrNameLst>
                                          <p:attrName>style.visibility</p:attrName>
                                        </p:attrNameLst>
                                      </p:cBhvr>
                                      <p:to>
                                        <p:strVal val="visible"/>
                                      </p:to>
                                    </p:set>
                                    <p:anim calcmode="lin" valueType="num">
                                      <p:cBhvr>
                                        <p:cTn id="55" dur="500" fill="hold"/>
                                        <p:tgtEl>
                                          <p:spTgt spid="27697"/>
                                        </p:tgtEl>
                                        <p:attrNameLst>
                                          <p:attrName>ppt_w</p:attrName>
                                        </p:attrNameLst>
                                      </p:cBhvr>
                                      <p:tavLst>
                                        <p:tav tm="0">
                                          <p:val>
                                            <p:fltVal val="0"/>
                                          </p:val>
                                        </p:tav>
                                        <p:tav tm="100000">
                                          <p:val>
                                            <p:strVal val="#ppt_w"/>
                                          </p:val>
                                        </p:tav>
                                      </p:tavLst>
                                    </p:anim>
                                    <p:anim calcmode="lin" valueType="num">
                                      <p:cBhvr>
                                        <p:cTn id="56" dur="500" fill="hold"/>
                                        <p:tgtEl>
                                          <p:spTgt spid="27697"/>
                                        </p:tgtEl>
                                        <p:attrNameLst>
                                          <p:attrName>ppt_h</p:attrName>
                                        </p:attrNameLst>
                                      </p:cBhvr>
                                      <p:tavLst>
                                        <p:tav tm="0">
                                          <p:val>
                                            <p:fltVal val="0"/>
                                          </p:val>
                                        </p:tav>
                                        <p:tav tm="100000">
                                          <p:val>
                                            <p:strVal val="#ppt_h"/>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3" presetClass="entr" presetSubtype="16" dur="500" fill="hold" nodeType="clickEffect">
                                  <p:stCondLst>
                                    <p:cond delay="0"/>
                                  </p:stCondLst>
                                  <p:childTnLst>
                                    <p:set>
                                      <p:cBhvr>
                                        <p:cTn id="60" dur="1" fill="hold">
                                          <p:stCondLst>
                                            <p:cond delay="0"/>
                                          </p:stCondLst>
                                        </p:cTn>
                                        <p:tgtEl>
                                          <p:spTgt spid="27699"/>
                                        </p:tgtEl>
                                        <p:attrNameLst>
                                          <p:attrName>style.visibility</p:attrName>
                                        </p:attrNameLst>
                                      </p:cBhvr>
                                      <p:to>
                                        <p:strVal val="visible"/>
                                      </p:to>
                                    </p:set>
                                    <p:anim calcmode="lin" valueType="num">
                                      <p:cBhvr>
                                        <p:cTn id="61" dur="500" fill="hold"/>
                                        <p:tgtEl>
                                          <p:spTgt spid="27699"/>
                                        </p:tgtEl>
                                        <p:attrNameLst>
                                          <p:attrName>ppt_w</p:attrName>
                                        </p:attrNameLst>
                                      </p:cBhvr>
                                      <p:tavLst>
                                        <p:tav tm="0">
                                          <p:val>
                                            <p:fltVal val="0"/>
                                          </p:val>
                                        </p:tav>
                                        <p:tav tm="100000">
                                          <p:val>
                                            <p:strVal val="#ppt_w"/>
                                          </p:val>
                                        </p:tav>
                                      </p:tavLst>
                                    </p:anim>
                                    <p:anim calcmode="lin" valueType="num">
                                      <p:cBhvr>
                                        <p:cTn id="62" dur="500" fill="hold"/>
                                        <p:tgtEl>
                                          <p:spTgt spid="27699"/>
                                        </p:tgtEl>
                                        <p:attrNameLst>
                                          <p:attrName>ppt_h</p:attrName>
                                        </p:attrNameLst>
                                      </p:cBhvr>
                                      <p:tavLst>
                                        <p:tav tm="0">
                                          <p:val>
                                            <p:fltVal val="0"/>
                                          </p:val>
                                        </p:tav>
                                        <p:tav tm="100000">
                                          <p:val>
                                            <p:strVal val="#ppt_h"/>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3" presetClass="entr" presetSubtype="16" dur="500" fill="hold" nodeType="clickEffect">
                                  <p:stCondLst>
                                    <p:cond delay="0"/>
                                  </p:stCondLst>
                                  <p:childTnLst>
                                    <p:set>
                                      <p:cBhvr>
                                        <p:cTn id="66" dur="1" fill="hold">
                                          <p:stCondLst>
                                            <p:cond delay="0"/>
                                          </p:stCondLst>
                                        </p:cTn>
                                        <p:tgtEl>
                                          <p:spTgt spid="27706"/>
                                        </p:tgtEl>
                                        <p:attrNameLst>
                                          <p:attrName>style.visibility</p:attrName>
                                        </p:attrNameLst>
                                      </p:cBhvr>
                                      <p:to>
                                        <p:strVal val="visible"/>
                                      </p:to>
                                    </p:set>
                                    <p:anim calcmode="lin" valueType="num">
                                      <p:cBhvr>
                                        <p:cTn id="67" dur="500" fill="hold"/>
                                        <p:tgtEl>
                                          <p:spTgt spid="27706"/>
                                        </p:tgtEl>
                                        <p:attrNameLst>
                                          <p:attrName>ppt_w</p:attrName>
                                        </p:attrNameLst>
                                      </p:cBhvr>
                                      <p:tavLst>
                                        <p:tav tm="0">
                                          <p:val>
                                            <p:fltVal val="0"/>
                                          </p:val>
                                        </p:tav>
                                        <p:tav tm="100000">
                                          <p:val>
                                            <p:strVal val="#ppt_w"/>
                                          </p:val>
                                        </p:tav>
                                      </p:tavLst>
                                    </p:anim>
                                    <p:anim calcmode="lin" valueType="num">
                                      <p:cBhvr>
                                        <p:cTn id="68" dur="500" fill="hold"/>
                                        <p:tgtEl>
                                          <p:spTgt spid="27706"/>
                                        </p:tgtEl>
                                        <p:attrNameLst>
                                          <p:attrName>ppt_h</p:attrName>
                                        </p:attrNameLst>
                                      </p:cBhvr>
                                      <p:tavLst>
                                        <p:tav tm="0">
                                          <p:val>
                                            <p:fltVal val="0"/>
                                          </p:val>
                                        </p:tav>
                                        <p:tav tm="100000">
                                          <p:val>
                                            <p:strVal val="#ppt_h"/>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8" presetClass="exit" presetSubtype="16" dur="2000" fill="hold" nodeType="clickEffect">
                                  <p:stCondLst>
                                    <p:cond delay="0"/>
                                  </p:stCondLst>
                                  <p:childTnLst>
                                    <p:animEffect transition="out" filter="diamond(in)">
                                      <p:cBhvr>
                                        <p:cTn id="72" dur="2000"/>
                                        <p:tgtEl>
                                          <p:spTgt spid="27706"/>
                                        </p:tgtEl>
                                      </p:cBhvr>
                                    </p:animEffect>
                                    <p:set>
                                      <p:cBhvr>
                                        <p:cTn id="73" dur="1" fill="hold">
                                          <p:stCondLst>
                                            <p:cond delay="1999"/>
                                          </p:stCondLst>
                                        </p:cTn>
                                        <p:tgtEl>
                                          <p:spTgt spid="27706"/>
                                        </p:tgtEl>
                                        <p:attrNameLst>
                                          <p:attrName>style.visibility</p:attrName>
                                        </p:attrNameLst>
                                      </p:cBhvr>
                                      <p:to>
                                        <p:strVal val="hidden"/>
                                      </p:to>
                                    </p:set>
                                  </p:childTnLst>
                                </p:cTn>
                              </p:par>
                            </p:childTnLst>
                          </p:cTn>
                        </p:par>
                      </p:childTnLst>
                    </p:cTn>
                  </p:par>
                  <p:par>
                    <p:cTn id="74" fill="hold" nodeType="clickPar">
                      <p:stCondLst>
                        <p:cond delay="indefinite"/>
                      </p:stCondLst>
                      <p:childTnLst>
                        <p:par>
                          <p:cTn id="75" fill="hold" nodeType="withGroup">
                            <p:stCondLst>
                              <p:cond delay="0"/>
                            </p:stCondLst>
                            <p:childTnLst>
                              <p:par>
                                <p:cTn id="76" presetID="23" presetClass="entr" presetSubtype="16" dur="500" fill="hold" nodeType="clickEffect">
                                  <p:stCondLst>
                                    <p:cond delay="0"/>
                                  </p:stCondLst>
                                  <p:childTnLst>
                                    <p:set>
                                      <p:cBhvr>
                                        <p:cTn id="77" dur="1" fill="hold">
                                          <p:stCondLst>
                                            <p:cond delay="0"/>
                                          </p:stCondLst>
                                        </p:cTn>
                                        <p:tgtEl>
                                          <p:spTgt spid="27700"/>
                                        </p:tgtEl>
                                        <p:attrNameLst>
                                          <p:attrName>style.visibility</p:attrName>
                                        </p:attrNameLst>
                                      </p:cBhvr>
                                      <p:to>
                                        <p:strVal val="visible"/>
                                      </p:to>
                                    </p:set>
                                    <p:anim calcmode="lin" valueType="num">
                                      <p:cBhvr>
                                        <p:cTn id="78" dur="500" fill="hold"/>
                                        <p:tgtEl>
                                          <p:spTgt spid="27700"/>
                                        </p:tgtEl>
                                        <p:attrNameLst>
                                          <p:attrName>ppt_w</p:attrName>
                                        </p:attrNameLst>
                                      </p:cBhvr>
                                      <p:tavLst>
                                        <p:tav tm="0">
                                          <p:val>
                                            <p:fltVal val="0"/>
                                          </p:val>
                                        </p:tav>
                                        <p:tav tm="100000">
                                          <p:val>
                                            <p:strVal val="#ppt_w"/>
                                          </p:val>
                                        </p:tav>
                                      </p:tavLst>
                                    </p:anim>
                                    <p:anim calcmode="lin" valueType="num">
                                      <p:cBhvr>
                                        <p:cTn id="79" dur="500" fill="hold"/>
                                        <p:tgtEl>
                                          <p:spTgt spid="27700"/>
                                        </p:tgtEl>
                                        <p:attrNameLst>
                                          <p:attrName>ppt_h</p:attrName>
                                        </p:attrNameLst>
                                      </p:cBhvr>
                                      <p:tavLst>
                                        <p:tav tm="0">
                                          <p:val>
                                            <p:fltVal val="0"/>
                                          </p:val>
                                        </p:tav>
                                        <p:tav tm="100000">
                                          <p:val>
                                            <p:strVal val="#ppt_h"/>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23" presetClass="entr" presetSubtype="16" dur="500" fill="hold" nodeType="clickEffect">
                                  <p:stCondLst>
                                    <p:cond delay="0"/>
                                  </p:stCondLst>
                                  <p:childTnLst>
                                    <p:set>
                                      <p:cBhvr>
                                        <p:cTn id="83" dur="1" fill="hold">
                                          <p:stCondLst>
                                            <p:cond delay="0"/>
                                          </p:stCondLst>
                                        </p:cTn>
                                        <p:tgtEl>
                                          <p:spTgt spid="27702"/>
                                        </p:tgtEl>
                                        <p:attrNameLst>
                                          <p:attrName>style.visibility</p:attrName>
                                        </p:attrNameLst>
                                      </p:cBhvr>
                                      <p:to>
                                        <p:strVal val="visible"/>
                                      </p:to>
                                    </p:set>
                                    <p:anim calcmode="lin" valueType="num">
                                      <p:cBhvr>
                                        <p:cTn id="84" dur="500" fill="hold"/>
                                        <p:tgtEl>
                                          <p:spTgt spid="27702"/>
                                        </p:tgtEl>
                                        <p:attrNameLst>
                                          <p:attrName>ppt_w</p:attrName>
                                        </p:attrNameLst>
                                      </p:cBhvr>
                                      <p:tavLst>
                                        <p:tav tm="0">
                                          <p:val>
                                            <p:fltVal val="0"/>
                                          </p:val>
                                        </p:tav>
                                        <p:tav tm="100000">
                                          <p:val>
                                            <p:strVal val="#ppt_w"/>
                                          </p:val>
                                        </p:tav>
                                      </p:tavLst>
                                    </p:anim>
                                    <p:anim calcmode="lin" valueType="num">
                                      <p:cBhvr>
                                        <p:cTn id="85" dur="500" fill="hold"/>
                                        <p:tgtEl>
                                          <p:spTgt spid="27702"/>
                                        </p:tgtEl>
                                        <p:attrNameLst>
                                          <p:attrName>ppt_h</p:attrName>
                                        </p:attrNameLst>
                                      </p:cBhvr>
                                      <p:tavLst>
                                        <p:tav tm="0">
                                          <p:val>
                                            <p:fltVal val="0"/>
                                          </p:val>
                                        </p:tav>
                                        <p:tav tm="100000">
                                          <p:val>
                                            <p:strVal val="#ppt_h"/>
                                          </p:val>
                                        </p:tav>
                                      </p:tavLst>
                                    </p:anim>
                                  </p:childTnLst>
                                </p:cTn>
                              </p:par>
                            </p:childTnLst>
                          </p:cTn>
                        </p:par>
                      </p:childTnLst>
                    </p:cTn>
                  </p:par>
                  <p:par>
                    <p:cTn id="86" fill="hold" nodeType="clickPar">
                      <p:stCondLst>
                        <p:cond delay="indefinite"/>
                      </p:stCondLst>
                      <p:childTnLst>
                        <p:par>
                          <p:cTn id="87" fill="hold" nodeType="withGroup">
                            <p:stCondLst>
                              <p:cond delay="0"/>
                            </p:stCondLst>
                            <p:childTnLst>
                              <p:par>
                                <p:cTn id="88" presetID="23" presetClass="entr" presetSubtype="16" dur="500" fill="hold" nodeType="clickEffect">
                                  <p:stCondLst>
                                    <p:cond delay="0"/>
                                  </p:stCondLst>
                                  <p:childTnLst>
                                    <p:set>
                                      <p:cBhvr>
                                        <p:cTn id="89" dur="1" fill="hold">
                                          <p:stCondLst>
                                            <p:cond delay="0"/>
                                          </p:stCondLst>
                                        </p:cTn>
                                        <p:tgtEl>
                                          <p:spTgt spid="27703"/>
                                        </p:tgtEl>
                                        <p:attrNameLst>
                                          <p:attrName>style.visibility</p:attrName>
                                        </p:attrNameLst>
                                      </p:cBhvr>
                                      <p:to>
                                        <p:strVal val="visible"/>
                                      </p:to>
                                    </p:set>
                                    <p:anim calcmode="lin" valueType="num">
                                      <p:cBhvr>
                                        <p:cTn id="90" dur="500" fill="hold"/>
                                        <p:tgtEl>
                                          <p:spTgt spid="27703"/>
                                        </p:tgtEl>
                                        <p:attrNameLst>
                                          <p:attrName>ppt_w</p:attrName>
                                        </p:attrNameLst>
                                      </p:cBhvr>
                                      <p:tavLst>
                                        <p:tav tm="0">
                                          <p:val>
                                            <p:fltVal val="0"/>
                                          </p:val>
                                        </p:tav>
                                        <p:tav tm="100000">
                                          <p:val>
                                            <p:strVal val="#ppt_w"/>
                                          </p:val>
                                        </p:tav>
                                      </p:tavLst>
                                    </p:anim>
                                    <p:anim calcmode="lin" valueType="num">
                                      <p:cBhvr>
                                        <p:cTn id="91" dur="500" fill="hold"/>
                                        <p:tgtEl>
                                          <p:spTgt spid="27703"/>
                                        </p:tgtEl>
                                        <p:attrNameLst>
                                          <p:attrName>ppt_h</p:attrName>
                                        </p:attrNameLst>
                                      </p:cBhvr>
                                      <p:tavLst>
                                        <p:tav tm="0">
                                          <p:val>
                                            <p:fltVal val="0"/>
                                          </p:val>
                                        </p:tav>
                                        <p:tav tm="100000">
                                          <p:val>
                                            <p:strVal val="#ppt_h"/>
                                          </p:val>
                                        </p:tav>
                                      </p:tavLst>
                                    </p:anim>
                                  </p:childTnLst>
                                </p:cTn>
                              </p:par>
                            </p:childTnLst>
                          </p:cTn>
                        </p:par>
                      </p:childTnLst>
                    </p:cTn>
                  </p:par>
                  <p:par>
                    <p:cTn id="92" fill="hold" nodeType="clickPar">
                      <p:stCondLst>
                        <p:cond delay="indefinite"/>
                      </p:stCondLst>
                      <p:childTnLst>
                        <p:par>
                          <p:cTn id="93" fill="hold" nodeType="withGroup">
                            <p:stCondLst>
                              <p:cond delay="0"/>
                            </p:stCondLst>
                            <p:childTnLst>
                              <p:par>
                                <p:cTn id="94" presetID="23" presetClass="entr" presetSubtype="16" dur="500" fill="hold" nodeType="clickEffect">
                                  <p:stCondLst>
                                    <p:cond delay="0"/>
                                  </p:stCondLst>
                                  <p:childTnLst>
                                    <p:set>
                                      <p:cBhvr>
                                        <p:cTn id="95" dur="1" fill="hold">
                                          <p:stCondLst>
                                            <p:cond delay="0"/>
                                          </p:stCondLst>
                                        </p:cTn>
                                        <p:tgtEl>
                                          <p:spTgt spid="27704"/>
                                        </p:tgtEl>
                                        <p:attrNameLst>
                                          <p:attrName>style.visibility</p:attrName>
                                        </p:attrNameLst>
                                      </p:cBhvr>
                                      <p:to>
                                        <p:strVal val="visible"/>
                                      </p:to>
                                    </p:set>
                                    <p:anim calcmode="lin" valueType="num">
                                      <p:cBhvr>
                                        <p:cTn id="96" dur="500" fill="hold"/>
                                        <p:tgtEl>
                                          <p:spTgt spid="27704"/>
                                        </p:tgtEl>
                                        <p:attrNameLst>
                                          <p:attrName>ppt_w</p:attrName>
                                        </p:attrNameLst>
                                      </p:cBhvr>
                                      <p:tavLst>
                                        <p:tav tm="0">
                                          <p:val>
                                            <p:fltVal val="0"/>
                                          </p:val>
                                        </p:tav>
                                        <p:tav tm="100000">
                                          <p:val>
                                            <p:strVal val="#ppt_w"/>
                                          </p:val>
                                        </p:tav>
                                      </p:tavLst>
                                    </p:anim>
                                    <p:anim calcmode="lin" valueType="num">
                                      <p:cBhvr>
                                        <p:cTn id="97" dur="500" fill="hold"/>
                                        <p:tgtEl>
                                          <p:spTgt spid="27704"/>
                                        </p:tgtEl>
                                        <p:attrNameLst>
                                          <p:attrName>ppt_h</p:attrName>
                                        </p:attrNameLst>
                                      </p:cBhvr>
                                      <p:tavLst>
                                        <p:tav tm="0">
                                          <p:val>
                                            <p:fltVal val="0"/>
                                          </p:val>
                                        </p:tav>
                                        <p:tav tm="100000">
                                          <p:val>
                                            <p:strVal val="#ppt_h"/>
                                          </p:val>
                                        </p:tav>
                                      </p:tavLst>
                                    </p:anim>
                                  </p:childTnLst>
                                </p:cTn>
                              </p:par>
                            </p:childTnLst>
                          </p:cTn>
                        </p:par>
                      </p:childTnLst>
                    </p:cTn>
                  </p:par>
                  <p:par>
                    <p:cTn id="98" fill="hold" nodeType="clickPar">
                      <p:stCondLst>
                        <p:cond delay="indefinite"/>
                      </p:stCondLst>
                      <p:childTnLst>
                        <p:par>
                          <p:cTn id="99" fill="hold" nodeType="withGroup">
                            <p:stCondLst>
                              <p:cond delay="0"/>
                            </p:stCondLst>
                            <p:childTnLst>
                              <p:par>
                                <p:cTn id="100" presetID="23" presetClass="entr" presetSubtype="16" dur="500" fill="hold" nodeType="clickEffect">
                                  <p:stCondLst>
                                    <p:cond delay="0"/>
                                  </p:stCondLst>
                                  <p:childTnLst>
                                    <p:set>
                                      <p:cBhvr>
                                        <p:cTn id="101" dur="1" fill="hold">
                                          <p:stCondLst>
                                            <p:cond delay="0"/>
                                          </p:stCondLst>
                                        </p:cTn>
                                        <p:tgtEl>
                                          <p:spTgt spid="27705"/>
                                        </p:tgtEl>
                                        <p:attrNameLst>
                                          <p:attrName>style.visibility</p:attrName>
                                        </p:attrNameLst>
                                      </p:cBhvr>
                                      <p:to>
                                        <p:strVal val="visible"/>
                                      </p:to>
                                    </p:set>
                                    <p:anim calcmode="lin" valueType="num">
                                      <p:cBhvr>
                                        <p:cTn id="102" dur="500" fill="hold"/>
                                        <p:tgtEl>
                                          <p:spTgt spid="27705"/>
                                        </p:tgtEl>
                                        <p:attrNameLst>
                                          <p:attrName>ppt_w</p:attrName>
                                        </p:attrNameLst>
                                      </p:cBhvr>
                                      <p:tavLst>
                                        <p:tav tm="0">
                                          <p:val>
                                            <p:fltVal val="0"/>
                                          </p:val>
                                        </p:tav>
                                        <p:tav tm="100000">
                                          <p:val>
                                            <p:strVal val="#ppt_w"/>
                                          </p:val>
                                        </p:tav>
                                      </p:tavLst>
                                    </p:anim>
                                    <p:anim calcmode="lin" valueType="num">
                                      <p:cBhvr>
                                        <p:cTn id="103" dur="500" fill="hold"/>
                                        <p:tgtEl>
                                          <p:spTgt spid="2770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https://d.book118.com/845203021023011110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169</Paragraphs>
  <Slides>25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25</vt:i4>
      </vt:variant>
    </vt:vector>
  </HeadingPairs>
  <TitlesOfParts>
    <vt:vector baseType="lpstr" size="37">
      <vt:lpstr>Arial</vt:lpstr>
      <vt:lpstr>Calibri</vt:lpstr>
      <vt:lpstr>宋体</vt:lpstr>
      <vt:lpstr>Tahoma</vt:lpstr>
      <vt:lpstr>楷体_GB2312</vt:lpstr>
      <vt:lpstr>Garamond</vt:lpstr>
      <vt:lpstr>Times New Roman</vt:lpstr>
      <vt:lpstr>Wingdings</vt:lpstr>
      <vt:lpstr>黑体</vt:lpstr>
      <vt:lpstr>方正姚体</vt:lpstr>
      <vt:lpstr>华文行楷</vt:lpstr>
      <vt:lpstr>Office Theme</vt:lpstr>
      <vt:lpstr>PowerPoint Presentation</vt:lpstr>
      <vt:lpstr>PowerPoint Presentation</vt:lpstr>
      <vt:lpstr>PowerPoint Presentation</vt:lpstr>
      <vt:lpstr>要点梳理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2024-09-15T05:56:41.261</cp:lastPrinted>
  <dcterms:created xsi:type="dcterms:W3CDTF">2024-09-14T21:56:41Z</dcterms:created>
  <dcterms:modified xsi:type="dcterms:W3CDTF">2024-09-14T21:56:43Z</dcterms:modified>
</cp:coreProperties>
</file>