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248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3AD677-048F-409F-AACD-0A0B5EF61C8C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tags" Target="../tags/tag1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2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1.xml" /><Relationship Id="rId10" Type="http://schemas.openxmlformats.org/officeDocument/2006/relationships/tags" Target="../tags/tag1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7516B-B12B-463A-AE7F-5E06B0BB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66803-FA3B-4D57-9693-5C9259143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11A12-763B-411C-B408-8EAFC6E9B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68ECD-5441-4819-AE3C-0E8C6C870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7ACB99-F7AE-49BC-B88B-60FE378E1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937B78-F177-40C7-81C1-82C647348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9B358F-6931-4D1D-B898-D1A12680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96374-B4E4-4B63-B05F-FC087F1BE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35339-781E-40EF-8DB4-68736F537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D539E-061E-41D6-91A0-4D0C7B46F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70A7-063E-48C1-B948-A9FD9227B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-127311" y="5"/>
            <a:ext cx="12429370" cy="2108195"/>
            <a:chOff x="-127311" y="5"/>
            <a:chExt cx="12429370" cy="2108195"/>
          </a:xfrm>
        </p:grpSpPr>
        <p:sp>
          <p:nvSpPr>
            <p:cNvPr id="8" name="任意多边形: 形状 7"/>
            <p:cNvSpPr/>
            <p:nvPr>
              <p:custDataLst>
                <p:tags r:id="rId2"/>
              </p:custDataLst>
            </p:nvPr>
          </p:nvSpPr>
          <p:spPr>
            <a:xfrm rot="4971377">
              <a:off x="5633770" y="-4560088"/>
              <a:ext cx="907207" cy="12429370"/>
            </a:xfrm>
            <a:custGeom>
              <a:gdLst>
                <a:gd name="connsiteX0" fmla="*/ 0 w 1132861"/>
                <a:gd name="connsiteY0" fmla="*/ 0 h 12429370"/>
                <a:gd name="connsiteX1" fmla="*/ 421422 w 1132861"/>
                <a:gd name="connsiteY1" fmla="*/ 52817 h 12429370"/>
                <a:gd name="connsiteX2" fmla="*/ 1132861 w 1132861"/>
                <a:gd name="connsiteY2" fmla="*/ 12429370 h 12429370"/>
                <a:gd name="connsiteX3" fmla="*/ 0 w 1132861"/>
                <a:gd name="connsiteY3" fmla="*/ 12287388 h 124293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2861" h="12429370">
                  <a:moveTo>
                    <a:pt x="0" y="0"/>
                  </a:moveTo>
                  <a:lnTo>
                    <a:pt x="421422" y="52817"/>
                  </a:lnTo>
                  <a:lnTo>
                    <a:pt x="1132861" y="12429370"/>
                  </a:lnTo>
                  <a:lnTo>
                    <a:pt x="0" y="1228738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任意多边形: 形状 8"/>
            <p:cNvSpPr/>
            <p:nvPr>
              <p:custDataLst>
                <p:tags r:id="rId3"/>
              </p:custDataLst>
            </p:nvPr>
          </p:nvSpPr>
          <p:spPr>
            <a:xfrm rot="5400000">
              <a:off x="5215200" y="-5215203"/>
              <a:ext cx="1761592" cy="12192007"/>
            </a:xfrm>
            <a:custGeom>
              <a:gdLst>
                <a:gd name="connsiteX0" fmla="*/ 0 w 1930397"/>
                <a:gd name="connsiteY0" fmla="*/ 12192007 h 12192007"/>
                <a:gd name="connsiteX1" fmla="*/ 0 w 1930397"/>
                <a:gd name="connsiteY1" fmla="*/ 0 h 12192007"/>
                <a:gd name="connsiteX2" fmla="*/ 758239 w 1930397"/>
                <a:gd name="connsiteY2" fmla="*/ 0 h 12192007"/>
                <a:gd name="connsiteX3" fmla="*/ 1930397 w 1930397"/>
                <a:gd name="connsiteY3" fmla="*/ 12192007 h 121920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30397" h="12192007">
                  <a:moveTo>
                    <a:pt x="0" y="12192007"/>
                  </a:moveTo>
                  <a:lnTo>
                    <a:pt x="0" y="0"/>
                  </a:lnTo>
                  <a:lnTo>
                    <a:pt x="758239" y="0"/>
                  </a:lnTo>
                  <a:lnTo>
                    <a:pt x="1930397" y="1219200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任意多边形: 形状 9"/>
            <p:cNvSpPr/>
            <p:nvPr>
              <p:custDataLst>
                <p:tags r:id="rId4"/>
              </p:custDataLst>
            </p:nvPr>
          </p:nvSpPr>
          <p:spPr>
            <a:xfrm rot="5107084">
              <a:off x="4552342" y="-3275210"/>
              <a:ext cx="536239" cy="9742831"/>
            </a:xfrm>
            <a:custGeom>
              <a:gdLst>
                <a:gd name="connsiteX0" fmla="*/ 0 w 587624"/>
                <a:gd name="connsiteY0" fmla="*/ 0 h 9742831"/>
                <a:gd name="connsiteX1" fmla="*/ 587624 w 587624"/>
                <a:gd name="connsiteY1" fmla="*/ 9742831 h 9742831"/>
                <a:gd name="connsiteX2" fmla="*/ 0 w 587624"/>
                <a:gd name="connsiteY2" fmla="*/ 9685968 h 97428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87624" h="9742831">
                  <a:moveTo>
                    <a:pt x="0" y="0"/>
                  </a:moveTo>
                  <a:lnTo>
                    <a:pt x="587624" y="9742831"/>
                  </a:lnTo>
                  <a:lnTo>
                    <a:pt x="0" y="9685968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任意多边形: 形状 10"/>
            <p:cNvSpPr/>
            <p:nvPr>
              <p:custDataLst>
                <p:tags r:id="rId5"/>
              </p:custDataLst>
            </p:nvPr>
          </p:nvSpPr>
          <p:spPr>
            <a:xfrm rot="15897559">
              <a:off x="9001004" y="-1390393"/>
              <a:ext cx="846410" cy="5663579"/>
            </a:xfrm>
            <a:custGeom>
              <a:gdLst>
                <a:gd name="connsiteX0" fmla="*/ 927517 w 927517"/>
                <a:gd name="connsiteY0" fmla="*/ 5663579 h 5663579"/>
                <a:gd name="connsiteX1" fmla="*/ 0 w 927517"/>
                <a:gd name="connsiteY1" fmla="*/ 5577535 h 5663579"/>
                <a:gd name="connsiteX2" fmla="*/ 419317 w 927517"/>
                <a:gd name="connsiteY2" fmla="*/ 0 h 5663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927517" h="5663579">
                  <a:moveTo>
                    <a:pt x="927517" y="5663579"/>
                  </a:moveTo>
                  <a:lnTo>
                    <a:pt x="0" y="5577535"/>
                  </a:lnTo>
                  <a:lnTo>
                    <a:pt x="419317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等腰三角形 11"/>
          <p:cNvSpPr/>
          <p:nvPr userDrawn="1">
            <p:custDataLst>
              <p:tags r:id="rId6"/>
            </p:custDataLst>
          </p:nvPr>
        </p:nvSpPr>
        <p:spPr>
          <a:xfrm rot="16200000">
            <a:off x="7826138" y="2492134"/>
            <a:ext cx="997432" cy="7734300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2730319" y="2702794"/>
            <a:ext cx="7117545" cy="1118535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600" spc="600" baseline="0">
                <a:solidFill>
                  <a:schemeClr val="tx1">
                    <a:lumMod val="85000"/>
                    <a:lumOff val="15000"/>
                  </a:schemeClr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2730319" y="3886684"/>
            <a:ext cx="7117545" cy="676319"/>
          </a:xfrm>
        </p:spPr>
        <p:txBody>
          <a:bodyPr lIns="90000" tIns="4680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3630542" y="4681986"/>
            <a:ext cx="2523129" cy="412826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6402188" y="4681986"/>
            <a:ext cx="2523127" cy="412826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4001597" y="5613400"/>
            <a:ext cx="8190403" cy="1244600"/>
            <a:chOff x="4001597" y="5613400"/>
            <a:chExt cx="8190403" cy="1244600"/>
          </a:xfrm>
        </p:grpSpPr>
        <p:sp>
          <p:nvSpPr>
            <p:cNvPr id="8" name="任意多边形: 形状 7"/>
            <p:cNvSpPr/>
            <p:nvPr>
              <p:custDataLst>
                <p:tags r:id="rId2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8"/>
            <p:cNvSpPr/>
            <p:nvPr>
              <p:custDataLst>
                <p:tags r:id="rId3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9"/>
          <p:cNvGrpSpPr/>
          <p:nvPr userDrawn="1">
            <p:custDataLst>
              <p:tags r:id="rId4"/>
            </p:custDataLst>
          </p:nvPr>
        </p:nvGrpSpPr>
        <p:grpSpPr>
          <a:xfrm>
            <a:off x="5187002" y="2377388"/>
            <a:ext cx="570170" cy="707886"/>
            <a:chOff x="10608342" y="5053054"/>
            <a:chExt cx="1583658" cy="1966165"/>
          </a:xfrm>
        </p:grpSpPr>
        <p:sp>
          <p:nvSpPr>
            <p:cNvPr id="11" name="任意多边形: 形状 10"/>
            <p:cNvSpPr/>
            <p:nvPr>
              <p:custDataLst>
                <p:tags r:id="rId5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等腰三角形 11"/>
            <p:cNvSpPr/>
            <p:nvPr>
              <p:custDataLst>
                <p:tags r:id="rId6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 fontScale="850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组合 13"/>
          <p:cNvGrpSpPr/>
          <p:nvPr userDrawn="1">
            <p:custDataLst>
              <p:tags r:id="rId7"/>
            </p:custDataLst>
          </p:nvPr>
        </p:nvGrpSpPr>
        <p:grpSpPr>
          <a:xfrm rot="10800000">
            <a:off x="-1" y="0"/>
            <a:ext cx="12192000" cy="1244600"/>
            <a:chOff x="4001597" y="5613400"/>
            <a:chExt cx="8190403" cy="1244600"/>
          </a:xfrm>
        </p:grpSpPr>
        <p:sp>
          <p:nvSpPr>
            <p:cNvPr id="15" name="任意多边形: 形状 14"/>
            <p:cNvSpPr/>
            <p:nvPr>
              <p:custDataLst>
                <p:tags r:id="rId8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等腰三角形 15"/>
            <p:cNvSpPr/>
            <p:nvPr>
              <p:custDataLst>
                <p:tags r:id="rId9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3500907" y="3090044"/>
            <a:ext cx="5190185" cy="740727"/>
          </a:xfrm>
        </p:spPr>
        <p:txBody>
          <a:bodyPr lIns="90170" tIns="46990" rIns="90170" bIns="0" anchor="b" anchorCtr="0">
            <a:normAutofit/>
          </a:bodyPr>
          <a:lstStyle>
            <a:lvl1pPr algn="ctr">
              <a:defRPr sz="4000" u="none" strike="noStrike" kern="1200" cap="none" spc="3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3500907" y="3883113"/>
            <a:ext cx="5190185" cy="1477027"/>
          </a:xfrm>
        </p:spPr>
        <p:txBody>
          <a:bodyPr lIns="90170" tIns="0" rIns="90170" bIns="4699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10608342" y="5053054"/>
            <a:ext cx="1583658" cy="1966165"/>
            <a:chOff x="10608342" y="5053054"/>
            <a:chExt cx="1583658" cy="1966165"/>
          </a:xfrm>
        </p:grpSpPr>
        <p:sp>
          <p:nvSpPr>
            <p:cNvPr id="10" name="任意多边形: 形状 9"/>
            <p:cNvSpPr/>
            <p:nvPr>
              <p:custDataLst>
                <p:tags r:id="rId2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等腰三角形 10"/>
            <p:cNvSpPr/>
            <p:nvPr>
              <p:custDataLst>
                <p:tags r:id="rId3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3588374" y="2588654"/>
            <a:ext cx="5015250" cy="1519707"/>
          </a:xfrm>
        </p:spPr>
        <p:txBody>
          <a:bodyPr vert="horz" lIns="90170" tIns="46990" rIns="90170" bIns="4699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lIns="90170" tIns="46990" rIns="90170" bIns="4699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5"/>
            </p:custDataLst>
          </p:nvPr>
        </p:nvGrpSpPr>
        <p:grpSpPr>
          <a:xfrm flipH="1">
            <a:off x="8603626" y="3112882"/>
            <a:ext cx="436739" cy="542227"/>
            <a:chOff x="10608342" y="5053054"/>
            <a:chExt cx="1583658" cy="1966165"/>
          </a:xfrm>
        </p:grpSpPr>
        <p:sp>
          <p:nvSpPr>
            <p:cNvPr id="7" name="任意多边形: 形状 6"/>
            <p:cNvSpPr/>
            <p:nvPr>
              <p:custDataLst>
                <p:tags r:id="rId6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170" tIns="46990" rIns="90170" bIns="4699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7"/>
            <p:cNvSpPr/>
            <p:nvPr>
              <p:custDataLst>
                <p:tags r:id="rId7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170" tIns="46990" rIns="90170" bIns="46990" rtlCol="0" anchor="ctr">
              <a:normAutofit fontScale="5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/>
          <p:cNvGrpSpPr/>
          <p:nvPr userDrawn="1">
            <p:custDataLst>
              <p:tags r:id="rId8"/>
            </p:custDataLst>
          </p:nvPr>
        </p:nvGrpSpPr>
        <p:grpSpPr>
          <a:xfrm>
            <a:off x="3151635" y="3119499"/>
            <a:ext cx="436739" cy="542227"/>
            <a:chOff x="10608342" y="5053054"/>
            <a:chExt cx="1583658" cy="1966165"/>
          </a:xfrm>
        </p:grpSpPr>
        <p:sp>
          <p:nvSpPr>
            <p:cNvPr id="10" name="任意多边形: 形状 9"/>
            <p:cNvSpPr/>
            <p:nvPr>
              <p:custDataLst>
                <p:tags r:id="rId9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170" tIns="46990" rIns="90170" bIns="46990"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  <p:sp>
          <p:nvSpPr>
            <p:cNvPr id="11" name="等腰三角形 10"/>
            <p:cNvSpPr/>
            <p:nvPr>
              <p:custDataLst>
                <p:tags r:id="rId10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0170" tIns="46990" rIns="90170" bIns="46990" rtlCol="0" anchor="ctr">
              <a:normAutofit fontScale="55000" lnSpcReduction="2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4001597" y="6045200"/>
            <a:ext cx="8190403" cy="812800"/>
            <a:chOff x="4001597" y="5613400"/>
            <a:chExt cx="8190403" cy="1244600"/>
          </a:xfrm>
        </p:grpSpPr>
        <p:sp>
          <p:nvSpPr>
            <p:cNvPr id="9" name="任意多边形: 形状 8"/>
            <p:cNvSpPr/>
            <p:nvPr>
              <p:custDataLst>
                <p:tags r:id="rId2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等腰三角形 9"/>
            <p:cNvSpPr/>
            <p:nvPr>
              <p:custDataLst>
                <p:tags r:id="rId3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838200" y="794326"/>
            <a:ext cx="10515600" cy="540484"/>
          </a:xfrm>
        </p:spPr>
        <p:txBody>
          <a:bodyPr>
            <a:normAutofit/>
          </a:bodyPr>
          <a:lstStyle>
            <a:lvl1pPr>
              <a:defRPr sz="2200" b="1" spc="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latin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Arial" pitchFamily="34" charset="0"/>
              <a:ea typeface="微软雅黑" panose="020b0503020204020204" pitchFamily="34" charset="-122"/>
            </a:endParaRPr>
          </a:p>
        </p:txBody>
      </p:sp>
      <p:grpSp>
        <p:nvGrpSpPr>
          <p:cNvPr id="11" name="组合 10"/>
          <p:cNvGrpSpPr/>
          <p:nvPr userDrawn="1">
            <p:custDataLst>
              <p:tags r:id="rId2"/>
            </p:custDataLst>
          </p:nvPr>
        </p:nvGrpSpPr>
        <p:grpSpPr>
          <a:xfrm rot="16200000">
            <a:off x="11009630" y="351790"/>
            <a:ext cx="737870" cy="916305"/>
            <a:chOff x="10608342" y="5053054"/>
            <a:chExt cx="1583658" cy="1966165"/>
          </a:xfrm>
        </p:grpSpPr>
        <p:sp>
          <p:nvSpPr>
            <p:cNvPr id="12" name="任意多边形: 形状 11"/>
            <p:cNvSpPr/>
            <p:nvPr>
              <p:custDataLst>
                <p:tags r:id="rId3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3" name="等腰三角形 12"/>
            <p:cNvSpPr/>
            <p:nvPr>
              <p:custDataLst>
                <p:tags r:id="rId4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grpSp>
        <p:nvGrpSpPr>
          <p:cNvPr id="14" name="组合 13"/>
          <p:cNvGrpSpPr/>
          <p:nvPr userDrawn="1">
            <p:custDataLst>
              <p:tags r:id="rId5"/>
            </p:custDataLst>
          </p:nvPr>
        </p:nvGrpSpPr>
        <p:grpSpPr>
          <a:xfrm rot="5400000">
            <a:off x="443865" y="5584825"/>
            <a:ext cx="737870" cy="916305"/>
            <a:chOff x="10608342" y="5053054"/>
            <a:chExt cx="1583658" cy="1966165"/>
          </a:xfrm>
        </p:grpSpPr>
        <p:sp>
          <p:nvSpPr>
            <p:cNvPr id="16" name="任意多边形: 形状 15"/>
            <p:cNvSpPr/>
            <p:nvPr>
              <p:custDataLst>
                <p:tags r:id="rId6"/>
              </p:custDataLst>
            </p:nvPr>
          </p:nvSpPr>
          <p:spPr>
            <a:xfrm rot="697528">
              <a:off x="10608342" y="5053054"/>
              <a:ext cx="1399913" cy="1966165"/>
            </a:xfrm>
            <a:custGeom>
              <a:gdLst>
                <a:gd name="connsiteX0" fmla="*/ 1399913 w 1399913"/>
                <a:gd name="connsiteY0" fmla="*/ 0 h 1966165"/>
                <a:gd name="connsiteX1" fmla="*/ 1399913 w 1399913"/>
                <a:gd name="connsiteY1" fmla="*/ 1678156 h 1966165"/>
                <a:gd name="connsiteX2" fmla="*/ 0 w 1399913"/>
                <a:gd name="connsiteY2" fmla="*/ 1966165 h 196616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399913" h="1966164">
                  <a:moveTo>
                    <a:pt x="1399913" y="0"/>
                  </a:moveTo>
                  <a:lnTo>
                    <a:pt x="1399913" y="1678156"/>
                  </a:lnTo>
                  <a:lnTo>
                    <a:pt x="0" y="1966165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7" name="等腰三角形 16"/>
            <p:cNvSpPr/>
            <p:nvPr>
              <p:custDataLst>
                <p:tags r:id="rId7"/>
              </p:custDataLst>
            </p:nvPr>
          </p:nvSpPr>
          <p:spPr>
            <a:xfrm>
              <a:off x="10960100" y="5207000"/>
              <a:ext cx="1231900" cy="1651000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="1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  <p:custDataLst>
              <p:tags r:id="rId9"/>
            </p:custDataLst>
          </p:nvPr>
        </p:nvSpPr>
        <p:spPr>
          <a:xfrm>
            <a:off x="1281113" y="2163600"/>
            <a:ext cx="9626600" cy="3445200"/>
          </a:xfrm>
        </p:spPr>
        <p:txBody>
          <a:bodyPr>
            <a:normAutofit/>
          </a:bodyPr>
          <a:lstStyle>
            <a:lvl1pPr marL="0" indent="0"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单击此处添加文本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5863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200" b="1" u="none" strike="noStrike" kern="1200" cap="none" spc="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7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grpSp>
        <p:nvGrpSpPr>
          <p:cNvPr id="11" name="组合 10"/>
          <p:cNvGrpSpPr/>
          <p:nvPr userDrawn="1">
            <p:custDataLst>
              <p:tags r:id="rId8"/>
            </p:custDataLst>
          </p:nvPr>
        </p:nvGrpSpPr>
        <p:grpSpPr>
          <a:xfrm>
            <a:off x="-1" y="0"/>
            <a:ext cx="4823460" cy="769938"/>
            <a:chOff x="-1" y="0"/>
            <a:chExt cx="4823460" cy="769938"/>
          </a:xfrm>
        </p:grpSpPr>
        <p:sp>
          <p:nvSpPr>
            <p:cNvPr id="12" name="任意多边形: 形状 11"/>
            <p:cNvSpPr/>
            <p:nvPr>
              <p:custDataLst>
                <p:tags r:id="rId9"/>
              </p:custDataLst>
            </p:nvPr>
          </p:nvSpPr>
          <p:spPr>
            <a:xfrm rot="10800000">
              <a:off x="0" y="0"/>
              <a:ext cx="4823459" cy="769938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4" name="等腰三角形 13"/>
            <p:cNvSpPr/>
            <p:nvPr>
              <p:custDataLst>
                <p:tags r:id="rId10"/>
              </p:custDataLst>
            </p:nvPr>
          </p:nvSpPr>
          <p:spPr>
            <a:xfrm rot="10800000">
              <a:off x="-1" y="0"/>
              <a:ext cx="3754576" cy="562171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="1" u="none" strike="noStrike" kern="1200" cap="none" spc="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grpSp>
        <p:nvGrpSpPr>
          <p:cNvPr id="12" name="组合 11"/>
          <p:cNvGrpSpPr/>
          <p:nvPr userDrawn="1">
            <p:custDataLst>
              <p:tags r:id="rId8"/>
            </p:custDataLst>
          </p:nvPr>
        </p:nvGrpSpPr>
        <p:grpSpPr>
          <a:xfrm flipV="1">
            <a:off x="5921829" y="0"/>
            <a:ext cx="6270171" cy="812800"/>
            <a:chOff x="4001597" y="5613400"/>
            <a:chExt cx="8190403" cy="1244600"/>
          </a:xfrm>
        </p:grpSpPr>
        <p:sp>
          <p:nvSpPr>
            <p:cNvPr id="14" name="任意多边形: 形状 13"/>
            <p:cNvSpPr/>
            <p:nvPr>
              <p:custDataLst>
                <p:tags r:id="rId9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5" name="等腰三角形 14"/>
            <p:cNvSpPr/>
            <p:nvPr>
              <p:custDataLst>
                <p:tags r:id="rId10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 flipV="1">
            <a:off x="5921829" y="0"/>
            <a:ext cx="6270171" cy="812800"/>
            <a:chOff x="4001597" y="5613400"/>
            <a:chExt cx="8190403" cy="1244600"/>
          </a:xfrm>
        </p:grpSpPr>
        <p:sp>
          <p:nvSpPr>
            <p:cNvPr id="14" name="任意多边形: 形状 13"/>
            <p:cNvSpPr/>
            <p:nvPr>
              <p:custDataLst>
                <p:tags r:id="rId2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5" name="等腰三角形 14"/>
            <p:cNvSpPr/>
            <p:nvPr>
              <p:custDataLst>
                <p:tags r:id="rId3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sp>
        <p:nvSpPr>
          <p:cNvPr id="13" name="矩形 12"/>
          <p:cNvSpPr/>
          <p:nvPr userDrawn="1">
            <p:custDataLst>
              <p:tags r:id="rId4"/>
            </p:custDataLst>
          </p:nvPr>
        </p:nvSpPr>
        <p:spPr>
          <a:xfrm>
            <a:off x="0" y="50419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04520" y="669290"/>
            <a:ext cx="10976610" cy="565150"/>
          </a:xfrm>
        </p:spPr>
        <p:txBody>
          <a:bodyPr anchor="ctr"/>
          <a:lstStyle>
            <a:lvl1pPr algn="ctr">
              <a:lnSpc>
                <a:spcPct val="100000"/>
              </a:lnSpc>
              <a:defRPr sz="3200" b="1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9"/>
            </p:custDataLst>
          </p:nvPr>
        </p:nvSpPr>
        <p:spPr>
          <a:xfrm>
            <a:off x="604837" y="1681200"/>
            <a:ext cx="10990800" cy="32112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 userDrawn="1">
            <p:ph type="body" sz="quarter" idx="14"/>
            <p:custDataLst>
              <p:tags r:id="rId10"/>
            </p:custDataLst>
          </p:nvPr>
        </p:nvSpPr>
        <p:spPr>
          <a:xfrm>
            <a:off x="594000" y="5180400"/>
            <a:ext cx="11001600" cy="10116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组合 15"/>
          <p:cNvGrpSpPr/>
          <p:nvPr userDrawn="1">
            <p:custDataLst>
              <p:tags r:id="rId1"/>
            </p:custDataLst>
          </p:nvPr>
        </p:nvGrpSpPr>
        <p:grpSpPr>
          <a:xfrm>
            <a:off x="4001597" y="6045200"/>
            <a:ext cx="8190403" cy="812800"/>
            <a:chOff x="4001597" y="5613400"/>
            <a:chExt cx="8190403" cy="1244600"/>
          </a:xfrm>
        </p:grpSpPr>
        <p:sp>
          <p:nvSpPr>
            <p:cNvPr id="17" name="任意多边形: 形状 16"/>
            <p:cNvSpPr/>
            <p:nvPr>
              <p:custDataLst>
                <p:tags r:id="rId2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Arial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8" name="等腰三角形 17"/>
            <p:cNvSpPr/>
            <p:nvPr>
              <p:custDataLst>
                <p:tags r:id="rId3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sp>
        <p:nvSpPr>
          <p:cNvPr id="15" name="矩形 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2000" cy="914407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>
              <a:solidFill>
                <a:schemeClr val="bg1"/>
              </a:solidFill>
              <a:latin typeface="Viner Hand ITC" panose="03070502030502020203" charset="0"/>
              <a:ea typeface="微软雅黑" panose="020b0503020204020204" pitchFamily="34" charset="-122"/>
              <a:cs typeface="Viner Hand ITC" panose="03070502030502020203" charset="0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 sz="2400" b="1" u="none" strike="noStrike" kern="1200" cap="none" spc="0" normalizeH="0" baseline="0">
                <a:solidFill>
                  <a:schemeClr val="bg1"/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 marL="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2pPr>
            <a:lvl3pPr marL="9144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3pPr>
            <a:lvl4pPr marL="13716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4pPr>
            <a:lvl5pPr marL="1828800" indent="0">
              <a:lnSpc>
                <a:spcPct val="130000"/>
              </a:lnSpc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>
            <a:normAutofit/>
          </a:bodyPr>
          <a:lstStyle>
            <a:lvl1pPr marL="0" indent="0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grpSp>
        <p:nvGrpSpPr>
          <p:cNvPr id="15" name="组合 14"/>
          <p:cNvGrpSpPr/>
          <p:nvPr userDrawn="1">
            <p:custDataLst>
              <p:tags r:id="rId2"/>
            </p:custDataLst>
          </p:nvPr>
        </p:nvGrpSpPr>
        <p:grpSpPr>
          <a:xfrm rot="10800000">
            <a:off x="0" y="0"/>
            <a:ext cx="5457825" cy="1529715"/>
            <a:chOff x="4001597" y="5613400"/>
            <a:chExt cx="8190403" cy="1244600"/>
          </a:xfrm>
        </p:grpSpPr>
        <p:sp>
          <p:nvSpPr>
            <p:cNvPr id="16" name="任意多边形: 形状 15"/>
            <p:cNvSpPr/>
            <p:nvPr>
              <p:custDataLst>
                <p:tags r:id="rId3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17" name="等腰三角形 16"/>
            <p:cNvSpPr/>
            <p:nvPr>
              <p:custDataLst>
                <p:tags r:id="rId4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grpSp>
        <p:nvGrpSpPr>
          <p:cNvPr id="18" name="组合 17"/>
          <p:cNvGrpSpPr/>
          <p:nvPr userDrawn="1">
            <p:custDataLst>
              <p:tags r:id="rId5"/>
            </p:custDataLst>
          </p:nvPr>
        </p:nvGrpSpPr>
        <p:grpSpPr>
          <a:xfrm>
            <a:off x="6734175" y="5323840"/>
            <a:ext cx="5457825" cy="1529715"/>
            <a:chOff x="4001597" y="5613400"/>
            <a:chExt cx="8190403" cy="1244600"/>
          </a:xfrm>
        </p:grpSpPr>
        <p:sp>
          <p:nvSpPr>
            <p:cNvPr id="19" name="任意多边形: 形状 18"/>
            <p:cNvSpPr/>
            <p:nvPr>
              <p:custDataLst>
                <p:tags r:id="rId6"/>
              </p:custDataLst>
            </p:nvPr>
          </p:nvSpPr>
          <p:spPr>
            <a:xfrm>
              <a:off x="4001597" y="5613400"/>
              <a:ext cx="8190402" cy="1244600"/>
            </a:xfrm>
            <a:custGeom>
              <a:gdLst>
                <a:gd name="connsiteX0" fmla="*/ 8190402 w 8190402"/>
                <a:gd name="connsiteY0" fmla="*/ 0 h 1244600"/>
                <a:gd name="connsiteX1" fmla="*/ 8190402 w 8190402"/>
                <a:gd name="connsiteY1" fmla="*/ 1155849 h 1244600"/>
                <a:gd name="connsiteX2" fmla="*/ 4203232 w 8190402"/>
                <a:gd name="connsiteY2" fmla="*/ 1244600 h 1244600"/>
                <a:gd name="connsiteX3" fmla="*/ 0 w 8190402"/>
                <a:gd name="connsiteY3" fmla="*/ 1244600 h 12446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90401" h="1244600">
                  <a:moveTo>
                    <a:pt x="8190402" y="0"/>
                  </a:moveTo>
                  <a:lnTo>
                    <a:pt x="8190402" y="1155849"/>
                  </a:lnTo>
                  <a:lnTo>
                    <a:pt x="4203232" y="1244600"/>
                  </a:lnTo>
                  <a:lnTo>
                    <a:pt x="0" y="124460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  <p:sp>
          <p:nvSpPr>
            <p:cNvPr id="20" name="等腰三角形 19"/>
            <p:cNvSpPr/>
            <p:nvPr>
              <p:custDataLst>
                <p:tags r:id="rId7"/>
              </p:custDataLst>
            </p:nvPr>
          </p:nvSpPr>
          <p:spPr>
            <a:xfrm>
              <a:off x="5816600" y="5949254"/>
              <a:ext cx="6375400" cy="908746"/>
            </a:xfrm>
            <a:prstGeom prst="triangle">
              <a:avLst>
                <a:gd name="adj" fmla="val 10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8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="1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>
            <a:lvl1pPr>
              <a:defRPr u="none" strike="noStrike" kern="1200" cap="none" spc="0" normalizeH="0"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12"/>
            </p:custDataLst>
          </p:nvPr>
        </p:nvSpPr>
        <p:spPr>
          <a:xfrm>
            <a:off x="1522413" y="3862800"/>
            <a:ext cx="9144000" cy="1656000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None/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5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image" Target="../media/image1.png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image" Target="../media/image2.png" /><Relationship Id="rId5" Type="http://schemas.openxmlformats.org/officeDocument/2006/relationships/tags" Target="../tags/tag1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image" Target="../media/image3.png" /><Relationship Id="rId5" Type="http://schemas.openxmlformats.org/officeDocument/2006/relationships/tags" Target="../tags/tag2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3.xml" /><Relationship Id="rId3" Type="http://schemas.openxmlformats.org/officeDocument/2006/relationships/image" Target="../media/image4.png" /><Relationship Id="rId4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5.png" /><Relationship Id="rId5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image" Target="../media/image6.png" /><Relationship Id="rId5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image" Target="../media/image7.png" /><Relationship Id="rId5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image" Target="../media/image10.png" /><Relationship Id="rId5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11.png" /><Relationship Id="rId5" Type="http://schemas.openxmlformats.org/officeDocument/2006/relationships/tags" Target="../tags/tag2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image" Target="../media/image12.png" /><Relationship Id="rId5" Type="http://schemas.openxmlformats.org/officeDocument/2006/relationships/tags" Target="../tags/tag23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image" Target="../media/image13.png" /><Relationship Id="rId5" Type="http://schemas.openxmlformats.org/officeDocument/2006/relationships/tags" Target="../tags/tag24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image" Target="../media/image14.png" /><Relationship Id="rId5" Type="http://schemas.openxmlformats.org/officeDocument/2006/relationships/tags" Target="../tags/tag244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image" Target="../media/image15.png" /><Relationship Id="rId5" Type="http://schemas.openxmlformats.org/officeDocument/2006/relationships/tags" Target="../tags/tag24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304310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2426970" y="985520"/>
            <a:ext cx="7421245" cy="244411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5900">
                <a:solidFill>
                  <a:srgbClr val="FF0000"/>
                </a:solidFill>
                <a:sym typeface="+mn-lt"/>
              </a:rPr>
              <a:t>公路交通标线现场检测方法</a:t>
            </a:r>
            <a:endParaRPr lang="zh-CN" altLang="en-US" sz="5900">
              <a:solidFill>
                <a:srgbClr val="FF0000"/>
              </a:solidFill>
              <a:sym typeface="+mn-lt"/>
            </a:endParaRPr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pPr marL="0" lvl="0" indent="0" algn="ctr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en-US" altLang="zh-CN" sz="3200">
                <a:solidFill>
                  <a:srgbClr val="FF0000"/>
                </a:solidFill>
                <a:sym typeface="+mn-lt"/>
              </a:rPr>
              <a:t>2024年7月15日</a:t>
            </a:r>
            <a:endParaRPr lang="en-US" altLang="zh-CN" sz="3200">
              <a:solidFill>
                <a:srgbClr val="FF0000"/>
              </a:solidFill>
              <a:sym typeface="+mn-lt"/>
            </a:endParaRPr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sym typeface="+mn-lt"/>
              </a:rPr>
              <a:t>.</a:t>
            </a:r>
            <a:endParaRPr lang="en-US" altLang="zh-CN">
              <a:solidFill>
                <a:schemeClr val="dk1">
                  <a:lumMod val="85000"/>
                  <a:lumOff val="15000"/>
                </a:schemeClr>
              </a:solidFill>
              <a:sym typeface="+mn-lt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advTm="2000" p14:dur="1500"/>
    </mc:Choice>
    <mc:Fallback>
      <p:transition advTm="2000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5"/>
          <p:cNvSpPr/>
          <p:nvPr userDrawn="1">
            <p:custDataLst>
              <p:tags r:id="rId2"/>
            </p:custDataLst>
          </p:nvPr>
        </p:nvSpPr>
        <p:spPr>
          <a:xfrm rot="10800000" flipH="1">
            <a:off x="-1" y="-1"/>
            <a:ext cx="3309257" cy="6858001"/>
          </a:xfrm>
          <a:custGeom>
            <a:gdLst>
              <a:gd name="connsiteX0" fmla="*/ 0 w 3309257"/>
              <a:gd name="connsiteY0" fmla="*/ 6858001 h 6858001"/>
              <a:gd name="connsiteX1" fmla="*/ 3309257 w 3309257"/>
              <a:gd name="connsiteY1" fmla="*/ 6858001 h 6858001"/>
              <a:gd name="connsiteX2" fmla="*/ 1718889 w 3309257"/>
              <a:gd name="connsiteY2" fmla="*/ 0 h 6858001"/>
              <a:gd name="connsiteX3" fmla="*/ 0 w 3309257"/>
              <a:gd name="connsiteY3" fmla="*/ 0 h 685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09257" h="6858001">
                <a:moveTo>
                  <a:pt x="0" y="6858001"/>
                </a:moveTo>
                <a:lnTo>
                  <a:pt x="3309257" y="6858001"/>
                </a:lnTo>
                <a:lnTo>
                  <a:pt x="171888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多边形: 形状 6"/>
          <p:cNvSpPr/>
          <p:nvPr userDrawn="1">
            <p:custDataLst>
              <p:tags r:id="rId3"/>
            </p:custDataLst>
          </p:nvPr>
        </p:nvSpPr>
        <p:spPr>
          <a:xfrm rot="11574254">
            <a:off x="2509618" y="-200140"/>
            <a:ext cx="971535" cy="7258276"/>
          </a:xfrm>
          <a:custGeom>
            <a:gdLst>
              <a:gd name="connsiteX0" fmla="*/ 0 w 971535"/>
              <a:gd name="connsiteY0" fmla="*/ 7258276 h 7258276"/>
              <a:gd name="connsiteX1" fmla="*/ 932891 w 971535"/>
              <a:gd name="connsiteY1" fmla="*/ 8853 h 7258276"/>
              <a:gd name="connsiteX2" fmla="*/ 971535 w 971535"/>
              <a:gd name="connsiteY2" fmla="*/ 0 h 7258276"/>
              <a:gd name="connsiteX3" fmla="*/ 971535 w 971535"/>
              <a:gd name="connsiteY3" fmla="*/ 7035689 h 72582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1534" h="7258276">
                <a:moveTo>
                  <a:pt x="0" y="7258276"/>
                </a:moveTo>
                <a:lnTo>
                  <a:pt x="932891" y="8853"/>
                </a:lnTo>
                <a:lnTo>
                  <a:pt x="971535" y="0"/>
                </a:lnTo>
                <a:lnTo>
                  <a:pt x="971535" y="7035689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 userDrawn="1">
            <p:custDataLst>
              <p:tags r:id="rId4"/>
            </p:custDataLst>
          </p:nvPr>
        </p:nvSpPr>
        <p:spPr>
          <a:xfrm>
            <a:off x="1743317" y="3937000"/>
            <a:ext cx="1393003" cy="2921000"/>
          </a:xfrm>
          <a:custGeom>
            <a:gdLst>
              <a:gd name="connsiteX0" fmla="*/ 1089482 w 1393003"/>
              <a:gd name="connsiteY0" fmla="*/ 0 h 2921000"/>
              <a:gd name="connsiteX1" fmla="*/ 1393003 w 1393003"/>
              <a:gd name="connsiteY1" fmla="*/ 2921000 h 2921000"/>
              <a:gd name="connsiteX2" fmla="*/ 0 w 1393003"/>
              <a:gd name="connsiteY2" fmla="*/ 2921000 h 2921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003" h="2921000">
                <a:moveTo>
                  <a:pt x="1089482" y="0"/>
                </a:moveTo>
                <a:lnTo>
                  <a:pt x="1393003" y="2921000"/>
                </a:lnTo>
                <a:lnTo>
                  <a:pt x="0" y="292100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582295" y="457200"/>
            <a:ext cx="1402080" cy="82994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</a:rPr>
              <a:t>目录</a:t>
            </a:r>
            <a:endParaRPr lang="zh-CN" altLang="en-US" sz="4800">
              <a:solidFill>
                <a:schemeClr val="bg1"/>
              </a:solidFill>
              <a:uFillTx/>
              <a:latin typeface="Arial" pitchFamily="34" charset="0"/>
              <a:ea typeface="汉仪旗黑-85S" panose="00020600040101010101" pitchFamily="18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45795" y="1224915"/>
            <a:ext cx="1598295" cy="4000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CONTENTS</a:t>
            </a:r>
            <a:endParaRPr lang="en-US" altLang="zh-CN" sz="20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7"/>
            </p:custDataLst>
          </p:nvPr>
        </p:nvSpPr>
        <p:spPr>
          <a:xfrm>
            <a:off x="6089290" y="131763"/>
            <a:ext cx="538482" cy="8482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1</a:t>
            </a:r>
            <a:endParaRPr lang="en-US" altLang="zh-CN" sz="48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4" name="任意多边形: 形状 33"/>
          <p:cNvSpPr/>
          <p:nvPr>
            <p:custDataLst>
              <p:tags r:id="rId8"/>
            </p:custDataLst>
          </p:nvPr>
        </p:nvSpPr>
        <p:spPr>
          <a:xfrm rot="697528">
            <a:off x="5571544" y="342684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5" name="等腰三角形 34"/>
          <p:cNvSpPr/>
          <p:nvPr>
            <p:custDataLst>
              <p:tags r:id="rId9"/>
            </p:custDataLst>
          </p:nvPr>
        </p:nvSpPr>
        <p:spPr>
          <a:xfrm>
            <a:off x="5635047" y="370548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9" name="文本框 28"/>
          <p:cNvSpPr txBox="1"/>
          <p:nvPr>
            <p:custDataLst>
              <p:tags r:id="rId10"/>
            </p:custDataLst>
          </p:nvPr>
        </p:nvSpPr>
        <p:spPr>
          <a:xfrm>
            <a:off x="6089290" y="1337029"/>
            <a:ext cx="538482" cy="8482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2</a:t>
            </a:r>
            <a:endParaRPr lang="zh-CN" altLang="en-US" sz="48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7" name="任意多边形: 形状 36"/>
          <p:cNvSpPr/>
          <p:nvPr>
            <p:custDataLst>
              <p:tags r:id="rId11"/>
            </p:custDataLst>
          </p:nvPr>
        </p:nvSpPr>
        <p:spPr>
          <a:xfrm rot="697528">
            <a:off x="5571544" y="1584238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8" name="等腰三角形 37"/>
          <p:cNvSpPr/>
          <p:nvPr>
            <p:custDataLst>
              <p:tags r:id="rId12"/>
            </p:custDataLst>
          </p:nvPr>
        </p:nvSpPr>
        <p:spPr>
          <a:xfrm>
            <a:off x="5635047" y="1612102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0" name="文本框 29"/>
          <p:cNvSpPr txBox="1"/>
          <p:nvPr>
            <p:custDataLst>
              <p:tags r:id="rId13"/>
            </p:custDataLst>
          </p:nvPr>
        </p:nvSpPr>
        <p:spPr>
          <a:xfrm>
            <a:off x="6089290" y="2541647"/>
            <a:ext cx="538482" cy="8482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3</a:t>
            </a:r>
            <a:endParaRPr lang="en-US" altLang="zh-CN" sz="48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0" name="任意多边形: 形状 39"/>
          <p:cNvSpPr/>
          <p:nvPr>
            <p:custDataLst>
              <p:tags r:id="rId14"/>
            </p:custDataLst>
          </p:nvPr>
        </p:nvSpPr>
        <p:spPr>
          <a:xfrm rot="697528">
            <a:off x="5571544" y="2788856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1" name="等腰三角形 40"/>
          <p:cNvSpPr/>
          <p:nvPr>
            <p:custDataLst>
              <p:tags r:id="rId15"/>
            </p:custDataLst>
          </p:nvPr>
        </p:nvSpPr>
        <p:spPr>
          <a:xfrm>
            <a:off x="5635047" y="2816720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1" name="文本框 30"/>
          <p:cNvSpPr txBox="1"/>
          <p:nvPr>
            <p:custDataLst>
              <p:tags r:id="rId16"/>
            </p:custDataLst>
          </p:nvPr>
        </p:nvSpPr>
        <p:spPr>
          <a:xfrm>
            <a:off x="6089290" y="3746266"/>
            <a:ext cx="538482" cy="84822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8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4</a:t>
            </a:r>
            <a:endParaRPr lang="en-US" altLang="zh-CN" sz="4800">
              <a:solidFill>
                <a:schemeClr val="tx1">
                  <a:lumMod val="85000"/>
                  <a:lumOff val="15000"/>
                </a:schemeClr>
              </a:solidFill>
              <a:uFillTx/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43" name="任意多边形: 形状 42"/>
          <p:cNvSpPr/>
          <p:nvPr>
            <p:custDataLst>
              <p:tags r:id="rId17"/>
            </p:custDataLst>
          </p:nvPr>
        </p:nvSpPr>
        <p:spPr>
          <a:xfrm rot="697528">
            <a:off x="5571544" y="3993474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4" name="等腰三角形 43"/>
          <p:cNvSpPr/>
          <p:nvPr>
            <p:custDataLst>
              <p:tags r:id="rId18"/>
            </p:custDataLst>
          </p:nvPr>
        </p:nvSpPr>
        <p:spPr>
          <a:xfrm>
            <a:off x="5635047" y="4021338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3" name="任意多边形: 形状 62"/>
          <p:cNvSpPr/>
          <p:nvPr>
            <p:custDataLst>
              <p:tags r:id="rId19"/>
            </p:custDataLst>
          </p:nvPr>
        </p:nvSpPr>
        <p:spPr>
          <a:xfrm rot="697528">
            <a:off x="5570248" y="5198092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4" name="等腰三角形 63"/>
          <p:cNvSpPr/>
          <p:nvPr>
            <p:custDataLst>
              <p:tags r:id="rId20"/>
            </p:custDataLst>
          </p:nvPr>
        </p:nvSpPr>
        <p:spPr>
          <a:xfrm>
            <a:off x="5633751" y="5225956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6" name="文本框 65"/>
          <p:cNvSpPr txBox="1"/>
          <p:nvPr>
            <p:custDataLst>
              <p:tags r:id="rId21"/>
            </p:custDataLst>
          </p:nvPr>
        </p:nvSpPr>
        <p:spPr>
          <a:xfrm>
            <a:off x="6874009" y="1367485"/>
            <a:ext cx="2938646" cy="84822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单击此处添加文本具体内容，简明扼要的阐述您的观点。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68" name="文本框 67"/>
          <p:cNvSpPr txBox="1"/>
          <p:nvPr>
            <p:custDataLst>
              <p:tags r:id="rId22"/>
            </p:custDataLst>
          </p:nvPr>
        </p:nvSpPr>
        <p:spPr>
          <a:xfrm>
            <a:off x="6874009" y="2572751"/>
            <a:ext cx="2938646" cy="84822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单击此处添加文本具体内容，简明扼要的阐述您的观点。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70" name="文本框 69"/>
          <p:cNvSpPr txBox="1"/>
          <p:nvPr>
            <p:custDataLst>
              <p:tags r:id="rId23"/>
            </p:custDataLst>
          </p:nvPr>
        </p:nvSpPr>
        <p:spPr>
          <a:xfrm>
            <a:off x="6874009" y="3778017"/>
            <a:ext cx="2938646" cy="84822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微软雅黑" panose="020b0503020204020204" pitchFamily="34" charset="-122"/>
                <a:sym typeface="+mn-lt"/>
              </a:rPr>
              <a:t>单击此处添加文本具体内容，简明扼要的阐述您的观点。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36" name="任意多边形: 形状 35"/>
          <p:cNvSpPr/>
          <p:nvPr>
            <p:custDataLst>
              <p:tags r:id="rId24"/>
            </p:custDataLst>
          </p:nvPr>
        </p:nvSpPr>
        <p:spPr>
          <a:xfrm rot="697528">
            <a:off x="5537200" y="6401415"/>
            <a:ext cx="252717" cy="355100"/>
          </a:xfrm>
          <a:custGeom>
            <a:gdLst>
              <a:gd name="connsiteX0" fmla="*/ 1399913 w 1399913"/>
              <a:gd name="connsiteY0" fmla="*/ 0 h 1966165"/>
              <a:gd name="connsiteX1" fmla="*/ 1399913 w 1399913"/>
              <a:gd name="connsiteY1" fmla="*/ 1678156 h 1966165"/>
              <a:gd name="connsiteX2" fmla="*/ 0 w 1399913"/>
              <a:gd name="connsiteY2" fmla="*/ 1966165 h 19661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9913" h="1966164">
                <a:moveTo>
                  <a:pt x="1399913" y="0"/>
                </a:moveTo>
                <a:lnTo>
                  <a:pt x="1399913" y="1678156"/>
                </a:lnTo>
                <a:lnTo>
                  <a:pt x="0" y="196616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9" name="等腰三角形 38"/>
          <p:cNvSpPr/>
          <p:nvPr>
            <p:custDataLst>
              <p:tags r:id="rId25"/>
            </p:custDataLst>
          </p:nvPr>
        </p:nvSpPr>
        <p:spPr>
          <a:xfrm>
            <a:off x="5600703" y="6429278"/>
            <a:ext cx="222261" cy="298077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图片 4" descr="5b1cc02130cdf96827dbc5c64645970"/>
          <p:cNvPicPr>
            <a:picLocks noChangeAspect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>
          <a:xfrm>
            <a:off x="2491740" y="56515"/>
            <a:ext cx="9045575" cy="6858000"/>
          </a:xfrm>
          <a:prstGeom prst="rect">
            <a:avLst/>
          </a:prstGeom>
        </p:spPr>
      </p:pic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一、</a:t>
            </a:r>
            <a:r>
              <a:rPr lang="en-US" altLang="zh-CN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 </a:t>
            </a:r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概述</a:t>
            </a:r>
            <a:endParaRPr lang="zh-CN" altLang="en-US" sz="66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400">
                <a:sym typeface="Arial" pitchFamily="34" charset="0"/>
              </a:rPr>
              <a:t>     </a:t>
            </a:r>
            <a:r>
              <a:rPr lang="zh-CN" altLang="en-US" sz="2400">
                <a:sym typeface="Arial" pitchFamily="34" charset="0"/>
              </a:rPr>
              <a:t>公路交通标线是公路建设的重要组成部分，是保证交通安全，提高道路服务质量的重要交通工程设施之一。路面标线质量的好坏，直接关系到公路工程的安全使用，公路交通标线质量的控制主要是通过原材料检验、施工工艺优化和现场检测三个方面，而现场检测是控制标线质量最主要的措施。</a:t>
            </a:r>
            <a:endParaRPr lang="zh-CN" altLang="en-US" sz="2400">
              <a:sym typeface="Arial" pitchFamily="34" charset="0"/>
            </a:endParaRPr>
          </a:p>
          <a:p>
            <a:pPr algn="l"/>
            <a:r>
              <a:rPr lang="en-US" altLang="zh-CN" sz="2400">
                <a:sym typeface="Arial" pitchFamily="34" charset="0"/>
              </a:rPr>
              <a:t>     </a:t>
            </a:r>
            <a:r>
              <a:rPr lang="zh-CN" altLang="en-US" sz="2400">
                <a:sym typeface="Arial" pitchFamily="34" charset="0"/>
              </a:rPr>
              <a:t>2018年，央视3.15晚会曝出道路标线涂料预混玻璃珠含量不足的质量问题，在全国范围内引起对标线施工质量的关注，因此，讨论道路标线现场检测技术具有重要的现实意义。</a:t>
            </a:r>
            <a:endParaRPr lang="zh-CN" altLang="en-US" sz="2400"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二、</a:t>
            </a:r>
            <a:r>
              <a:rPr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公路交通标线现场检测依据</a:t>
            </a:r>
            <a:endParaRPr sz="66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400">
                <a:sym typeface="Arial" pitchFamily="34" charset="0"/>
              </a:rPr>
              <a:t>1</a:t>
            </a:r>
            <a:r>
              <a:rPr sz="2400">
                <a:sym typeface="Arial" pitchFamily="34" charset="0"/>
              </a:rPr>
              <a:t>、《么路工程质量检验评定标准》第一册(JTGF80/1-2017)</a:t>
            </a:r>
            <a:endParaRPr sz="2400">
              <a:sym typeface="Arial" pitchFamily="34" charset="0"/>
            </a:endParaRPr>
          </a:p>
          <a:p>
            <a:pPr algn="l"/>
            <a:r>
              <a:rPr lang="en-US" altLang="zh-CN" sz="2400">
                <a:sym typeface="Arial" pitchFamily="34" charset="0"/>
              </a:rPr>
              <a:t>2</a:t>
            </a:r>
            <a:r>
              <a:rPr sz="2400">
                <a:sym typeface="Arial" pitchFamily="34" charset="0"/>
              </a:rPr>
              <a:t>、《道路交通标线质量要求和检测方法》(GB/T16311)</a:t>
            </a:r>
            <a:endParaRPr sz="2400">
              <a:sym typeface="Arial" pitchFamily="34" charset="0"/>
            </a:endParaRPr>
          </a:p>
          <a:p>
            <a:pPr algn="l"/>
            <a:r>
              <a:rPr lang="en-US" altLang="zh-CN" sz="2400">
                <a:sym typeface="Arial" pitchFamily="34" charset="0"/>
              </a:rPr>
              <a:t>3</a:t>
            </a:r>
            <a:r>
              <a:rPr sz="2400">
                <a:sym typeface="Arial" pitchFamily="34" charset="0"/>
              </a:rPr>
              <a:t>、《道路预成形标线带》(GB/T 24717 )</a:t>
            </a:r>
            <a:endParaRPr sz="2400">
              <a:sym typeface="Arial" pitchFamily="34" charset="0"/>
            </a:endParaRPr>
          </a:p>
          <a:p>
            <a:pPr algn="l"/>
            <a:r>
              <a:rPr lang="en-US" altLang="zh-CN" sz="2400">
                <a:sym typeface="Arial" pitchFamily="34" charset="0"/>
              </a:rPr>
              <a:t>4</a:t>
            </a:r>
            <a:r>
              <a:rPr sz="2400">
                <a:sym typeface="Arial" pitchFamily="34" charset="0"/>
              </a:rPr>
              <a:t>、《新划路面标线初始逆反射亮度系数及测试方法》(GB/T21383)</a:t>
            </a:r>
            <a:endParaRPr sz="2400"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三、</a:t>
            </a:r>
            <a:r>
              <a:rPr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公路交通标线现场检测内容</a:t>
            </a:r>
            <a:endParaRPr sz="66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sz="2400">
                <a:sym typeface="Arial" pitchFamily="34" charset="0"/>
              </a:rPr>
              <a:t>单击此处添加文本具体内容</a:t>
            </a:r>
            <a:endParaRPr sz="24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6480" y="1662430"/>
            <a:ext cx="8106410" cy="44716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三、</a:t>
            </a:r>
            <a:r>
              <a:rPr sz="66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Arial" pitchFamily="34" charset="0"/>
              </a:rPr>
              <a:t>公路交通标线现场检测内容</a:t>
            </a:r>
            <a:endParaRPr sz="66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sz="2400">
                <a:sym typeface="Arial" pitchFamily="34" charset="0"/>
              </a:rPr>
              <a:t>单击此处添加文本具体内容</a:t>
            </a:r>
            <a:endParaRPr sz="2400"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2370" y="1574800"/>
            <a:ext cx="7315200" cy="46767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2580640" y="2193290"/>
            <a:ext cx="6992620" cy="3310890"/>
          </a:xfrm>
        </p:spPr>
        <p:txBody>
          <a:bodyPr>
            <a:noAutofit/>
          </a:bodyPr>
          <a:lstStyle/>
          <a:p>
            <a:pPr algn="l"/>
            <a:r>
              <a:rPr sz="2400">
                <a:sym typeface="Arial" pitchFamily="34" charset="0"/>
              </a:rPr>
              <a:t>单击此处添加文本具体内容</a:t>
            </a:r>
            <a:endParaRPr sz="24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9420" y="1108075"/>
            <a:ext cx="8772525" cy="487045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665">
                <a:sym typeface="Arial" pitchFamily="34" charset="0"/>
              </a:rPr>
              <a:t>1.1 为什么要检测标线厚度?</a:t>
            </a:r>
            <a:endParaRPr sz="3665">
              <a:sym typeface="Arial" pitchFamily="34" charset="0"/>
            </a:endParaRPr>
          </a:p>
          <a:p>
            <a:endParaRPr sz="366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endParaRPr lang="en-US" altLang="zh-CN" sz="2800">
              <a:sym typeface="Arial" pitchFamily="34" charset="0"/>
            </a:endParaRPr>
          </a:p>
          <a:p>
            <a:pPr algn="l"/>
            <a:r>
              <a:rPr lang="en-US" altLang="zh-CN" sz="2800">
                <a:sym typeface="Arial" pitchFamily="34" charset="0"/>
              </a:rPr>
              <a:t>      标线厚度是路面标线现场检测的关键项目。标线太厚雨天容易在标线两侧形成积水，导致标线表面的玻璃珠浸没在水中，影响标线夜间的逆反射性能。标线太薄，一方面玻璃珠不能很好的镶嵌在标线表面，容易脱落，从而降低标线的逆反射性能;另一方面，在车流量较大的路段，路面标线磨耗较快，在车轮反复磨损下，较薄的标线使用时间较短。</a:t>
            </a:r>
            <a:endParaRPr lang="en-US" altLang="zh-CN" sz="2800"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    </a:t>
            </a:r>
            <a:endParaRPr sz="28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92960" y="2364740"/>
            <a:ext cx="7086600" cy="38004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sz="2800">
                <a:sym typeface="Arial" pitchFamily="34" charset="0"/>
              </a:rPr>
              <a:t>1.2.1.1湿膜度的检测仪器</a:t>
            </a:r>
            <a:endParaRPr sz="2800">
              <a:sym typeface="Arial" pitchFamily="34" charset="0"/>
            </a:endParaRPr>
          </a:p>
          <a:p>
            <a:pPr algn="l"/>
            <a:r>
              <a:rPr lang="en-US" altLang="zh-CN" sz="2800">
                <a:sym typeface="Arial" pitchFamily="34" charset="0"/>
              </a:rPr>
              <a:t>      </a:t>
            </a:r>
            <a:endParaRPr sz="2800"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3095" y="2129155"/>
            <a:ext cx="7715250" cy="434340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6600">
                <a:sym typeface="Arial" pitchFamily="34" charset="0"/>
              </a:rPr>
              <a:t>1.2 标线厚度的测试方法有哪些 ?</a:t>
            </a:r>
            <a:endParaRPr sz="66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sz="2800">
                <a:sym typeface="Arial" pitchFamily="34" charset="0"/>
              </a:rPr>
              <a:t>1.2.2.2湿膜厚度的检测方法</a:t>
            </a:r>
            <a:endParaRPr sz="2800">
              <a:sym typeface="Arial" pitchFamily="34" charset="0"/>
            </a:endParaRPr>
          </a:p>
          <a:p>
            <a:pPr algn="l"/>
            <a:r>
              <a:rPr lang="en-US" altLang="zh-CN" sz="2800">
                <a:sym typeface="Arial" pitchFamily="34" charset="0"/>
              </a:rPr>
              <a:t>      </a:t>
            </a:r>
            <a:r>
              <a:rPr lang="en-US" altLang="zh-CN" sz="2400">
                <a:sym typeface="Arial" pitchFamily="34" charset="0"/>
              </a:rPr>
              <a:t>在标线施工时，把一块厚度0.3mm以上、面积300mm*500mm光亮平整的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金属片</a:t>
            </a:r>
            <a:r>
              <a:rPr lang="en-US" altLang="zh-CN" sz="2400">
                <a:sym typeface="Arial" pitchFamily="34" charset="0"/>
              </a:rPr>
              <a:t>或厚度2mm以上、面积为300mm*500mm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玻璃板</a:t>
            </a:r>
            <a:r>
              <a:rPr lang="en-US" altLang="zh-CN" sz="2400">
                <a:sym typeface="Arial" pitchFamily="34" charset="0"/>
              </a:rPr>
              <a:t>放置在路面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将要划制标线的始端或终端处</a:t>
            </a:r>
            <a:r>
              <a:rPr lang="en-US" altLang="zh-CN" sz="2400">
                <a:sym typeface="Arial" pitchFamily="34" charset="0"/>
              </a:rPr>
              <a:t>，待划线机划过后，立即将符合JT/T675规定的湿膜厚度梳规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垂直插入</a:t>
            </a:r>
            <a:r>
              <a:rPr lang="en-US" altLang="zh-CN" sz="2400">
                <a:sym typeface="Arial" pitchFamily="34" charset="0"/>
              </a:rPr>
              <a:t>涂在金属片或玻璃片上的标线湿膜中，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稳定保持3S</a:t>
            </a:r>
            <a:r>
              <a:rPr lang="en-US" altLang="zh-CN" sz="2400">
                <a:sym typeface="Arial" pitchFamily="34" charset="0"/>
              </a:rPr>
              <a:t>，然后垂直提出，观察涂料覆盖梳规齿格的位置，读出相应数值。在每片涂层的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四角距涂层边缘20mm处</a:t>
            </a:r>
            <a:r>
              <a:rPr lang="en-US" altLang="zh-CN" sz="2400">
                <a:sym typeface="Arial" pitchFamily="34" charset="0"/>
              </a:rPr>
              <a:t>读出</a:t>
            </a:r>
            <a:r>
              <a:rPr lang="en-US" altLang="zh-CN" sz="2400">
                <a:solidFill>
                  <a:srgbClr val="FF0000"/>
                </a:solidFill>
                <a:sym typeface="Arial" pitchFamily="34" charset="0"/>
              </a:rPr>
              <a:t>四个数</a:t>
            </a:r>
            <a:r>
              <a:rPr lang="en-US" altLang="zh-CN" sz="2400">
                <a:sym typeface="Arial" pitchFamily="34" charset="0"/>
              </a:rPr>
              <a:t>，计算算术平均值。  </a:t>
            </a:r>
            <a:r>
              <a:rPr lang="en-US" altLang="zh-CN" sz="2800">
                <a:sym typeface="Arial" pitchFamily="34" charset="0"/>
              </a:rPr>
              <a:t>    </a:t>
            </a:r>
            <a:endParaRPr sz="2800"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</a:t>
            </a:r>
            <a:endParaRPr sz="28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9745" y="1522730"/>
            <a:ext cx="6715125" cy="51720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1.2.3施工过程干膜厚度的检测方法</a:t>
            </a:r>
            <a:endParaRPr lang="en-US" altLang="zh-CN" sz="2800">
              <a:sym typeface="Arial" pitchFamily="34" charset="0"/>
            </a:endParaRPr>
          </a:p>
          <a:p>
            <a:pPr algn="l"/>
            <a:r>
              <a:rPr lang="en-US" altLang="zh-CN" sz="2800">
                <a:sym typeface="Arial" pitchFamily="34" charset="0"/>
              </a:rPr>
              <a:t>      </a:t>
            </a:r>
            <a:r>
              <a:rPr sz="2800">
                <a:sym typeface="Arial" pitchFamily="34" charset="0"/>
              </a:rPr>
              <a:t>在标线施工时，先准备好一块厚度0.3mm以上、面积为300mm*500mm光亮平整的</a:t>
            </a:r>
            <a:r>
              <a:rPr sz="2800">
                <a:solidFill>
                  <a:srgbClr val="FF0000"/>
                </a:solidFill>
                <a:sym typeface="Arial" pitchFamily="34" charset="0"/>
              </a:rPr>
              <a:t>金属片，预先测其厚度</a:t>
            </a:r>
            <a:r>
              <a:rPr sz="2800">
                <a:sym typeface="Arial" pitchFamily="34" charset="0"/>
              </a:rPr>
              <a:t>，然后将金属片放置在路面</a:t>
            </a:r>
            <a:r>
              <a:rPr sz="2800">
                <a:solidFill>
                  <a:srgbClr val="FF0000"/>
                </a:solidFill>
                <a:sym typeface="Arial" pitchFamily="34" charset="0"/>
              </a:rPr>
              <a:t>将要划制标线</a:t>
            </a:r>
            <a:r>
              <a:rPr sz="2800">
                <a:sym typeface="Arial" pitchFamily="34" charset="0"/>
              </a:rPr>
              <a:t>的</a:t>
            </a:r>
            <a:r>
              <a:rPr sz="2800">
                <a:solidFill>
                  <a:srgbClr val="FF0000"/>
                </a:solidFill>
                <a:sym typeface="Arial" pitchFamily="34" charset="0"/>
              </a:rPr>
              <a:t>始端或终端</a:t>
            </a:r>
            <a:r>
              <a:rPr sz="2800">
                <a:sym typeface="Arial" pitchFamily="34" charset="0"/>
              </a:rPr>
              <a:t>处，待划线机划过后，把已覆盖有标线涂料的金属片取出，过5min~10min后，用分度值</a:t>
            </a:r>
            <a:r>
              <a:rPr sz="2800">
                <a:solidFill>
                  <a:srgbClr val="FF0000"/>
                </a:solidFill>
                <a:sym typeface="Arial" pitchFamily="34" charset="0"/>
              </a:rPr>
              <a:t>不大于0.01mm</a:t>
            </a:r>
            <a:r>
              <a:rPr sz="2800">
                <a:sym typeface="Arial" pitchFamily="34" charset="0"/>
              </a:rPr>
              <a:t>的游标卡尺测量金属片上</a:t>
            </a:r>
            <a:r>
              <a:rPr sz="2800">
                <a:solidFill>
                  <a:srgbClr val="FF0000"/>
                </a:solidFill>
                <a:sym typeface="Arial" pitchFamily="34" charset="0"/>
              </a:rPr>
              <a:t>四角距涂层边缘20mm处四点</a:t>
            </a:r>
            <a:r>
              <a:rPr sz="2800">
                <a:sym typeface="Arial" pitchFamily="34" charset="0"/>
              </a:rPr>
              <a:t>的厚度，计算算术平均值。检测部位与湿膜厚度检测相同。</a:t>
            </a:r>
            <a:endParaRPr sz="2800"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1.2.4.1已成形标线度的测量设备一标线涂层测厚仪   </a:t>
            </a:r>
            <a:endParaRPr sz="28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1715" y="2338705"/>
            <a:ext cx="3524250" cy="21812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6850" y="2194560"/>
            <a:ext cx="3105150" cy="4133850"/>
          </a:xfrm>
          <a:prstGeom prst="rect">
            <a:avLst/>
          </a:prstGeom>
        </p:spPr>
      </p:pic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104265" y="1589405"/>
            <a:ext cx="10078720" cy="4662170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1.2.4.2已成形标线厚度的检测方法一测量块法</a:t>
            </a:r>
            <a:endParaRPr lang="en-US" altLang="zh-CN" sz="2800">
              <a:sym typeface="Arial" pitchFamily="34" charset="0"/>
            </a:endParaRPr>
          </a:p>
          <a:p>
            <a:pPr algn="l"/>
            <a:r>
              <a:rPr lang="en-US" altLang="zh-CN" sz="2800">
                <a:sym typeface="Arial" pitchFamily="34" charset="0"/>
              </a:rPr>
              <a:t>    将标线厚度测量块</a:t>
            </a:r>
            <a:r>
              <a:rPr lang="en-US" altLang="zh-CN" sz="2800">
                <a:solidFill>
                  <a:srgbClr val="FF0000"/>
                </a:solidFill>
                <a:sym typeface="Arial" pitchFamily="34" charset="0"/>
              </a:rPr>
              <a:t>紧靠在标线侧边</a:t>
            </a:r>
            <a:r>
              <a:rPr lang="en-US" altLang="zh-CN" sz="2800">
                <a:sym typeface="Arial" pitchFamily="34" charset="0"/>
              </a:rPr>
              <a:t>，用</a:t>
            </a:r>
            <a:r>
              <a:rPr lang="en-US" altLang="zh-CN" sz="2800">
                <a:solidFill>
                  <a:srgbClr val="FF0000"/>
                </a:solidFill>
                <a:sym typeface="Arial" pitchFamily="34" charset="0"/>
              </a:rPr>
              <a:t>塞尺</a:t>
            </a:r>
            <a:r>
              <a:rPr lang="en-US" altLang="zh-CN" sz="2800">
                <a:sym typeface="Arial" pitchFamily="34" charset="0"/>
              </a:rPr>
              <a:t>测量标线厚度测量块</a:t>
            </a:r>
            <a:r>
              <a:rPr lang="en-US" altLang="zh-CN" sz="2800">
                <a:solidFill>
                  <a:srgbClr val="FF0000"/>
                </a:solidFill>
                <a:sym typeface="Arial" pitchFamily="34" charset="0"/>
              </a:rPr>
              <a:t>槽口与标线之间的间隙</a:t>
            </a:r>
            <a:r>
              <a:rPr lang="en-US" altLang="zh-CN" sz="2800">
                <a:sym typeface="Arial" pitchFamily="34" charset="0"/>
              </a:rPr>
              <a:t>B，则标线厚度T= (3-B) mm。</a:t>
            </a:r>
            <a:endParaRPr lang="en-US" altLang="zh-CN" sz="2800">
              <a:sym typeface="Arial" pitchFamily="34" charset="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0725" y="3429000"/>
            <a:ext cx="6715125" cy="29622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1.2.4.3已成形标线厚度的检测方法一测量仪法</a:t>
            </a:r>
            <a:endParaRPr lang="en-US" altLang="zh-CN" sz="2800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 sz="2400">
                <a:sym typeface="Arial" pitchFamily="34" charset="0"/>
              </a:rPr>
              <a:t>1)在水平地面开机检查测厚仪，若在开机未测状态仪器屏幕显示值不为12.5mm，则需进行归零校准。按下测定杆直至不能下压为止，按校准按钮，此时屏幕显示值为12.5mm。</a:t>
            </a:r>
            <a:endParaRPr lang="en-US" altLang="zh-CN" sz="2400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 sz="2400">
                <a:sym typeface="Arial" pitchFamily="34" charset="0"/>
              </a:rPr>
              <a:t>2)将标线厚度测量块紧靠在标线侧边，压下测厚仪测定杆，读取数据3)检测位置路面应平整，标线表面清洁无杂质。</a:t>
            </a:r>
            <a:endParaRPr lang="en-US" altLang="zh-CN" sz="24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8305" y="4251960"/>
            <a:ext cx="5419725" cy="21240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4125">
                <a:sym typeface="Arial" pitchFamily="34" charset="0"/>
              </a:rPr>
              <a:t>1.2 标线厚度的测试方法有哪些 ?</a:t>
            </a:r>
            <a:endParaRPr sz="4125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微软雅黑" panose="020b0503020204020204" pitchFamily="34" charset="-122"/>
              <a:cs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1.2.4.4已成形标线厚度的检测方法一测量仪法</a:t>
            </a:r>
            <a:endParaRPr lang="en-US" altLang="zh-CN" sz="2800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>
                <a:sym typeface="Arial" pitchFamily="34" charset="0"/>
              </a:rPr>
              <a:t>1)在水平地面安装测厚仪，使测厚仪底座与测量块处于同一平面，安装百分表与测量块接触并归零</a:t>
            </a:r>
            <a:endParaRPr lang="en-US" altLang="zh-CN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>
                <a:sym typeface="Arial" pitchFamily="34" charset="0"/>
              </a:rPr>
              <a:t>2)将测厚仪底坐紧靠在标线侧边，调整测量块使之紧贴标线表面，读取百分表数据</a:t>
            </a:r>
            <a:endParaRPr lang="en-US" altLang="zh-CN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>
                <a:sym typeface="Arial" pitchFamily="34" charset="0"/>
              </a:rPr>
              <a:t>3)检测位置路面应平整，标线表面清洁无杂质</a:t>
            </a:r>
            <a:endParaRPr lang="en-US" altLang="zh-CN"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5025" y="3738245"/>
            <a:ext cx="6638925" cy="271462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300">
                <a:sym typeface="Arial" pitchFamily="34" charset="0"/>
              </a:rPr>
              <a:t>1.3标线厚度的取样方法和检测频率</a:t>
            </a:r>
            <a:endParaRPr sz="3300"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</a:t>
            </a:r>
            <a:endParaRPr lang="en-US" altLang="zh-CN">
              <a:sym typeface="Arial" pitchFamily="34" charset="0"/>
            </a:endParaRPr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1109345" y="1383030"/>
          <a:ext cx="9672956" cy="4919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1690"/>
                <a:gridCol w="1067435"/>
                <a:gridCol w="3971290"/>
                <a:gridCol w="1272541"/>
              </a:tblGrid>
              <a:tr h="50990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标准依据</a:t>
                      </a:r>
                      <a:endParaRPr lang="zh-CN" altLang="en-US"/>
                    </a:p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取样方法和检测频率</a:t>
                      </a:r>
                      <a:endParaRPr lang="zh-CN" altLang="en-US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/>
                        <a:t>适用范围</a:t>
                      </a:r>
                      <a:endParaRPr lang="zh-CN" altLang="en-US"/>
                    </a:p>
                  </a:txBody>
                  <a:tcPr anchor="ctr"/>
                </a:tc>
              </a:tr>
              <a:tr h="72961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《公路工程质量检验评定标准&gt;第册土建工程(JTG F80/1-2017)</a:t>
                      </a:r>
                      <a:endParaRPr lang="zh-CN" altLang="en-US" sz="1600"/>
                    </a:p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每1公里测3处，每处测6点，计算合格率</a:t>
                      </a:r>
                      <a:endParaRPr lang="zh-CN" altLang="en-US" sz="16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分项工程验收</a:t>
                      </a:r>
                      <a:endParaRPr lang="zh-CN" altLang="en-US" sz="1600"/>
                    </a:p>
                  </a:txBody>
                  <a:tcPr anchor="ctr"/>
                </a:tc>
              </a:tr>
              <a:tr h="70104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《公路工程竣(交)工验收办法实施细则》(交公路发[2010]65号)</a:t>
                      </a:r>
                      <a:endParaRPr lang="zh-CN" altLang="en-US" sz="1600"/>
                    </a:p>
                  </a:txBody>
                  <a:tcPr anchor="ctr"/>
                </a:tc>
                <a:tc grid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每公里抽查1处，每处不少于5点，计算合格率</a:t>
                      </a:r>
                      <a:endParaRPr lang="zh-CN" altLang="en-US" sz="1600"/>
                    </a:p>
                  </a:txBody>
                  <a:tcPr anchor="ctr"/>
                </a:tc>
                <a:tc h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交(竣) 工验收</a:t>
                      </a:r>
                      <a:endParaRPr lang="zh-CN" altLang="en-US" sz="1600"/>
                    </a:p>
                  </a:txBody>
                  <a:tcPr anchor="ctr"/>
                </a:tc>
              </a:tr>
              <a:tr h="845185"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《道路交通标线质量要求和检测方法》 (GB/T16311-2009）</a:t>
                      </a:r>
                      <a:endParaRPr lang="zh-CN" altLang="en-US" sz="16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测量范围小于或等于10Km时</a:t>
                      </a:r>
                      <a:endParaRPr lang="zh-CN" altLang="en-US" sz="16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以整个测量范围为1个检测单位，在标线起点、终点及中间位置，选取3个100m为核查区域，再从每个核查区域随机连续检测10点</a:t>
                      </a:r>
                      <a:endParaRPr lang="zh-CN" altLang="en-US" sz="1600"/>
                    </a:p>
                  </a:txBody>
                  <a:tcPr anchor="ctr"/>
                </a:tc>
                <a:tc row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分项工程验收</a:t>
                      </a:r>
                      <a:endParaRPr lang="zh-CN" altLang="en-US" sz="1600"/>
                    </a:p>
                  </a:txBody>
                  <a:tcPr anchor="ctr"/>
                </a:tc>
              </a:tr>
              <a:tr h="84518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测量范围大于10Km时</a:t>
                      </a:r>
                      <a:endParaRPr lang="zh-CN" altLang="en-US" sz="16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以10Km为1个检测单位，在标线起点、终点及中间位置，选取3个100m为核查区域，再从每个核查区域随机连续检测10点</a:t>
                      </a:r>
                      <a:endParaRPr lang="zh-CN" altLang="en-US" sz="1600"/>
                    </a:p>
                  </a:txBody>
                  <a:tcPr anchor="ctr"/>
                </a:tc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</a:tr>
              <a:tr h="845185"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图形、字符或人行横道线</a:t>
                      </a:r>
                      <a:endParaRPr lang="zh-CN" altLang="en-US" sz="16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1600"/>
                        <a:t>以每1500m2标线面积为一个检测单位从每个检测单位中选取3个有代表性的图形、字符或人行横道线为为核查区域再从每个核查区域中随机检测5点</a:t>
                      </a:r>
                      <a:endParaRPr lang="zh-CN" altLang="en-US" sz="1600"/>
                    </a:p>
                  </a:txBody>
                  <a:tcPr anchor="ctr"/>
                </a:tc>
                <a:tc vMerge="1">
                  <a:txBody>
                    <a:bodyPr vert="horz" wrap="square"/>
                    <a:lstStyle/>
                    <a:p/>
                  </a:txBody>
                  <a:tcPr anchor="ctr"/>
                </a:tc>
              </a:tr>
            </a:tbl>
          </a:graphicData>
        </a:graphic>
      </p:graphicFrame>
    </p:spTree>
    <p:custDataLst>
      <p:tags r:id="rId5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6600">
                <a:noFill/>
                <a:sym typeface="Arial" pitchFamily="34" charset="0"/>
              </a:rPr>
              <a:t>1</a:t>
            </a:r>
            <a:endParaRPr sz="6600">
              <a:noFill/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/>
            <a:r>
              <a:rPr lang="en-US" altLang="zh-CN" sz="2800">
                <a:sym typeface="Arial" pitchFamily="34" charset="0"/>
              </a:rPr>
              <a:t>  </a:t>
            </a:r>
            <a:endParaRPr lang="en-US" altLang="zh-CN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9205" y="1523365"/>
            <a:ext cx="9260840" cy="364871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3300">
                <a:solidFill>
                  <a:schemeClr val="tx1"/>
                </a:solidFill>
                <a:sym typeface="Arial" pitchFamily="34" charset="0"/>
              </a:rPr>
              <a:t>2.1什么是路面标线光度性能 ?</a:t>
            </a:r>
            <a:endParaRPr sz="3300">
              <a:solidFill>
                <a:schemeClr val="tx1"/>
              </a:solidFill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 sz="2800">
                <a:sym typeface="Arial" pitchFamily="34" charset="0"/>
              </a:rPr>
              <a:t> </a:t>
            </a:r>
            <a:r>
              <a:rPr lang="en-US" altLang="zh-CN" sz="2400">
                <a:sym typeface="Arial" pitchFamily="34" charset="0"/>
              </a:rPr>
              <a:t>路面标线的光度性能用逆反射亮度系数来表示，它反映了路面标线夜间反光的能力。它对提高夜间行车安全，降低交通事故率有重要作用。</a:t>
            </a:r>
            <a:endParaRPr lang="en-US" altLang="zh-CN" sz="2400">
              <a:sym typeface="Arial" pitchFamily="34" charset="0"/>
            </a:endParaRPr>
          </a:p>
          <a:p>
            <a:pPr algn="l">
              <a:lnSpc>
                <a:spcPct val="100000"/>
              </a:lnSpc>
            </a:pPr>
            <a:r>
              <a:rPr lang="en-US" altLang="zh-CN" sz="2400">
                <a:sym typeface="Arial" pitchFamily="34" charset="0"/>
              </a:rPr>
              <a:t>   2007年英国在切尔西 那高速公路做过一次调研，统计使用持续性反光好的标线之前与之后道路的事故率，数据如下:</a:t>
            </a:r>
            <a:endParaRPr lang="en-US" altLang="zh-CN" sz="2400">
              <a:sym typeface="Arial" pitchFamily="34" charset="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48865" y="3226435"/>
            <a:ext cx="7091680" cy="303022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文本框 15"/>
          <p:cNvSpPr txBox="1"/>
          <p:nvPr>
            <p:custDataLst>
              <p:tags r:id="rId2"/>
            </p:custDataLst>
          </p:nvPr>
        </p:nvSpPr>
        <p:spPr>
          <a:xfrm>
            <a:off x="107950" y="480695"/>
            <a:ext cx="10172065" cy="1108075"/>
          </a:xfrm>
          <a:prstGeom prst="rect">
            <a:avLst/>
          </a:prstGeom>
          <a:noFill/>
        </p:spPr>
        <p:txBody>
          <a:bodyPr wrap="square" rtlCol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6600">
                <a:solidFill>
                  <a:schemeClr val="tx1"/>
                </a:solidFill>
                <a:sym typeface="Arial" pitchFamily="34" charset="0"/>
              </a:rPr>
              <a:t>2.2 为什么要检测标线光度性能( 逆反射亮度系数 )?</a:t>
            </a:r>
            <a:endParaRPr sz="6600">
              <a:solidFill>
                <a:schemeClr val="tx1"/>
              </a:solidFill>
              <a:sym typeface="Arial" pitchFamily="34" charset="0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1095375" y="1454785"/>
            <a:ext cx="10087610" cy="499808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</a:pPr>
            <a:r>
              <a:rPr lang="en-US" altLang="zh-CN">
                <a:sym typeface="Arial" pitchFamily="34" charset="0"/>
              </a:rPr>
              <a:t>    </a:t>
            </a:r>
            <a:r>
              <a:rPr lang="en-US" altLang="zh-CN" sz="2400">
                <a:sym typeface="Arial" pitchFamily="34" charset="0"/>
              </a:rPr>
              <a:t> 在路面标线中起反光作用的是玻璃珠，一般情况下，标线涂料中玻璃珠含量越高，施工时标线面撒玻璃珠越多、越均匀，标线的反光性越好。交通行业标准《路面标线涂料》(JT/T280-2004)规定: 反光型涂料中玻璃珠含量应为18%-25%。而在实际施工中经常存在玻璃珠含量不足的问题。但面撒玻璃珠不能太多，玻璃珠太多，标线的抗滑性就会降低。</a:t>
            </a:r>
            <a:endParaRPr lang="en-US" altLang="zh-CN" sz="2400"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1145" y="3534410"/>
            <a:ext cx="6800850" cy="265747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https://d.book118.com/845203043103011124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3"/>
  <p:tag name="KSO_WM_UNIT_INDEX" val="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3"/>
  <p:tag name="KSO_WM_UNIT_INDEX" val="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6"/>
  <p:tag name="KSO_WM_UNIT_INDEX" val="6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5"/>
  <p:tag name="KSO_WM_UNIT_INDEX" val="5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545"/>
  <p:tag name="KSO_WM_TEMPLATE_MASTER_THUMB_INDEX" val="12"/>
  <p:tag name="KSO_WM_TEMPLATE_MASTER_TYPE" val="1"/>
  <p:tag name="KSO_WM_TEMPLATE_SUBCATEGORY" val="0"/>
  <p:tag name="KSO_WM_TEMPLATE_THUMBS_INDEX" val="1、2、3、11、14"/>
  <p:tag name="KSO_WM_UNIT_SHOW_EDIT_AREA_INDICATION" val="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极简大气通用模板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1*b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汇报人姓名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ID" val="custom20202545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545"/>
  <p:tag name="KSO_WM_TEMPLATE_MASTER_THUMB_INDEX" val="12"/>
  <p:tag name="KSO_WM_TEMPLATE_MASTER_TYPE" val="1"/>
  <p:tag name="KSO_WM_TEMPLATE_SUBCATEGORY" val="0"/>
  <p:tag name="KSO_WM_TEMPLATE_THUMBS_INDEX" val="1、2、6、7、9、11、14、15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i*2"/>
  <p:tag name="KSO_WM_UNIT_INDEX" val="2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i*3"/>
  <p:tag name="KSO_WM_UNIT_INDEX" val="3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1"/>
  <p:tag name="KSO_WM_UNIT_VALUE" val="2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1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i*1_1_1"/>
  <p:tag name="KSO_WM_UNIT_INDEX" val="1_1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1_3"/>
  <p:tag name="KSO_WM_UNIT_INDEX" val="1_1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i*1_2_1"/>
  <p:tag name="KSO_WM_UNIT_INDEX" val="1_2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2_3"/>
  <p:tag name="KSO_WM_UNIT_INDEX" val="1_2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i*1_3_3"/>
  <p:tag name="KSO_WM_UNIT_INDEX" val="1_3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3_1"/>
  <p:tag name="KSO_WM_UNIT_INDEX" val="1_3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i*1_4_1"/>
  <p:tag name="KSO_WM_UNIT_INDEX" val="1_4_1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4_3"/>
  <p:tag name="KSO_WM_UNIT_INDEX" val="1_4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5_3"/>
  <p:tag name="KSO_WM_UNIT_INDEX" val="1_5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3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6*l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1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02545_6*l_h_i*1_6_3"/>
  <p:tag name="KSO_WM_UNIT_INDEX" val="1_6_3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1"/>
</p:tagLst>
</file>

<file path=ppt/tags/tag189.xml><?xml version="1.0" encoding="utf-8"?>
<p:tagLst xmlns:p="http://schemas.openxmlformats.org/presentationml/2006/main">
  <p:tag name="KSO_WM_UNIT_PLACING_PICTURE_USER_VIEWPORT" val="{&quot;height&quot;:10800,&quot;width&quot;:14245}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5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193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196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199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02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04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07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10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13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16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19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22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25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28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31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34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37.xml><?xml version="1.0" encoding="utf-8"?>
<p:tagLst xmlns:p="http://schemas.openxmlformats.org/presentationml/2006/main">
  <p:tag name="KSO_WM_UNIT_TABLE_BEAUTIFY" val="smartTable{a352b0dc-d529-4ce9-bbc5-60707645b4f9}"/>
  <p:tag name="TABLE_ENDDRAG_ORIGIN_RECT" val="744*399"/>
  <p:tag name="TABLE_ENDDRAG_RECT" val="104*108*744*399"/>
</p:tagLst>
</file>

<file path=ppt/tags/tag238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41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44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e*1"/>
  <p:tag name="KSO_WM_UNIT_INDEX" val="1"/>
  <p:tag name="KSO_WM_UNIT_LAYERLEVEL" val="1"/>
  <p:tag name="KSO_WM_UNIT_NOCLEAR" val="0"/>
  <p:tag name="KSO_WM_UNIT_PRESET_TEXT" val="1"/>
  <p:tag name="KSO_WM_UNIT_TYPE" val="e"/>
  <p:tag name="KSO_WM_UNIT_VALUE" val="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545"/>
  <p:tag name="KSO_WM_UNIT_COMPATIBLE" val="0"/>
  <p:tag name="KSO_WM_UNIT_DIAGRAM_ISNUMVISUAL" val="0"/>
  <p:tag name="KSO_WM_UNIT_DIAGRAM_ISREFERUNIT" val="0"/>
  <p:tag name="KSO_WM_UNIT_HIGHLIGHT" val="0"/>
  <p:tag name="KSO_WM_UNIT_ID" val="custom2020254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本具体内容"/>
  <p:tag name="KSO_WM_UNIT_TYPE" val="b"/>
  <p:tag name="KSO_WM_UNIT_VALUE" val="63"/>
</p:tagLst>
</file>

<file path=ppt/tags/tag247.xml><?xml version="1.0" encoding="utf-8"?>
<p:tagLst xmlns:p="http://schemas.openxmlformats.org/presentationml/2006/main">
  <p:tag name="KSO_WM_BEAUTIFY_FLAG" val="#wm#"/>
  <p:tag name="KSO_WM_SLIDE_ID" val="custom2020254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545"/>
  <p:tag name="KSO_WM_TEMPLATE_MASTER_TYPE" val="1"/>
  <p:tag name="KSO_WM_TEMPLATE_SUBCATEGORY" val="0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333333"/>
      </a:dk2>
      <a:lt2>
        <a:srgbClr val="FFFFFF"/>
      </a:lt2>
      <a:accent1>
        <a:srgbClr val="5C8FC7"/>
      </a:accent1>
      <a:accent2>
        <a:srgbClr val="6E82BA"/>
      </a:accent2>
      <a:accent3>
        <a:srgbClr val="8376B0"/>
      </a:accent3>
      <a:accent4>
        <a:srgbClr val="9868A3"/>
      </a:accent4>
      <a:accent5>
        <a:srgbClr val="AE5B97"/>
      </a:accent5>
      <a:accent6>
        <a:srgbClr val="C44B8A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22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9">
      <vt:lpstr>Arial</vt:lpstr>
      <vt:lpstr>Calibri</vt:lpstr>
      <vt:lpstr>微软雅黑</vt:lpstr>
      <vt:lpstr>汉仪旗黑-85S</vt:lpstr>
      <vt:lpstr>Viner Hand ITC</vt:lpstr>
      <vt:lpstr>Calibri Light</vt:lpstr>
      <vt:lpstr>Office Theme</vt:lpstr>
      <vt:lpstr>公路交通标线现场检测方法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2024-09-28T11:30:25.890</cp:lastPrinted>
  <dcterms:created xsi:type="dcterms:W3CDTF">2024-09-28T03:30:25Z</dcterms:created>
  <dcterms:modified xsi:type="dcterms:W3CDTF">2024-09-28T03:30:31Z</dcterms:modified>
</cp:coreProperties>
</file>