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60DAE31-4E22-4EB6-B95A-E0E9AF4C5A1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C4F223B-7C36-4A4C-99C7-EAE589B671D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5066D3E-C9C9-4702-9666-4F8839ADF76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3E27E13-DE5F-4BB2-BFE1-8A3BC7C7749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C79F7C0-1F8F-4EB5-9C1E-7C4E6D0C37D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E187B5E-236A-4A0E-8AB1-308E5703A5C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55AFBAE-471F-4406-A009-2FD44544DE1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100F19E-538F-4B64-BBC7-70A70EFA5F3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AB8A14C-4769-424F-8EE1-FEBC7F72022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08F255E-8D24-49B3-A089-C4A90EC06D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8F89152-1686-4A38-9F16-1695F247023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45211024044011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cxnSp>
        <p:nvCxnSpPr>
          <p:cNvPr id="2" name="Connector 2"/>
          <p:cNvCxnSpPr/>
          <p:nvPr/>
        </p:nvCxnSpPr>
        <p:spPr>
          <a:xfrm>
            <a:off x="2182462" y="3823480"/>
            <a:ext cx="7827077" cy="0"/>
          </a:xfrm>
          <a:prstGeom prst="line">
            <a:avLst/>
          </a:prstGeom>
          <a:ln w="9525">
            <a:solidFill>
              <a:srgbClr val="FFFFFF">
                <a:alpha val="100000"/>
              </a:srgbClr>
            </a:solidFill>
            <a:prstDash val="solid"/>
          </a:ln>
        </p:spPr>
      </p:cxnSp>
      <p:pic>
        <p:nvPicPr>
          <p:cNvPr id="3" name="Picture 3"/>
          <p:cNvPicPr>
            <a:picLocks noChangeAspect="1"/>
          </p:cNvPicPr>
          <p:nvPr/>
        </p:nvPicPr>
        <p:blipFill>
          <a:blip r:embed="rId2"/>
          <a:stretch>
            <a:fillRect/>
          </a:stretch>
        </p:blipFill>
        <p:spPr>
          <a:xfrm>
            <a:off x="5" y="2"/>
            <a:ext cx="12191993" cy="1584959"/>
          </a:xfrm>
          <a:prstGeom prst="rect">
            <a:avLst/>
          </a:prstGeom>
        </p:spPr>
      </p:pic>
      <p:pic>
        <p:nvPicPr>
          <p:cNvPr id="4" name="Picture 4"/>
          <p:cNvPicPr>
            <a:picLocks noChangeAspect="1"/>
          </p:cNvPicPr>
          <p:nvPr/>
        </p:nvPicPr>
        <p:blipFill>
          <a:blip r:embed="rId3"/>
          <a:stretch>
            <a:fillRect/>
          </a:stretch>
        </p:blipFill>
        <p:spPr>
          <a:xfrm>
            <a:off x="0" y="5833872"/>
            <a:ext cx="12192000" cy="1024128"/>
          </a:xfrm>
          <a:prstGeom prst="rect">
            <a:avLst/>
          </a:prstGeom>
        </p:spPr>
      </p:pic>
      <p:sp>
        <p:nvSpPr>
          <p:cNvPr id="5" name="TextBox 5"/>
          <p:cNvSpPr txBox="1"/>
          <p:nvPr/>
        </p:nvSpPr>
        <p:spPr>
          <a:xfrm>
            <a:off x="1975806" y="2788085"/>
            <a:ext cx="8240388" cy="862965"/>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FFF">
                    <a:alpha val="100000"/>
                  </a:srgbClr>
                </a:solidFill>
                <a:latin typeface="Microsoft Yahei"/>
                <a:ea typeface="Microsoft Yahei"/>
                <a:cs typeface="Microsoft Yahei"/>
              </a:rPr>
              <a:t>《设备的检定和校准》PPT课件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rot="1800000">
            <a:off x="-2466408" y="749879"/>
            <a:ext cx="5828632" cy="5828632"/>
          </a:xfrm>
          <a:prstGeom prst="roundRect">
            <a:avLst>
              <a:gd name="adj" fmla="val 8367"/>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2472177" y="514684"/>
            <a:ext cx="5828632" cy="5828632"/>
          </a:xfrm>
          <a:prstGeom prst="roundRect">
            <a:avLst>
              <a:gd name="adj" fmla="val 83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044057" y="932800"/>
            <a:ext cx="6350425" cy="4992399"/>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设备检定和校准的基本概念</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设备检定的流程</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设备校准的流程</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设备检定和校准的注意事项</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设备检定和校准的案例分析</a:t>
            </a:r>
          </a:p>
        </p:txBody>
      </p:sp>
      <p:sp>
        <p:nvSpPr>
          <p:cNvPr id="5" name="TextBox 5"/>
          <p:cNvSpPr txBox="1"/>
          <p:nvPr/>
        </p:nvSpPr>
        <p:spPr>
          <a:xfrm>
            <a:off x="1024327" y="2845118"/>
            <a:ext cx="2621378" cy="11677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6600" b="1">
                <a:solidFill>
                  <a:srgbClr val="FFFFFF">
                    <a:alpha val="100000"/>
                  </a:srgb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01</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设备检定和校准的基本概念</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设备检定：是指对设备的性能参数进行全面的检测和评估，以确定其是否符合预定的技术要求和标准。</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设备检定是确保设备性能稳定、可靠的重要手段，通常由专业的计量机构或实验室进行。</a:t>
            </a:r>
          </a:p>
        </p:txBody>
      </p:sp>
      <p:pic>
        <p:nvPicPr>
          <p:cNvPr id="6" name="Picture 6"/>
          <p:cNvPicPr>
            <a:picLocks noChangeAspect="1"/>
          </p:cNvPicPr>
          <p:nvPr/>
        </p:nvPicPr>
        <p:blipFill>
          <a:blip r:embed="rId2"/>
          <a:srcRect t="21899" b="21899"/>
          <a:stretch>
            <a:fillRect/>
          </a:stretch>
        </p:blipFill>
        <p:spPr>
          <a:xfrm>
            <a:off x="539110" y="1388510"/>
            <a:ext cx="2256056" cy="1267968"/>
          </a:xfrm>
          <a:prstGeom prst="rect">
            <a:avLst/>
          </a:prstGeom>
        </p:spPr>
      </p:pic>
      <p:pic>
        <p:nvPicPr>
          <p:cNvPr id="7" name="Picture 7"/>
          <p:cNvPicPr>
            <a:picLocks noChangeAspect="1"/>
          </p:cNvPicPr>
          <p:nvPr/>
        </p:nvPicPr>
        <p:blipFill>
          <a:blip r:embed="rId3"/>
          <a:srcRect t="21899" b="21899"/>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设备检定的主要目的是确认设备的性能是否符合相关法规、标准或合同要求，从而保证设备的正常使用和安全性。</a:t>
            </a:r>
          </a:p>
        </p:txBody>
      </p:sp>
      <p:pic>
        <p:nvPicPr>
          <p:cNvPr id="10" name="Picture 10"/>
          <p:cNvPicPr>
            <a:picLocks noChangeAspect="1"/>
          </p:cNvPicPr>
          <p:nvPr/>
        </p:nvPicPr>
        <p:blipFill>
          <a:blip r:embed="rId4"/>
          <a:srcRect t="21899" b="21899"/>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设备检定的定义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429970" y="1598804"/>
            <a:ext cx="3048265" cy="4557583"/>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33906" y="1447444"/>
            <a:ext cx="3048265" cy="4708942"/>
          </a:xfrm>
          <a:prstGeom prst="roundRect">
            <a:avLst>
              <a:gd name="adj" fmla="val 11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53186" y="1689619"/>
            <a:ext cx="3048265" cy="4466767"/>
          </a:xfrm>
          <a:prstGeom prst="roundRect">
            <a:avLst>
              <a:gd name="adj" fmla="val 12098"/>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tretch>
            <a:fillRect/>
          </a:stretch>
        </p:blipFill>
        <p:spPr>
          <a:xfrm>
            <a:off x="652455" y="1326357"/>
            <a:ext cx="3050440" cy="3050440"/>
          </a:xfrm>
          <a:prstGeom prst="roundRect">
            <a:avLst/>
          </a:prstGeom>
        </p:spPr>
      </p:pic>
      <p:pic>
        <p:nvPicPr>
          <p:cNvPr id="6" name="Picture 6"/>
          <p:cNvPicPr>
            <a:picLocks noChangeAspect="1"/>
          </p:cNvPicPr>
          <p:nvPr/>
        </p:nvPicPr>
        <p:blipFill>
          <a:blip r:embed="rId3"/>
          <a:srcRect l="13250" r="13250"/>
          <a:stretch>
            <a:fillRect/>
          </a:stretch>
        </p:blipFill>
        <p:spPr>
          <a:xfrm>
            <a:off x="4533906" y="1327357"/>
            <a:ext cx="3079664" cy="3079664"/>
          </a:xfrm>
          <a:prstGeom prst="roundRect">
            <a:avLst/>
          </a:prstGeom>
        </p:spPr>
      </p:pic>
      <p:pic>
        <p:nvPicPr>
          <p:cNvPr id="7" name="Picture 7"/>
          <p:cNvPicPr>
            <a:picLocks noChangeAspect="1"/>
          </p:cNvPicPr>
          <p:nvPr/>
        </p:nvPicPr>
        <p:blipFill>
          <a:blip r:embed="rId4"/>
          <a:stretch>
            <a:fillRect/>
          </a:stretch>
        </p:blipFill>
        <p:spPr>
          <a:xfrm>
            <a:off x="8429970" y="1327357"/>
            <a:ext cx="3079664" cy="3079664"/>
          </a:xfrm>
          <a:prstGeom prst="roundRect">
            <a:avLst/>
          </a:prstGeom>
        </p:spPr>
      </p:pic>
      <p:sp>
        <p:nvSpPr>
          <p:cNvPr id="8" name="TextBox 8"/>
          <p:cNvSpPr txBox="1"/>
          <p:nvPr/>
        </p:nvSpPr>
        <p:spPr>
          <a:xfrm>
            <a:off x="769054"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设备校准：是指通过一系列测试和调整，使设备的性能参数达到预定的技术要求和标准。</a:t>
            </a:r>
          </a:p>
        </p:txBody>
      </p:sp>
      <p:sp>
        <p:nvSpPr>
          <p:cNvPr id="9" name="TextBox 9"/>
          <p:cNvSpPr txBox="1"/>
          <p:nvPr/>
        </p:nvSpPr>
        <p:spPr>
          <a:xfrm>
            <a:off x="4695472"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设备校准的目的是确保设备在使用过程中能够提供准确、可靠的数据或结果。</a:t>
            </a:r>
          </a:p>
        </p:txBody>
      </p:sp>
      <p:sp>
        <p:nvSpPr>
          <p:cNvPr id="10" name="TextBox 10"/>
          <p:cNvSpPr txBox="1"/>
          <p:nvPr/>
        </p:nvSpPr>
        <p:spPr>
          <a:xfrm>
            <a:off x="8618990"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设备校准通常由设备制造商、使用单位或专业的校准机构进行，根据不同的标准和要求进行校准。</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设备校准的定义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相同点</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设备检定和校准都是为了确保设备的性能参数符合预定的要求和标准，从而保证设备的正常使用和安全性。</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不同点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设备检定通常是由专业的计量机构或实验室进行，注重全面检测和评估设备的性能参数；而设备校准则更注重通过调整使设备达到预定的技术要求和标准，通常由设备制造商、使用单位或专业的校准机构进行。</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设备检定和校准的异同点</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02</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设备检定的流程</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总结词：明确目标</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详细描述：在设备检定流程的起始阶段，需要明确检定的目标和要求，根据实际需求选择适合的设备，并确保所选设备符合相关标准和规范。</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设备选择与识别</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完整性检查</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在设备到达后，应进行全面的检查与验收，确保设备的完整性、无损坏，并核对设备的规格、型号等是否与要求相符。</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设备检查与验收</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操作与保养</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在使用设备过程中，应严格按照操作规程进行，避免因误操作导致设备损坏。同时，定期对设备进行维护和保养，确保设备的正常运行和使用寿命。</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设备使用与维护</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28721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4547" y="1787738"/>
            <a:ext cx="958290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总结词：制定计划</a:t>
            </a:r>
          </a:p>
        </p:txBody>
      </p:sp>
      <p:sp>
        <p:nvSpPr>
          <p:cNvPr id="4" name="AutoShape 4"/>
          <p:cNvSpPr/>
          <p:nvPr/>
        </p:nvSpPr>
        <p:spPr>
          <a:xfrm>
            <a:off x="866575" y="3830586"/>
            <a:ext cx="10458850" cy="2286677"/>
          </a:xfrm>
          <a:prstGeom prst="roundRect">
            <a:avLst/>
          </a:prstGeom>
          <a:solidFill>
            <a:schemeClr val="accent1">
              <a:alpha val="1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218874" y="4371944"/>
            <a:ext cx="958215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alpha val="100000"/>
                  </a:schemeClr>
                </a:solidFill>
                <a:latin typeface="Microsoft Yahei"/>
                <a:ea typeface="Microsoft Yahei"/>
                <a:cs typeface="Microsoft Yahei"/>
              </a:rPr>
              <a:t>详细描述：根据设备的使用情况和检定的要求，制定合理的检定计划，明确检定的时间、频次和标准，以确保设备始终处于良好的工作状态。</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设备检定计划制定</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4385648" y="3298301"/>
            <a:ext cx="7773409" cy="0"/>
          </a:xfrm>
          <a:prstGeom prst="line">
            <a:avLst/>
          </a:prstGeom>
          <a:ln w="14288">
            <a:solidFill>
              <a:schemeClr val="accent2">
                <a:lumMod val="60000"/>
                <a:lumOff val="40000"/>
              </a:schemeClr>
            </a:solidFill>
            <a:prstDash val="dash"/>
          </a:ln>
        </p:spPr>
        <p:style>
          <a:lnRef idx="0">
            <a:schemeClr val="accent2"/>
          </a:lnRef>
          <a:fillRef idx="1">
            <a:schemeClr val="accent2"/>
          </a:fillRef>
          <a:effectRef idx="0">
            <a:schemeClr val="accent2"/>
          </a:effectRef>
          <a:fontRef idx="minor">
            <a:schemeClr val="lt1"/>
          </a:fontRef>
        </p:style>
      </p:cxnSp>
      <p:sp>
        <p:nvSpPr>
          <p:cNvPr id="3" name="AutoShape 3"/>
          <p:cNvSpPr/>
          <p:nvPr/>
        </p:nvSpPr>
        <p:spPr>
          <a:xfrm>
            <a:off x="3684179" y="3236263"/>
            <a:ext cx="701468" cy="122998"/>
          </a:xfrm>
          <a:prstGeom prst="rect">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631268"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14020"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236382" y="582333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183471"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866223"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937851" y="5897569"/>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0" name="TextBox 10"/>
          <p:cNvSpPr txBox="1"/>
          <p:nvPr/>
        </p:nvSpPr>
        <p:spPr>
          <a:xfrm>
            <a:off x="3560911" y="1781514"/>
            <a:ext cx="77724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总结词：执行检定</a:t>
            </a:r>
          </a:p>
        </p:txBody>
      </p:sp>
      <p:sp>
        <p:nvSpPr>
          <p:cNvPr id="11" name="TextBox 11"/>
          <p:cNvSpPr txBox="1"/>
          <p:nvPr/>
        </p:nvSpPr>
        <p:spPr>
          <a:xfrm>
            <a:off x="1183471" y="4329642"/>
            <a:ext cx="78105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详细描述：按照检定计划对设备进行实际的检定操作，记录检定的数据和结果，并对检定结果进行分析和评估。如有需要，可对设备进行调整或维修。</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设备检定实施</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03</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设备校准的流程</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https://d.book118.com/845211024044011042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46</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2024-09-03T07:02:40.196</cp:lastPrinted>
  <dcterms:created xsi:type="dcterms:W3CDTF">2024-09-02T23:02:40Z</dcterms:created>
  <dcterms:modified xsi:type="dcterms:W3CDTF">2024-09-02T23:02:42Z</dcterms:modified>
</cp:coreProperties>
</file>