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44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48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883C4-1C93-4F56-9B56-99A7D8C25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76B65-C3A3-4F80-A10B-CE410856F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CFC6A-A267-4CC2-89F6-94A50F1A3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E6D4C7-6540-4396-ADB7-34BAC3001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89536A-79DD-4CAC-B312-8D2D7C4D5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8AEC21-8099-4BFA-8572-6ED4E9B32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99B335-46BE-4700-AAC8-1A5CE1BF9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F621C3-3375-4D5D-ABAA-E7DF2171E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D66AC-F0D1-46A0-80B5-72BD37D8B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37196-0186-4FF9-A8FF-5BEB054BF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4DC56-ED30-4F75-8A3E-674E6914A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436" r:id="rId2"/>
    <p:sldLayoutId id="2147493437" r:id="rId3"/>
    <p:sldLayoutId id="2147493438" r:id="rId4"/>
    <p:sldLayoutId id="2147493439" r:id="rId5"/>
    <p:sldLayoutId id="2147493440" r:id="rId6"/>
    <p:sldLayoutId id="2147493441" r:id="rId7"/>
    <p:sldLayoutId id="2147493442" r:id="rId8"/>
    <p:sldLayoutId id="2147493443" r:id="rId9"/>
    <p:sldLayoutId id="2147493444" r:id="rId10"/>
    <p:sldLayoutId id="214749344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26.xml" /><Relationship Id="rId3" Type="http://schemas.openxmlformats.org/officeDocument/2006/relationships/tags" Target="../tags/tag427.xml" /><Relationship Id="rId4" Type="http://schemas.openxmlformats.org/officeDocument/2006/relationships/tags" Target="../tags/tag4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29.xml" /><Relationship Id="rId3" Type="http://schemas.openxmlformats.org/officeDocument/2006/relationships/tags" Target="../tags/tag430.xml" /><Relationship Id="rId4" Type="http://schemas.openxmlformats.org/officeDocument/2006/relationships/tags" Target="../tags/tag4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0.xml" /><Relationship Id="rId11" Type="http://schemas.openxmlformats.org/officeDocument/2006/relationships/tags" Target="../tags/tag441.xml" /><Relationship Id="rId12" Type="http://schemas.openxmlformats.org/officeDocument/2006/relationships/tags" Target="../tags/tag442.xml" /><Relationship Id="rId13" Type="http://schemas.openxmlformats.org/officeDocument/2006/relationships/tags" Target="../tags/tag443.xml" /><Relationship Id="rId14" Type="http://schemas.openxmlformats.org/officeDocument/2006/relationships/tags" Target="../tags/tag444.xml" /><Relationship Id="rId15" Type="http://schemas.openxmlformats.org/officeDocument/2006/relationships/tags" Target="../tags/tag445.xml" /><Relationship Id="rId16" Type="http://schemas.openxmlformats.org/officeDocument/2006/relationships/tags" Target="../tags/tag446.xml" /><Relationship Id="rId2" Type="http://schemas.openxmlformats.org/officeDocument/2006/relationships/tags" Target="../tags/tag432.xml" /><Relationship Id="rId3" Type="http://schemas.openxmlformats.org/officeDocument/2006/relationships/tags" Target="../tags/tag433.xml" /><Relationship Id="rId4" Type="http://schemas.openxmlformats.org/officeDocument/2006/relationships/tags" Target="../tags/tag434.xml" /><Relationship Id="rId5" Type="http://schemas.openxmlformats.org/officeDocument/2006/relationships/tags" Target="../tags/tag435.xml" /><Relationship Id="rId6" Type="http://schemas.openxmlformats.org/officeDocument/2006/relationships/tags" Target="../tags/tag436.xml" /><Relationship Id="rId7" Type="http://schemas.openxmlformats.org/officeDocument/2006/relationships/tags" Target="../tags/tag437.xml" /><Relationship Id="rId8" Type="http://schemas.openxmlformats.org/officeDocument/2006/relationships/tags" Target="../tags/tag438.xml" /><Relationship Id="rId9" Type="http://schemas.openxmlformats.org/officeDocument/2006/relationships/tags" Target="../tags/tag4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5.xml" /><Relationship Id="rId11" Type="http://schemas.openxmlformats.org/officeDocument/2006/relationships/tags" Target="../tags/tag456.xml" /><Relationship Id="rId12" Type="http://schemas.openxmlformats.org/officeDocument/2006/relationships/tags" Target="../tags/tag457.xml" /><Relationship Id="rId13" Type="http://schemas.openxmlformats.org/officeDocument/2006/relationships/tags" Target="../tags/tag458.xml" /><Relationship Id="rId14" Type="http://schemas.openxmlformats.org/officeDocument/2006/relationships/tags" Target="../tags/tag459.xml" /><Relationship Id="rId15" Type="http://schemas.openxmlformats.org/officeDocument/2006/relationships/tags" Target="../tags/tag460.xml" /><Relationship Id="rId16" Type="http://schemas.openxmlformats.org/officeDocument/2006/relationships/tags" Target="../tags/tag461.xml" /><Relationship Id="rId17" Type="http://schemas.openxmlformats.org/officeDocument/2006/relationships/tags" Target="../tags/tag462.xml" /><Relationship Id="rId18" Type="http://schemas.openxmlformats.org/officeDocument/2006/relationships/tags" Target="../tags/tag463.xml" /><Relationship Id="rId19" Type="http://schemas.openxmlformats.org/officeDocument/2006/relationships/tags" Target="../tags/tag464.xml" /><Relationship Id="rId2" Type="http://schemas.openxmlformats.org/officeDocument/2006/relationships/tags" Target="../tags/tag447.xml" /><Relationship Id="rId3" Type="http://schemas.openxmlformats.org/officeDocument/2006/relationships/tags" Target="../tags/tag448.xml" /><Relationship Id="rId4" Type="http://schemas.openxmlformats.org/officeDocument/2006/relationships/tags" Target="../tags/tag449.xml" /><Relationship Id="rId5" Type="http://schemas.openxmlformats.org/officeDocument/2006/relationships/tags" Target="../tags/tag450.xml" /><Relationship Id="rId6" Type="http://schemas.openxmlformats.org/officeDocument/2006/relationships/tags" Target="../tags/tag451.xml" /><Relationship Id="rId7" Type="http://schemas.openxmlformats.org/officeDocument/2006/relationships/tags" Target="../tags/tag452.xml" /><Relationship Id="rId8" Type="http://schemas.openxmlformats.org/officeDocument/2006/relationships/tags" Target="../tags/tag453.xml" /><Relationship Id="rId9" Type="http://schemas.openxmlformats.org/officeDocument/2006/relationships/tags" Target="../tags/tag4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65.xml" /><Relationship Id="rId3" Type="http://schemas.openxmlformats.org/officeDocument/2006/relationships/tags" Target="../tags/tag466.xml" /><Relationship Id="rId4" Type="http://schemas.openxmlformats.org/officeDocument/2006/relationships/tags" Target="../tags/tag467.xml" /><Relationship Id="rId5" Type="http://schemas.openxmlformats.org/officeDocument/2006/relationships/tags" Target="../tags/tag468.xml" /><Relationship Id="rId6" Type="http://schemas.openxmlformats.org/officeDocument/2006/relationships/tags" Target="../tags/tag469.xml" /><Relationship Id="rId7" Type="http://schemas.openxmlformats.org/officeDocument/2006/relationships/tags" Target="../tags/tag470.xml" /><Relationship Id="rId8" Type="http://schemas.openxmlformats.org/officeDocument/2006/relationships/tags" Target="../tags/tag471.xml" /><Relationship Id="rId9" Type="http://schemas.openxmlformats.org/officeDocument/2006/relationships/tags" Target="../tags/tag4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73.xml" /><Relationship Id="rId3" Type="http://schemas.openxmlformats.org/officeDocument/2006/relationships/tags" Target="../tags/tag474.xml" /><Relationship Id="rId4" Type="http://schemas.openxmlformats.org/officeDocument/2006/relationships/tags" Target="../tags/tag475.xml" /><Relationship Id="rId5" Type="http://schemas.openxmlformats.org/officeDocument/2006/relationships/tags" Target="../tags/tag476.xml" /><Relationship Id="rId6" Type="http://schemas.openxmlformats.org/officeDocument/2006/relationships/tags" Target="../tags/tag477.xml" /><Relationship Id="rId7" Type="http://schemas.openxmlformats.org/officeDocument/2006/relationships/tags" Target="../tags/tag478.xml" /><Relationship Id="rId8" Type="http://schemas.openxmlformats.org/officeDocument/2006/relationships/tags" Target="../tags/tag479.xml" /><Relationship Id="rId9" Type="http://schemas.openxmlformats.org/officeDocument/2006/relationships/tags" Target="../tags/tag4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81.xml" /><Relationship Id="rId3" Type="http://schemas.openxmlformats.org/officeDocument/2006/relationships/tags" Target="../tags/tag482.xml" /><Relationship Id="rId4" Type="http://schemas.openxmlformats.org/officeDocument/2006/relationships/tags" Target="../tags/tag48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21202202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新员工导入计划与融入培训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XXX,a click to unlimited possibilites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537460"/>
            <a:ext cx="3412490" cy="97536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538095"/>
            <a:ext cx="941705" cy="97345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773045"/>
            <a:ext cx="94107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773045"/>
            <a:ext cx="3023235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bg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537460"/>
            <a:ext cx="3412490" cy="97536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538095"/>
            <a:ext cx="941705" cy="97345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773045"/>
            <a:ext cx="94107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773045"/>
            <a:ext cx="3023235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bg1"/>
                </a:solidFill>
                <a:latin typeface="+mj-ea"/>
                <a:ea typeface="+mj-ea"/>
              </a:rPr>
              <a:t>新员工导入计划</a:t>
            </a:r>
            <a:endParaRPr lang="zh-CN" altLang="en-US" sz="20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4327525"/>
            <a:ext cx="3412490" cy="97536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4328160"/>
            <a:ext cx="941705" cy="97345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4563110"/>
            <a:ext cx="94107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4563110"/>
            <a:ext cx="3023235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bg1"/>
                </a:solidFill>
                <a:latin typeface="+mj-ea"/>
                <a:ea typeface="+mj-ea"/>
              </a:rPr>
              <a:t>新员工融入培训</a:t>
            </a:r>
            <a:endParaRPr lang="zh-CN" altLang="en-US" sz="20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4327525"/>
            <a:ext cx="3412490" cy="97536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4328160"/>
            <a:ext cx="941705" cy="97345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4563110"/>
            <a:ext cx="94107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4563110"/>
            <a:ext cx="3023235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新员工培训的后续支持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7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7" name=""/>
        <p:cNvGrpSpPr/>
        <p:nvPr/>
      </p:nvGrpSpPr>
      <p:grpSpPr>
        <a:xfrm>
          <a:off x="0" y="0"/>
          <a:ext cx="0" cy="0"/>
        </a:xfrm>
      </p:grpSpPr>
      <p:sp>
        <p:nvSpPr>
          <p:cNvPr id="10505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新员工导入计划</a:t>
            </a:r>
            <a:endParaRPr lang="zh-CN" altLang="en-US"/>
          </a:p>
        </p:txBody>
      </p:sp>
      <p:sp>
        <p:nvSpPr>
          <p:cNvPr id="10505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7" name=""/>
        <p:cNvGrpSpPr/>
        <p:nvPr/>
      </p:nvGrpSpPr>
      <p:grpSpPr>
        <a:xfrm>
          <a:off x="0" y="0"/>
          <a:ext cx="0" cy="0"/>
        </a:xfrm>
      </p:grpSpPr>
      <p:sp>
        <p:nvSpPr>
          <p:cNvPr id="10513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培训目标与计划</a:t>
            </a:r>
            <a:endParaRPr lang="zh-CN" altLang="en-US"/>
          </a:p>
        </p:txBody>
      </p:sp>
      <p:sp>
        <p:nvSpPr>
          <p:cNvPr id="1051378" name="圆角矩形 26"/>
          <p:cNvSpPr/>
          <p:nvPr>
            <p:custDataLst>
              <p:tags r:id="rId2"/>
            </p:custDataLst>
          </p:nvPr>
        </p:nvSpPr>
        <p:spPr>
          <a:xfrm>
            <a:off x="838200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380" name="圆角矩形 28"/>
          <p:cNvSpPr/>
          <p:nvPr>
            <p:custDataLst>
              <p:tags r:id="rId3"/>
            </p:custDataLst>
          </p:nvPr>
        </p:nvSpPr>
        <p:spPr>
          <a:xfrm>
            <a:off x="840639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382" name="文本框 31"/>
          <p:cNvSpPr txBox="1"/>
          <p:nvPr>
            <p:custDataLst>
              <p:tags r:id="rId4"/>
            </p:custDataLst>
          </p:nvPr>
        </p:nvSpPr>
        <p:spPr>
          <a:xfrm>
            <a:off x="919296" y="2252134"/>
            <a:ext cx="1750395" cy="33121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目标：帮助新员工快速适应工作环境，提高工作效率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84" name="圆角矩形 29"/>
          <p:cNvSpPr/>
          <p:nvPr>
            <p:custDataLst>
              <p:tags r:id="rId5"/>
            </p:custDataLst>
          </p:nvPr>
        </p:nvSpPr>
        <p:spPr>
          <a:xfrm>
            <a:off x="2989368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386" name="圆角矩形 32"/>
          <p:cNvSpPr/>
          <p:nvPr>
            <p:custDataLst>
              <p:tags r:id="rId6"/>
            </p:custDataLst>
          </p:nvPr>
        </p:nvSpPr>
        <p:spPr>
          <a:xfrm>
            <a:off x="2991807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388" name="文本框 34"/>
          <p:cNvSpPr txBox="1"/>
          <p:nvPr>
            <p:custDataLst>
              <p:tags r:id="rId7"/>
            </p:custDataLst>
          </p:nvPr>
        </p:nvSpPr>
        <p:spPr>
          <a:xfrm>
            <a:off x="3070463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计划：制定详细的培训计划，包括课程安排、时间安排等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90" name="圆角矩形 3"/>
          <p:cNvSpPr/>
          <p:nvPr>
            <p:custDataLst>
              <p:tags r:id="rId8"/>
            </p:custDataLst>
          </p:nvPr>
        </p:nvSpPr>
        <p:spPr>
          <a:xfrm>
            <a:off x="5140535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392" name="圆角矩形 4"/>
          <p:cNvSpPr/>
          <p:nvPr>
            <p:custDataLst>
              <p:tags r:id="rId9"/>
            </p:custDataLst>
          </p:nvPr>
        </p:nvSpPr>
        <p:spPr>
          <a:xfrm>
            <a:off x="5142364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394" name="文本框 5"/>
          <p:cNvSpPr txBox="1"/>
          <p:nvPr>
            <p:custDataLst>
              <p:tags r:id="rId10"/>
            </p:custDataLst>
          </p:nvPr>
        </p:nvSpPr>
        <p:spPr>
          <a:xfrm>
            <a:off x="5221021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内容：包括企业文化、岗位职责、工作流程、规章制度等方面的培训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96" name="圆角矩形 8"/>
          <p:cNvSpPr/>
          <p:nvPr>
            <p:custDataLst>
              <p:tags r:id="rId11"/>
            </p:custDataLst>
          </p:nvPr>
        </p:nvSpPr>
        <p:spPr>
          <a:xfrm>
            <a:off x="7291703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398" name="圆角矩形 9"/>
          <p:cNvSpPr/>
          <p:nvPr>
            <p:custDataLst>
              <p:tags r:id="rId12"/>
            </p:custDataLst>
          </p:nvPr>
        </p:nvSpPr>
        <p:spPr>
          <a:xfrm>
            <a:off x="7293532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400" name="文本框 10"/>
          <p:cNvSpPr txBox="1"/>
          <p:nvPr>
            <p:custDataLst>
              <p:tags r:id="rId13"/>
            </p:custDataLst>
          </p:nvPr>
        </p:nvSpPr>
        <p:spPr>
          <a:xfrm>
            <a:off x="7372189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方式：采用线上线下相结合的方式，如讲座、研讨会、实践操作等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02" name="圆角矩形 6"/>
          <p:cNvSpPr/>
          <p:nvPr>
            <p:custDataLst>
              <p:tags r:id="rId14"/>
            </p:custDataLst>
          </p:nvPr>
        </p:nvSpPr>
        <p:spPr>
          <a:xfrm>
            <a:off x="9442870" y="1849095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404" name="圆角矩形 7"/>
          <p:cNvSpPr/>
          <p:nvPr>
            <p:custDataLst>
              <p:tags r:id="rId15"/>
            </p:custDataLst>
          </p:nvPr>
        </p:nvSpPr>
        <p:spPr>
          <a:xfrm>
            <a:off x="9444700" y="1849095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406" name="文本框 11"/>
          <p:cNvSpPr txBox="1"/>
          <p:nvPr>
            <p:custDataLst>
              <p:tags r:id="rId16"/>
            </p:custDataLst>
          </p:nvPr>
        </p:nvSpPr>
        <p:spPr>
          <a:xfrm>
            <a:off x="9523356" y="2253963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评估：定期对新员工的培训效果进行评估，并根据评估结果调整培训计划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5" name=""/>
        <p:cNvGrpSpPr/>
        <p:nvPr/>
      </p:nvGrpSpPr>
      <p:grpSpPr>
        <a:xfrm>
          <a:off x="0" y="0"/>
          <a:ext cx="0" cy="0"/>
        </a:xfrm>
      </p:grpSpPr>
      <p:sp>
        <p:nvSpPr>
          <p:cNvPr id="10514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培训内容与课程</a:t>
            </a:r>
            <a:endParaRPr lang="zh-CN" altLang="en-US"/>
          </a:p>
        </p:txBody>
      </p:sp>
      <p:sp>
        <p:nvSpPr>
          <p:cNvPr id="1051446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48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50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52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54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56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58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职业规划：帮助新员工制定个人职业发展规划，明确职业目标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1460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团队协作：培养新员工的团队协作精神和能力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1462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工作流程：讲解新员工所在部门的工作流程和操作规范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1464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沟通技巧：教授新员工如何与同事、领导进行有效沟通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1466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企业文化：介绍公司的历史、使命、价值观等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1468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岗位职责：明确新员工的岗位职责和任务要求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1470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472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474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476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478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480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3" name=""/>
        <p:cNvGrpSpPr/>
        <p:nvPr/>
      </p:nvGrpSpPr>
      <p:grpSpPr>
        <a:xfrm>
          <a:off x="0" y="0"/>
          <a:ext cx="0" cy="0"/>
        </a:xfrm>
      </p:grpSpPr>
      <p:sp>
        <p:nvSpPr>
          <p:cNvPr id="10515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培训方式与时间安排</a:t>
            </a:r>
            <a:endParaRPr lang="zh-CN" altLang="en-US"/>
          </a:p>
        </p:txBody>
      </p:sp>
      <p:sp>
        <p:nvSpPr>
          <p:cNvPr id="105152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52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52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52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52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培训时间：入职前、入职后、试用期内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53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培训方式：线上培训、线下培训、混合式培训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53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培训内容：企业文化、岗位职责、工作流程、团队协作等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53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培训频率：每周一次、每月一次、每季度一次等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1" name=""/>
        <p:cNvGrpSpPr/>
        <p:nvPr/>
      </p:nvGrpSpPr>
      <p:grpSpPr>
        <a:xfrm>
          <a:off x="0" y="0"/>
          <a:ext cx="0" cy="0"/>
        </a:xfrm>
      </p:grpSpPr>
      <p:sp>
        <p:nvSpPr>
          <p:cNvPr id="10515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培训效果评估</a:t>
            </a:r>
            <a:endParaRPr lang="zh-CN" altLang="en-US"/>
          </a:p>
        </p:txBody>
      </p:sp>
      <p:sp>
        <p:nvSpPr>
          <p:cNvPr id="105157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57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57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58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58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培训方式：线上培训、线下培训、混合式培训等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58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培训内容：包括企业文化、岗位职责、工作流程等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58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培训时间：根据员工岗位和需求确定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58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培训效果：通过问卷调查、面试、工作表现等方式进行评估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9" name=""/>
        <p:cNvGrpSpPr/>
        <p:nvPr/>
      </p:nvGrpSpPr>
      <p:grpSpPr>
        <a:xfrm>
          <a:off x="0" y="0"/>
          <a:ext cx="0" cy="0"/>
        </a:xfrm>
      </p:grpSpPr>
      <p:sp>
        <p:nvSpPr>
          <p:cNvPr id="10516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新员工融入培训</a:t>
            </a:r>
            <a:endParaRPr lang="zh-CN" altLang="en-US"/>
          </a:p>
        </p:txBody>
      </p:sp>
      <p:sp>
        <p:nvSpPr>
          <p:cNvPr id="10516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https://d.book118.com/845212022022011041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2_1"/>
  <p:tag name="KSO_WM_UNIT_INDEX" val="1_2_1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2_3"/>
  <p:tag name="KSO_WM_UNIT_INDEX" val="1_2_3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2_2"/>
  <p:tag name="KSO_WM_UNIT_INDEX" val="1_2_2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3_3"/>
  <p:tag name="KSO_WM_UNIT_INDEX" val="1_3_3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3_2"/>
  <p:tag name="KSO_WM_UNIT_INDEX" val="1_3_2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4_1"/>
  <p:tag name="KSO_WM_UNIT_INDEX" val="1_4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4_2"/>
  <p:tag name="KSO_WM_UNIT_INDEX" val="1_4_2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428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431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483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8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Calibri Light</vt:lpstr>
      <vt:lpstr>Office Theme</vt:lpstr>
      <vt:lpstr>新员工导入计划与融入培训</vt:lpstr>
      <vt:lpstr>目录</vt:lpstr>
      <vt:lpstr>添加章节标题</vt:lpstr>
      <vt:lpstr>新员工导入计划</vt:lpstr>
      <vt:lpstr>PowerPoint Presentation</vt:lpstr>
      <vt:lpstr>培训目标与计划</vt:lpstr>
      <vt:lpstr>培训内容与课程</vt:lpstr>
      <vt:lpstr>培训方式与时间安排</vt:lpstr>
      <vt:lpstr>培训效果评估</vt:lpstr>
      <vt:lpstr>新员工融入培训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2024-09-01T12:45:46.931</cp:lastPrinted>
  <dcterms:created xsi:type="dcterms:W3CDTF">2024-09-01T04:45:46Z</dcterms:created>
  <dcterms:modified xsi:type="dcterms:W3CDTF">2024-09-01T04:45:49Z</dcterms:modified>
</cp:coreProperties>
</file>