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D84BA7-A583-42AD-8686-E9FF89895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3CBD6-23DC-4CC6-9E39-1BBD2C620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9C61E-D583-45FB-B1A6-A754A2107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4B8DC3-4813-454F-9F48-A02C3A0DD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CE0076-6461-4B2A-B2B8-3874E1DAC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4F7FBB-A2FE-4CCC-ACAF-96E6E71A2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DD6187-20A4-4EC7-9F09-294FB258E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C612D1-1ECB-40DA-A267-D8280687D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692363-73EC-46D2-8A67-6F51CA104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2B553-5693-48DA-A03E-839F44781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C7343-D4B1-4F6D-A9B4-361FCE48C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BA7B25-903A-408A-8381-BA1025A9623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4CA506-92B4-45E0-845E-81C04A909EB7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2.wmf" /><Relationship Id="rId4" Type="http://schemas.openxmlformats.org/officeDocument/2006/relationships/vmlDrawing" Target="../drawings/vmlDrawing1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220222333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86043" y="2171037"/>
            <a:ext cx="1161991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 b="1" kern="100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7.2 </a:t>
            </a:r>
            <a:r>
              <a:rPr lang="zh-CN" altLang="en-US" sz="6600" b="1" kern="100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离散型随机变量及其分布列 </a:t>
            </a:r>
            <a:endParaRPr lang="zh-CN" altLang="en-US" sz="6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68813" y="140566"/>
            <a:ext cx="118449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600" b="1">
                <a:solidFill>
                  <a:srgbClr val="00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求随机事件的概率时, 我们往往需要为随机试验建立样本空间 , 并会涉及样本点和随机事件的表示问题 , 类似函数在数集与数集之间建立对应关系, 如果我们在随机试验的样本空间与实数集之间建立某种对应, 将不仅可以为一些随机事件的表示带来方便, 而且能更好地利用数学工具研究随机试验.</a:t>
            </a:r>
            <a:endParaRPr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8813" y="3388070"/>
            <a:ext cx="118449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        有些随机试验的样本空间与数值有关系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, 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我们可以直接与实数建立关系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.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8813" y="4489925"/>
            <a:ext cx="118543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例如，掷一枚骰子用实数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=1, 2, 3, 4, 5, 6)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表示“掷出的点数为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;</a:t>
            </a:r>
            <a:endParaRPr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8812" y="5033049"/>
            <a:ext cx="118543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                      又如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掷两枚骰子样本空间为</a:t>
            </a:r>
            <a:r>
              <a:rPr lang="en-US" altLang="zh-CN" sz="3600" b="1" i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={ (</a:t>
            </a:r>
            <a:r>
              <a:rPr lang="en-US" altLang="zh-CN" sz="3600" b="1" i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 i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 |</a:t>
            </a:r>
            <a:r>
              <a:rPr lang="en-US" altLang="zh-CN" sz="3600" b="1" i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x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 i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 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=1, 2 , ⋯ , 6}, 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3600" b="1" i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3600" b="1" i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表示“两枚骰子的点数之和”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样本点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 i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就与实数</a:t>
            </a:r>
            <a:r>
              <a:rPr lang="en-US" altLang="zh-CN" sz="3600" b="1" i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3600" b="1" i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对应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9" grpId="2"/>
      <p:bldP spid="11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79362" y="91832"/>
            <a:ext cx="119047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        有些随机试验的样本点与数值没有直接关系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, 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可以根据问题的需要为每个样本点指定一个数值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.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9362" y="1193685"/>
            <a:ext cx="119047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        例如，随机抽取一件产品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, 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有“抽到次品”和“抽到正品”两种可能结果，它们与数值无关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. 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如果“抽到次品”用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1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表示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, “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抽到正品”用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0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表示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, </a:t>
            </a:r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即定义</a:t>
            </a:r>
            <a:r>
              <a:rPr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585680" y="2434509"/>
          <a:ext cx="4273482" cy="15176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Equation" r:id="rId2" progId="Equation.DSMT4">
                  <p:embed/>
                </p:oleObj>
              </mc:Choice>
              <mc:Fallback>
                <p:oleObj name="Equation"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85680" y="2434509"/>
                        <a:ext cx="4273482" cy="1517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79362" y="3741768"/>
            <a:ext cx="9815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那么这个试验的样本点与实数就建立了对应关系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Wingdings"/>
              </a:rPr>
              <a:t>.</a:t>
            </a:r>
            <a:endParaRPr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9362" y="4338272"/>
            <a:ext cx="119047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类似地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掷一枚硬币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可将试验结果“正面朝上”用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“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反面朝上”用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表示；随机调查学生的体育综合测试成绩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可将等级成绩优、良、中等、及格、不及格分别赋值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5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1; 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等等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10" grpId="2"/>
      <p:bldP spid="12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09023" y="105899"/>
            <a:ext cx="119188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对于任何一个随机试验</a:t>
            </a:r>
            <a:r>
              <a:rPr kumimoji="1"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总可以把它的每个样本点与一个实数对应</a:t>
            </a:r>
            <a:r>
              <a:rPr kumimoji="1"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9023" y="1278092"/>
            <a:ext cx="11918853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即通过引入一个取值依赖于样本点的变量</a:t>
            </a:r>
            <a:r>
              <a:rPr kumimoji="1"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来刻画样本点和实数的对应关系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实现样本点的数量化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因为在随机试验中样本点的出现具有随机性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所以变量</a:t>
            </a:r>
            <a:r>
              <a:rPr kumimoji="1"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的取值也具有随机性</a:t>
            </a: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kumimoji="1"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6574" y="3586416"/>
            <a:ext cx="1191885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探究！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考察下列随机试验及其引入的变量：</a:t>
            </a:r>
            <a:b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</a:b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试验</a:t>
            </a:r>
            <a:r>
              <a:rPr kumimoji="1"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1: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从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100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个电子元件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至少含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个以上次品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中随机抽取三个进行试验，变量</a:t>
            </a:r>
            <a:r>
              <a:rPr kumimoji="1" lang="en-US" altLang="zh-CN" sz="3600" b="1" i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 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表示三个元件中次品数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;</a:t>
            </a:r>
            <a:b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</a:b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试验</a:t>
            </a:r>
            <a:r>
              <a:rPr kumimoji="1"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2: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抛掷一枚硬币直到出现正面为止，变量</a:t>
            </a:r>
            <a:r>
              <a:rPr kumimoji="1" lang="en-US" altLang="zh-CN" sz="3600" b="1" i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 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表示需要的抛掷次数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23092" y="134035"/>
            <a:ext cx="119610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这两个随机试验的样本空间各是什么</a:t>
            </a:r>
            <a:r>
              <a:rPr kumimoji="1" lang="en-US" altLang="zh-CN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 </a:t>
            </a:r>
            <a:r>
              <a:rPr kumimoji="1" lang="zh-CN" altLang="en-US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各个样本点与变量的值是如何对应的</a:t>
            </a:r>
            <a:r>
              <a:rPr kumimoji="1" lang="en-US" altLang="zh-CN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 </a:t>
            </a:r>
            <a:r>
              <a:rPr kumimoji="1" lang="zh-CN" altLang="en-US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变量</a:t>
            </a:r>
            <a:r>
              <a:rPr kumimoji="1" lang="en-US" altLang="zh-CN" sz="3600" b="1" i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kumimoji="1" lang="en-US" altLang="zh-CN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kumimoji="1" lang="en-US" altLang="zh-CN" sz="3600" b="1" i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Y </a:t>
            </a:r>
            <a:r>
              <a:rPr kumimoji="1" lang="zh-CN" altLang="en-US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有哪些共同的特征</a:t>
            </a:r>
            <a:r>
              <a:rPr kumimoji="1" lang="en-US" altLang="zh-CN" sz="3600" b="1">
                <a:solidFill>
                  <a:srgbClr val="7030A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</a:t>
            </a:r>
            <a:endParaRPr lang="zh-CN" altLang="en-US" sz="3600">
              <a:solidFill>
                <a:srgbClr val="7030A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3092" y="1332297"/>
            <a:ext cx="11945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50000"/>
              </a:spcBef>
            </a:pP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对于试验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1: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从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个电子元件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至少含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个以上次品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中随机抽取三个进行试验，变量</a:t>
            </a:r>
            <a:r>
              <a:rPr lang="en-US" altLang="zh-CN" sz="3600" b="1" i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表示三个元件中次品数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; 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如果用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表示“元件为合格品”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1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表示“元件为次品”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构成的长度为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的字符串表示样本点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则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样本空间</a:t>
            </a:r>
            <a:endParaRPr lang="en-US" altLang="zh-CN" sz="3600" b="1" i="1">
              <a:solidFill>
                <a:srgbClr val="000000"/>
              </a:solidFill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03469" y="3598129"/>
            <a:ext cx="53140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zh-CN" sz="3600" b="1" i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Ω</a:t>
            </a:r>
            <a:r>
              <a:rPr lang="el-GR" altLang="zh-CN" sz="3600" b="1" baseline="-25000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={000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001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010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100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011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101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110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111},</a:t>
            </a:r>
            <a:endParaRPr lang="zh-CN" altLang="en-US" sz="3600">
              <a:solidFill>
                <a:srgbClr val="0000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3092" y="4709800"/>
            <a:ext cx="71358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各样本点与变量X的值的对应关系</a:t>
            </a:r>
          </a:p>
          <a:p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如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图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所示.</a:t>
            </a:r>
            <a:endParaRPr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2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8929" y="3506586"/>
            <a:ext cx="3699803" cy="321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9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36574" y="139832"/>
            <a:ext cx="119188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kumimoji="1"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探究！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考察下列随机试验及其引入的变量：</a:t>
            </a:r>
            <a:b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</a:br>
            <a:r>
              <a:rPr kumimoji="1"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试验</a:t>
            </a:r>
            <a:r>
              <a:rPr kumimoji="1"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2: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抛掷一枚硬币直到出现正面为止，变量</a:t>
            </a:r>
            <a:r>
              <a:rPr kumimoji="1" lang="en-US" altLang="zh-CN" sz="3600" b="1" i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 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表示需要的抛掷次数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5472" y="1751820"/>
            <a:ext cx="119610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这两个随机试验的样本空间各是什么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 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各个样本点与变量的值是如何对应的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 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变量</a:t>
            </a:r>
            <a:r>
              <a:rPr kumimoji="1" lang="en-US" altLang="zh-CN" sz="3600" b="1" i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kumimoji="1" lang="en-US" altLang="zh-CN" sz="3600" b="1" i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Y </a:t>
            </a:r>
            <a:r>
              <a:rPr kumimoji="1"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有哪些共同的特征</a:t>
            </a:r>
            <a:r>
              <a:rPr kumimoji="1" lang="en-US" altLang="zh-CN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</a:t>
            </a:r>
            <a:endParaRPr lang="zh-CN" altLang="en-US" sz="3600"/>
          </a:p>
        </p:txBody>
      </p:sp>
      <p:sp>
        <p:nvSpPr>
          <p:cNvPr id="7" name="文本框 6"/>
          <p:cNvSpPr txBox="1"/>
          <p:nvPr/>
        </p:nvSpPr>
        <p:spPr>
          <a:xfrm>
            <a:off x="136574" y="2867741"/>
            <a:ext cx="119610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对于试验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2,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如果用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h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表示“正面向上”, 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表示“反面向上”,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例如用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tth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表示第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次才出现</a:t>
            </a:r>
            <a:b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</a:b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“正面向上”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则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样本空间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6574" y="4995220"/>
            <a:ext cx="61968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包含无穷多个样本点，各样本点与变量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Y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的值的对应关系如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图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所示.</a:t>
            </a:r>
            <a:endParaRPr lang="en-US" altLang="zh-CN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51501" y="4464500"/>
            <a:ext cx="5603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i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 baseline="-25000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={</a:t>
            </a:r>
            <a:r>
              <a:rPr lang="en-US" altLang="zh-CN" sz="3600" b="1" i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h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 i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th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 i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tth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 i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ttth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…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}</a:t>
            </a:r>
            <a:endParaRPr lang="zh-CN" altLang="en-US" sz="360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>
            <a:lum contras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5909" y="3435205"/>
            <a:ext cx="5054258" cy="335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  <p:bldP spid="1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75700" y="213897"/>
            <a:ext cx="11880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在上面两个随机试验中, 每个样本点都有唯一的一个实数与之对应. 变量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有如下共同点：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5700" y="2414660"/>
            <a:ext cx="11434445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 一般地, 对于随机试验样本空间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中的每个样本点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,都有唯一的实数 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）与之对应，我们称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随机变量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5700" y="3614989"/>
            <a:ext cx="12016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试验1中随机变量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的可能取值为0, 1，2，3，共有4个值；试验2中随机变量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的可能取值为1, 2，3，</a:t>
            </a:r>
            <a:r>
              <a:rPr lang="en-US" altLang="zh-CN" sz="3600" b="1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有无限个取值，但可以一一列出.</a:t>
            </a:r>
            <a:endParaRPr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5700" y="5307921"/>
            <a:ext cx="11880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        像这样，可能取值为有限个或可以一一列出的随机变量，我们称为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离散型随机变量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24338" y="1326946"/>
            <a:ext cx="6221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(1)取值依赖于样本点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6980" y="1868276"/>
            <a:ext cx="6109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(2)所有可能取值是明确的.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dur="5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5" grpId="3"/>
      <p:bldP spid="7" grpId="4"/>
      <p:bldP spid="9" grpId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17462" y="164685"/>
            <a:ext cx="11838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        通常用大写英文字母表示随机变量，例如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Z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；用小写英文字母表示随机变量的取值，例如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z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7462" y="1350946"/>
            <a:ext cx="11838549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        不难发现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随机变量的定义与函数的定义类似, 这里样本点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相当于函数定义中的自变量, 而样本空间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相当于函数的定义域, 不同之处在于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不一定是数集 . 随机变量的取值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)随着试验结果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的变化而变化，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这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使我们可以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比较方便地表示一些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随机事件.</a:t>
            </a:r>
            <a:endParaRPr lang="en-US" altLang="zh-CN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461" y="4171064"/>
            <a:ext cx="118385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现实生活中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离散型随机变量的例子有很多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例如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某射击运动员射击一次可能命中的环数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它的可能取值为0，1，2，</a:t>
            </a:r>
            <a:r>
              <a:rPr lang="en-US" altLang="zh-CN" sz="3600" b="1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，10；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某网页在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24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内被浏览的次数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，它可能取值为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0，1，2，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；等等</a:t>
            </a:r>
            <a:r>
              <a:rPr lang="en-US" altLang="zh-CN" sz="3600" b="1">
                <a:solidFill>
                  <a:prstClr val="black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3600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dur="1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5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53718" y="74438"/>
            <a:ext cx="11902293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现实生活中还有大量不是离散型随机变量的例子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例如</a:t>
            </a:r>
            <a:endParaRPr lang="en-US" altLang="zh-CN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种子含水量的测量误差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3600" b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1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; 某品牌电视机的使用寿命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3600" b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2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; 测量某一个零件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长度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产生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测量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误差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3600" b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 这些都是可能取值充满了某个区间、不能一一列出的随机变量, 称为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连续型随机变量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54932" y="2782669"/>
            <a:ext cx="9801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本节我们只研究取有限个值的离散型随机变量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3600"/>
          </a:p>
        </p:txBody>
      </p:sp>
      <p:sp>
        <p:nvSpPr>
          <p:cNvPr id="6" name="文本框 5"/>
          <p:cNvSpPr txBox="1"/>
          <p:nvPr/>
        </p:nvSpPr>
        <p:spPr>
          <a:xfrm>
            <a:off x="153718" y="3337820"/>
            <a:ext cx="1190229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根据问题引入合适的随机变量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有利于我们简洁地表示所关心的随机事件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并利用数学工具研究随机试验中的概率问题.</a:t>
            </a:r>
            <a:endParaRPr lang="zh-CN" altLang="en-US" sz="3600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3718" y="4433025"/>
            <a:ext cx="11902293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            例如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掷一枚质地均匀的骰子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表示掷出的点数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则事件“掷出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点”可以表示为{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} (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=1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6)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事件“掷出的点数不大于2”可以表示为{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≤2}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事件“掷出偶数点”可以表示为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{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=2}∪{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=4}∪{</a:t>
            </a:r>
            <a:r>
              <a:rPr lang="zh-CN" altLang="en-US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=6}，等等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  <p:bldP spid="6" grpId="2"/>
      <p:bldP spid="7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44136" y="250761"/>
            <a:ext cx="732614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3600" b="1">
                <a:solidFill>
                  <a:schemeClr val="tx1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由掷出各种点数的等可能性，可得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5668" y="1535669"/>
            <a:ext cx="732614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这一规律也可以用如下的表格表示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3600" b="1">
              <a:latin typeface="Times New Roman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58035" y="775234"/>
            <a:ext cx="7753252" cy="882293"/>
          </a:xfrm>
          <a:prstGeom prst="rect">
            <a:avLst/>
          </a:prstGeom>
          <a:blipFill rotWithShape="1">
            <a:blip r:embed="rId2"/>
            <a:stretch>
              <a:fillRect l="-1" t="-61" r="8" b="20"/>
            </a:stretch>
          </a:blip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noFill/>
              </a:rPr>
              <a:t> </a:t>
            </a:r>
          </a:p>
        </p:txBody>
      </p:sp>
      <p:graphicFrame>
        <p:nvGraphicFramePr>
          <p:cNvPr id="7" name="表格 7"/>
          <p:cNvGraphicFramePr>
            <a:graphicFrameLocks noGrp="1"/>
          </p:cNvGraphicFramePr>
          <p:nvPr/>
        </p:nvGraphicFramePr>
        <p:xfrm>
          <a:off x="1658035" y="2182000"/>
          <a:ext cx="8128001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 i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sz="3600" b="1" i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 b="1" i="1">
                          <a:solidFill>
                            <a:schemeClr val="tx1"/>
                          </a:solidFill>
                          <a:latin typeface="Times New Roman" pitchFamily="18" charset="0"/>
                          <a:ea typeface="华文中宋" panose="0201060004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zh-CN" altLang="en-US" sz="3600" b="1" i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 b="1">
                        <a:solidFill>
                          <a:schemeClr val="tx1"/>
                        </a:solidFill>
                        <a:latin typeface="Times New Roman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15668" y="4045272"/>
            <a:ext cx="120763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一般地, 设</a:t>
            </a:r>
            <a:r>
              <a:rPr lang="zh-CN" altLang="en-US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离散型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随机变量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的可能取值为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 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 i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n 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,我们称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取每一个值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 i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的概率</a:t>
            </a:r>
          </a:p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                  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 i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)=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3600" b="1" i="1" baseline="-25000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=1，2，</a:t>
            </a:r>
            <a:r>
              <a:rPr lang="en-US" altLang="zh-CN" sz="3600" b="1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</a:p>
          <a:p>
            <a:pPr fontAlgn="auto"/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3600" b="1" i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概率分布列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，简称</a:t>
            </a: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分布列</a:t>
            </a:r>
            <a:r>
              <a:rPr lang="en-US" altLang="zh-CN" sz="3600" b="1">
                <a:latin typeface="Times New Roman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6" grpId="2"/>
      <p:bldP spid="8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https://d.book118.com/845220222333011121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charset="0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等线 Light</vt:lpstr>
      <vt:lpstr>等线</vt:lpstr>
      <vt:lpstr>Times New Roman</vt:lpstr>
      <vt:lpstr>华文中宋</vt:lpstr>
      <vt:lpstr>Wingdings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2024-09-25T05:22:52.402</cp:lastPrinted>
  <dcterms:created xsi:type="dcterms:W3CDTF">2024-09-24T21:22:52Z</dcterms:created>
  <dcterms:modified xsi:type="dcterms:W3CDTF">2024-09-24T21:22:54Z</dcterms:modified>
</cp:coreProperties>
</file>