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WCAKQT+HUWVFL+ArialMT"/>
      <p:regular r:id="rId15"/>
    </p:embeddedFont>
    <p:embeddedFont>
      <p:font typeface="RTELER+MS-UIGothic"/>
      <p:regular r:id="rId16"/>
    </p:embeddedFont>
    <p:embeddedFont>
      <p:font typeface="HTHCSW+SONUCQ+MicrosoftYaHei"/>
      <p:regular r:id="rId17"/>
    </p:embeddedFont>
    <p:embeddedFont>
      <p:font typeface="GVRSFS+RQLATG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D7295-1B77-4484-814F-906166C3A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E87BB-F9AB-48B9-BB03-E4C516B96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3A2CA1-C2AB-4243-8A76-2E6B2F565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30990-158F-4C51-BDB0-BC9E240E1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2453E5-6F41-4603-B827-34E7D810D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FA0D6D-41CD-41BF-82C6-2F038EECE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C777A2-445E-4FD3-9E03-FC4F51129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309EF-E013-4A15-8FFE-4FD785395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389512-88E3-4102-8F41-A7DEE2769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B78FC-18B3-41B8-92E2-DF0E7B989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1EAA4-B5EA-4844-B3B6-4CF299BD1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23022334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23890" y="1800415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临终护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3890" y="2406205"/>
            <a:ext cx="5140902" cy="3206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病人的心理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216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病人的生理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221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病人的社会和精神关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怀</a:t>
            </a:r>
          </a:p>
          <a:p>
            <a:pPr marL="0" marR="0">
              <a:lnSpc>
                <a:spcPts val="2552"/>
              </a:lnSpc>
              <a:spcBef>
                <a:spcPts val="221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病人的家庭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216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WCAKQT+HUWVFL+ArialMT"/>
                <a:cs typeface="WCAKQT+HUWVFL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病人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理的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伦</a:t>
            </a:r>
            <a:r>
              <a:rPr sz="2400">
                <a:solidFill>
                  <a:srgbClr val="2C3F55"/>
                </a:solidFill>
                <a:latin typeface="RTELER+MS-UIGothic"/>
                <a:cs typeface="RTELER+MS-UIGothic"/>
              </a:rPr>
              <a:t>理与法律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问题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10714" y="2907002"/>
            <a:ext cx="2692298" cy="1920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050"/>
              </a:lnSpc>
              <a:spcBef>
                <a:spcPct val="0"/>
              </a:spcBef>
              <a:spcAft>
                <a:spcPct val="0"/>
              </a:spcAft>
            </a:pPr>
            <a:r>
              <a:rPr sz="6050" spc="23">
                <a:solidFill>
                  <a:srgbClr val="FFFFFF"/>
                </a:solidFill>
                <a:latin typeface="RTELER+MS-UIGothic"/>
                <a:cs typeface="RTELER+MS-UIGothic"/>
              </a:rPr>
              <a:t>目</a:t>
            </a:r>
            <a:r>
              <a:rPr sz="60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0245" y="307370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2C3F55"/>
                </a:solidFill>
                <a:latin typeface="SimSun"/>
                <a:cs typeface="SimSun"/>
              </a:rPr>
              <a:t>临终护</a:t>
            </a:r>
            <a:r>
              <a:rPr sz="3800" spc="25">
                <a:solidFill>
                  <a:srgbClr val="2C3F55"/>
                </a:solidFill>
                <a:latin typeface="RTELER+MS-UIGothic"/>
                <a:cs typeface="RTELER+MS-UIGothic"/>
              </a:rPr>
              <a:t>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临终护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理的定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4284" y="2113017"/>
            <a:ext cx="52578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理是指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患有无法治愈疾病且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于生命末期的病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人提供的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，旨在提高病人的生活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量，减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苦，并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其家属提供支持和安慰。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85239" y="4312658"/>
            <a:ext cx="51842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它涵盖了从疾病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断明确到病人去世前的整个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程，包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括疼痛控制、症状管理、心理支持、生活品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的改善等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方面的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临终护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理的目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1919" y="165327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解病人的疼痛和不适症状，提高其舒适度。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" y="1979924"/>
            <a:ext cx="477113" cy="4040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01</a:t>
            </a:r>
          </a:p>
          <a:p>
            <a:pPr marL="0" marR="0">
              <a:lnSpc>
                <a:spcPts val="1458"/>
              </a:lnSpc>
              <a:spcBef>
                <a:spcPts val="12646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02</a:t>
            </a:r>
          </a:p>
          <a:p>
            <a:pPr marL="0" marR="0">
              <a:lnSpc>
                <a:spcPts val="1458"/>
              </a:lnSpc>
              <a:spcBef>
                <a:spcPts val="12646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1919" y="3450963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帮助病人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和有意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的生命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束，提高其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生命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量。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91919" y="5248013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病人家属提供情感支持和心理疏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，帮助他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过亲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人离世的哀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临终护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理的重要性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0394" y="1735828"/>
            <a:ext cx="46005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够让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病人在生命的最后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阶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段得到关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6044" y="1859936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0395" y="2078728"/>
            <a:ext cx="445338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和尊重，减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的痛苦和焦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，使他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地度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余生。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0394" y="3344917"/>
            <a:ext cx="45269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于病人家属来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理提供了一个机会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6044" y="3469026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0395" y="3687818"/>
            <a:ext cx="4600575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人离世前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其提供尽可能多的支持和安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慰，帮助他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对亲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人离世的哀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70964" y="4948576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THCSW+SONUCQ+MicrosoftYaHei"/>
                <a:cs typeface="HTHCSW+SONUCQ+MicrosoftYaHei"/>
              </a:rPr>
              <a:t>02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90395" y="4936228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能促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疗资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源的合理利用，减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社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会和家庭的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担。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0245" y="307370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2C3F55"/>
                </a:solidFill>
                <a:latin typeface="SimSun"/>
                <a:cs typeface="SimSun"/>
              </a:rPr>
              <a:t>临终</a:t>
            </a:r>
            <a:r>
              <a:rPr sz="3800" spc="25">
                <a:solidFill>
                  <a:srgbClr val="2C3F55"/>
                </a:solidFill>
                <a:latin typeface="RTELER+MS-UIGothic"/>
                <a:cs typeface="RTELER+MS-UIGothic"/>
              </a:rPr>
              <a:t>病人的心理</a:t>
            </a:r>
            <a:r>
              <a:rPr sz="3800" spc="27">
                <a:solidFill>
                  <a:srgbClr val="2C3F55"/>
                </a:solidFill>
                <a:latin typeface="SimSun"/>
                <a:cs typeface="SimSun"/>
              </a:rPr>
              <a:t>护</a:t>
            </a:r>
            <a:r>
              <a:rPr sz="3800">
                <a:solidFill>
                  <a:srgbClr val="2C3F55"/>
                </a:solidFill>
                <a:latin typeface="RTELER+MS-UIGothic"/>
                <a:cs typeface="RTELER+MS-UIGothic"/>
              </a:rPr>
              <a:t>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临终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病人的心理特点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6955" y="407025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恐惧和不安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7615" y="407025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RTELER+MS-UIGothic"/>
                <a:cs typeface="RTELER+MS-UIGothic"/>
              </a:rPr>
              <a:t>焦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虑</a:t>
            </a: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和抑郁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463029" y="407025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愤</a:t>
            </a: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怒和怨恨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24950" y="407025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孤独和无助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36955" y="4549513"/>
            <a:ext cx="2409825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死亡，病人可能会感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到极度的恐惧和不安，担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心死亡的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程和未知的命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运。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77615" y="4549513"/>
            <a:ext cx="2409825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生命的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终结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，病人可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能出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现严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重的焦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和抑郁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生活失去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趣和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希望。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63029" y="4549513"/>
            <a:ext cx="2409825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有些病人可能会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死亡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怒和怨恨的情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家人、朋友或医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员产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责备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敌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意。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24950" y="4549513"/>
            <a:ext cx="25553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病人可能会感到孤独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和无助，与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友分离，无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法交流内心的恐惧和痛苦。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心理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理的方法和技巧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3554" y="2996962"/>
            <a:ext cx="14859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倾</a:t>
            </a:r>
            <a:r>
              <a:rPr sz="1800">
                <a:solidFill>
                  <a:srgbClr val="00A5B2"/>
                </a:solidFill>
                <a:latin typeface="RTELER+MS-UIGothic"/>
                <a:cs typeface="RTELER+MS-UIGothic"/>
              </a:rPr>
              <a:t>听与理解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87520" y="2996962"/>
            <a:ext cx="14859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RTELER+MS-UIGothic"/>
                <a:cs typeface="RTELER+MS-UIGothic"/>
              </a:rPr>
              <a:t>安慰与鼓励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89090" y="2996962"/>
            <a:ext cx="17145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创</a:t>
            </a:r>
            <a:r>
              <a:rPr sz="1800">
                <a:solidFill>
                  <a:srgbClr val="00A5B2"/>
                </a:solidFill>
                <a:latin typeface="RTELER+MS-UIGothic"/>
                <a:cs typeface="RTELER+MS-UIGothic"/>
              </a:rPr>
              <a:t>造舒适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环</a:t>
            </a:r>
            <a:r>
              <a:rPr sz="1800">
                <a:solidFill>
                  <a:srgbClr val="00A5B2"/>
                </a:solidFill>
                <a:latin typeface="RTELER+MS-UIGothic"/>
                <a:cs typeface="RTELER+MS-UIGothic"/>
              </a:rPr>
              <a:t>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205594" y="2996962"/>
            <a:ext cx="17145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RTELER+MS-UIGothic"/>
                <a:cs typeface="RTELER+MS-UIGothic"/>
              </a:rPr>
              <a:t>提供心理疏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导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20494" y="3460488"/>
            <a:ext cx="212675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耐心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倾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听病人的心声，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理解他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的感受和情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极的回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和支持。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34459" y="3460488"/>
            <a:ext cx="2000250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安慰的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话语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励的方式，帮助病人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解恐惧、焦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和抑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郁情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信心和勇气。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50965" y="3460488"/>
            <a:ext cx="212675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造一个安静、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温馨、舒适的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境，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有助于减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和不安。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66834" y="3460488"/>
            <a:ext cx="226263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心理疏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技巧，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如放松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训练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、冥想等，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帮助病人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解心理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力，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整心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死亡。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家庭成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员</a:t>
            </a:r>
            <a:r>
              <a:rPr sz="3000">
                <a:solidFill>
                  <a:srgbClr val="00A5B2"/>
                </a:solidFill>
                <a:latin typeface="RTELER+MS-UIGothic"/>
                <a:cs typeface="RTELER+MS-UIGothic"/>
              </a:rPr>
              <a:t>的心理支持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16594" y="1771555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分担病人痛苦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1219" y="1802669"/>
            <a:ext cx="3650679" cy="1597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4949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提供情感支持</a:t>
            </a:r>
          </a:p>
          <a:p>
            <a:pPr marL="0" marR="0">
              <a:lnSpc>
                <a:spcPts val="1500"/>
              </a:lnSpc>
              <a:spcBef>
                <a:spcPts val="1308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员给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临终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病人情感上的支持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和安慰，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感受到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情的温暖和</a:t>
            </a:r>
          </a:p>
          <a:p>
            <a:pPr marL="266699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陪伴。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16594" y="2169533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在病人疼痛或其他不适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予适当的安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抚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和照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人的痛苦。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16594" y="3968654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寻</a:t>
            </a: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求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专业</a:t>
            </a: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帮助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1219" y="3999134"/>
            <a:ext cx="3650679" cy="1597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4949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RTELER+MS-UIGothic"/>
                <a:cs typeface="RTELER+MS-UIGothic"/>
              </a:rPr>
              <a:t>接受死亡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现实</a:t>
            </a:r>
          </a:p>
          <a:p>
            <a:pPr marL="0" marR="0">
              <a:lnSpc>
                <a:spcPts val="1500"/>
              </a:lnSpc>
              <a:spcBef>
                <a:spcPts val="1308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需要逐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接受病人即将死亡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现实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整自己的心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，以便更好</a:t>
            </a:r>
          </a:p>
          <a:p>
            <a:pPr marL="152399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地陪伴和支持病人。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16594" y="4365997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如果家庭成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感到无法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或出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绪问题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，可以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心理咨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询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或支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持，以便更好地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应对临终护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理的挑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00000"/>
                </a:solidFill>
                <a:latin typeface="RTELER+MS-UIGothic"/>
                <a:cs typeface="RTELER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https://d.book118.com/845230223341011111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WCAKQT+HUWVFL+ArialMT</vt:lpstr>
      <vt:lpstr>Times New Roman</vt:lpstr>
      <vt:lpstr>SimSun</vt:lpstr>
      <vt:lpstr>RTELER+MS-UIGothic</vt:lpstr>
      <vt:lpstr>HTHCSW+SONUCQ+MicrosoftYaHei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2024-09-18T01:01:54.112</cp:lastPrinted>
  <dcterms:created xsi:type="dcterms:W3CDTF">2024-09-17T17:01:54Z</dcterms:created>
  <dcterms:modified xsi:type="dcterms:W3CDTF">2024-09-17T17:01:55Z</dcterms:modified>
</cp:coreProperties>
</file>