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00F11E-A17D-4C8F-A758-7266518AE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3050D-64A0-4280-BC49-0C3D2A80A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8F8D95-1F4E-4E63-AD91-D03046A75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B1A9E8-A605-4782-88DA-F47CBB4860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D5C1F2-DBF7-4951-9002-4D9ADA8D8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1358A1-32E0-402F-B87A-436E89D0F5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A8971B-774F-464E-94D9-02AEB1397D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55D5DD-9D99-4D1C-AE6C-1E1F8EBFD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425DD7-8D81-4998-BC3E-A678B508E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9477A-7062-4056-8AC1-F71FA0DEF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AB8D7-3773-46C1-9B11-A54B3A791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40021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性化护理方案在消化内科的应用与实践\n## 1.消化内科个案护理的基本概念与重要性\n### 1.1消化内科个案护理的定义与目标\n### 1.2消化内科个案护理的重要性及影响\n### 1.3消化内科个案护理的实施原则与方法\n## 2.个性化护理方案在消化内科的应用\n### 2.1个性化护理方案的设计与制定\n### 2.2个性化护理方案在消化内科疾病中的应用实例\n### 2.3个性化护理方案在消化内科疾病中的效果评估\n## 3.消化内科个案护理中的团队协作与沟通\n### 3.1团队协作在消化内科个案护理中的作用与意义\n### 3.2消化内科个案护理中的有效沟通技巧与方法\n### 3.3团队协作与沟通在消化内科个案护理中的实践案例分析\n## 4.消化内科个案护理中的患者教育与管理\n### 4.1患者教育在消化内科个案护理中的重要性及方法\n### 4.2消化内科个案护理中的患者自我管理策略与方法\n### 4.3患者教育与管理在消化内科个案护理中的实践案例分析\n## 5.消化内科个案护理中的质量监控与持续改进\n### 5.1消化内科个案护理中的质量监控体系建立与实施\n### 5.2消化内科个案护理中的持续改进策略与方法\n### 5.3质量监控与持续改进在消化内科个案护理中的实践案例分析\n## 6.消化内科个案护理的发展趋势与展望\n### 6.1消化内科个案护理的未来发展趋势与挑战\n### 6.2消化内科个案护理的创新与实践探索\n### 6.3消化内科个案护理的发展前景与展望\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4400"/>
              <a:t>个性化护理方案在消化内科的应用与实践</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消化内科个案护理的基本概念与重要性</a:t>
            </a:r>
            <a:endParaRPr/>
          </a:p>
        </p:txBody>
      </p:sp>
      <p:sp>
        <p:nvSpPr>
          <p:cNvPr id="11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sp>
        <p:nvSpPr>
          <p:cNvPr id="18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消化内科个案护理是指针对消化内科患者的</a:t>
            </a:r>
            <a:r>
              <a:rPr lang="en-US" sz="1400" b="1" spc="300">
                <a:solidFill>
                  <a:srgbClr val="808080">
                    <a:alpha val="100000"/>
                  </a:srgbClr>
                </a:solidFill>
                <a:latin typeface="微软雅黑"/>
                <a:ea typeface="微软雅黑"/>
              </a:rPr>
              <a:t>个性化需求</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病情特点</a:t>
            </a:r>
            <a:r>
              <a:rPr lang="en-US" sz="1400" spc="300">
                <a:solidFill>
                  <a:srgbClr val="808080">
                    <a:alpha val="100000"/>
                  </a:srgbClr>
                </a:solidFill>
                <a:latin typeface="微软雅黑"/>
                <a:ea typeface="微软雅黑"/>
              </a:rPr>
              <a:t>，制定并实施的一系列</a:t>
            </a:r>
            <a:r>
              <a:rPr lang="en-US" sz="1400" b="1" spc="300">
                <a:solidFill>
                  <a:srgbClr val="808080">
                    <a:alpha val="100000"/>
                  </a:srgbClr>
                </a:solidFill>
                <a:latin typeface="微软雅黑"/>
                <a:ea typeface="微软雅黑"/>
              </a:rPr>
              <a:t>护理措施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个性化需求：包括患者的年龄、性别、生活习惯、心理状态等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病情特点：包括疾病的类型、病程、并发症等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护理措施：包括药物治疗、生活指导、心理护理等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消化内科个案护理的目标是</a:t>
            </a:r>
            <a:r>
              <a:rPr lang="en-US" sz="1400" b="1" spc="300">
                <a:solidFill>
                  <a:srgbClr val="808080">
                    <a:alpha val="100000"/>
                  </a:srgbClr>
                </a:solidFill>
                <a:latin typeface="微软雅黑"/>
                <a:ea typeface="微软雅黑"/>
              </a:rPr>
              <a:t>提高患者的生活质量</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促进患者康复</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减少并发症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提高患者的生活质量：包括改善患者的饮食、睡眠、心理状况等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促进患者康复：包括帮助患者恢复消化功能、减轻症状、预防疾病复发等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减少并发症：包括预防消化性溃疡、消化道出血、肝硬化等并发症的发生</a:t>
            </a:r>
            <a:endParaRPr/>
          </a:p>
        </p:txBody>
      </p:sp>
      <p:sp>
        <p:nvSpPr>
          <p:cNvPr id="18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消化内科个案护理的定义与目标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descr="{&quot;isTemplate&quot;:true,&quot;type&quot;:3}"/>
        <p:cNvGrpSpPr/>
        <p:nvPr/>
      </p:nvGrpSpPr>
      <p:grpSpPr>
        <a:xfrm>
          <a:off x="0" y="0"/>
          <a:ext cx="0" cy="0"/>
        </a:xfrm>
      </p:grpSpPr>
      <p:pic>
        <p:nvPicPr>
          <p:cNvPr id="18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0" name="Group 598"/>
            <p:cNvGrpSpPr/>
            <p:nvPr/>
          </p:nvGrpSpPr>
          <p:grpSpPr>
            <a:xfrm>
              <a:off x="763829" y="1414808"/>
              <a:ext cx="6972294" cy="2337649"/>
              <a:chOff x="763829" y="1414808"/>
              <a:chExt cx="6972294" cy="2337649"/>
            </a:xfrm>
          </p:grpSpPr>
          <p:sp>
            <p:nvSpPr>
              <p:cNvPr id="19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消化内科个案护理的重要性体现在以下几个方面</a:t>
                </a:r>
                <a:endParaRPr/>
              </a:p>
            </p:txBody>
          </p:sp>
          <p:sp>
            <p:nvSpPr>
              <p:cNvPr id="19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满足患者个性化需求</a:t>
                </a:r>
                <a:r>
                  <a:rPr lang="zh-CN" sz="1400">
                    <a:solidFill>
                      <a:schemeClr val="tx1">
                        <a:alpha val="100000"/>
                      </a:schemeClr>
                    </a:solidFill>
                    <a:latin typeface="Microsoft Yahei"/>
                    <a:ea typeface="Microsoft Yahei"/>
                  </a:rPr>
                  <a:t>，提高患者满意度</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提高护理质量</a:t>
                </a:r>
                <a:r>
                  <a:rPr lang="zh-CN" sz="1400">
                    <a:solidFill>
                      <a:schemeClr val="tx1">
                        <a:alpha val="100000"/>
                      </a:schemeClr>
                    </a:solidFill>
                    <a:latin typeface="Microsoft Yahei"/>
                    <a:ea typeface="Microsoft Yahei"/>
                  </a:rPr>
                  <a:t>，减少医疗纠纷</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促进患者康复</a:t>
                </a:r>
                <a:r>
                  <a:rPr lang="zh-CN" sz="1400">
                    <a:solidFill>
                      <a:schemeClr val="tx1">
                        <a:alpha val="100000"/>
                      </a:schemeClr>
                    </a:solidFill>
                    <a:latin typeface="Microsoft Yahei"/>
                    <a:ea typeface="Microsoft Yahei"/>
                  </a:rPr>
                  <a:t>，降低复发率</a:t>
                </a:r>
                <a:endParaRPr/>
              </a:p>
            </p:txBody>
          </p:sp>
          <p:sp>
            <p:nvSpPr>
              <p:cNvPr id="19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7" name="Group 591"/>
            <p:cNvGrpSpPr/>
            <p:nvPr/>
          </p:nvGrpSpPr>
          <p:grpSpPr>
            <a:xfrm>
              <a:off x="689593" y="3949139"/>
              <a:ext cx="7078256" cy="2128975"/>
              <a:chOff x="689593" y="3949139"/>
              <a:chExt cx="7078256" cy="2128975"/>
            </a:xfrm>
          </p:grpSpPr>
          <p:sp>
            <p:nvSpPr>
              <p:cNvPr id="19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消化内科个案护理的影响包括</a:t>
                </a:r>
                <a:endParaRPr/>
              </a:p>
            </p:txBody>
          </p:sp>
          <p:sp>
            <p:nvSpPr>
              <p:cNvPr id="19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对患者的影响：提高生活质量，减少并发症，提高康复信心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对医生的影响：提高治疗效果，减少医疗风险，提高患者满意度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对医院的影响：提高医院声誉，增加患者数量，提高经济效益</a:t>
                </a:r>
                <a:endParaRPr/>
              </a:p>
            </p:txBody>
          </p:sp>
          <p:sp>
            <p:nvSpPr>
              <p:cNvPr id="20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消化内科个案护理的重要性及影响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3}"/>
        <p:cNvGrpSpPr/>
        <p:nvPr/>
      </p:nvGrpSpPr>
      <p:grpSpPr>
        <a:xfrm>
          <a:off x="0" y="0"/>
          <a:ext cx="0" cy="0"/>
        </a:xfrm>
      </p:grpSpPr>
      <p:pic>
        <p:nvPicPr>
          <p:cNvPr id="20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8" name="Group 598"/>
            <p:cNvGrpSpPr/>
            <p:nvPr/>
          </p:nvGrpSpPr>
          <p:grpSpPr>
            <a:xfrm>
              <a:off x="763829" y="1414808"/>
              <a:ext cx="6972294" cy="2337649"/>
              <a:chOff x="763829" y="1414808"/>
              <a:chExt cx="6972294" cy="2337649"/>
            </a:xfrm>
          </p:grpSpPr>
          <p:sp>
            <p:nvSpPr>
              <p:cNvPr id="20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消化内科个案护理的实施原则包括</a:t>
                </a:r>
                <a:endParaRPr/>
              </a:p>
            </p:txBody>
          </p:sp>
          <p:sp>
            <p:nvSpPr>
              <p:cNvPr id="21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个性化原则</a:t>
                </a:r>
                <a:r>
                  <a:rPr lang="zh-CN" sz="1400">
                    <a:solidFill>
                      <a:schemeClr val="tx1">
                        <a:alpha val="100000"/>
                      </a:schemeClr>
                    </a:solidFill>
                    <a:latin typeface="Microsoft Yahei"/>
                    <a:ea typeface="Microsoft Yahei"/>
                  </a:rPr>
                  <a:t>：针对患者的个性化需求和病情特点制定护理方案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全面性原则</a:t>
                </a:r>
                <a:r>
                  <a:rPr lang="zh-CN" sz="1400">
                    <a:solidFill>
                      <a:schemeClr val="tx1">
                        <a:alpha val="100000"/>
                      </a:schemeClr>
                    </a:solidFill>
                    <a:latin typeface="Microsoft Yahei"/>
                    <a:ea typeface="Microsoft Yahei"/>
                  </a:rPr>
                  <a:t>：综合考虑患者的生理、心理、社会等多方面因素进行护理</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动态性原则</a:t>
                </a:r>
                <a:r>
                  <a:rPr lang="zh-CN" sz="1400">
                    <a:solidFill>
                      <a:schemeClr val="tx1">
                        <a:alpha val="100000"/>
                      </a:schemeClr>
                    </a:solidFill>
                    <a:latin typeface="Microsoft Yahei"/>
                    <a:ea typeface="Microsoft Yahei"/>
                  </a:rPr>
                  <a:t>：根据患者的病情变化及时调整护理方案</a:t>
                </a:r>
                <a:endParaRPr/>
              </a:p>
            </p:txBody>
          </p:sp>
          <p:sp>
            <p:nvSpPr>
              <p:cNvPr id="21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5" name="Group 591"/>
            <p:cNvGrpSpPr/>
            <p:nvPr/>
          </p:nvGrpSpPr>
          <p:grpSpPr>
            <a:xfrm>
              <a:off x="689593" y="3949139"/>
              <a:ext cx="7078256" cy="2128975"/>
              <a:chOff x="689593" y="3949139"/>
              <a:chExt cx="7078256" cy="2128975"/>
            </a:xfrm>
          </p:grpSpPr>
          <p:sp>
            <p:nvSpPr>
              <p:cNvPr id="21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消化内科个案护理的方法包括</a:t>
                </a:r>
                <a:endParaRPr/>
              </a:p>
            </p:txBody>
          </p:sp>
          <p:sp>
            <p:nvSpPr>
              <p:cNvPr id="21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收集患者信息</a:t>
                </a:r>
                <a:r>
                  <a:rPr lang="zh-CN" sz="1400">
                    <a:solidFill>
                      <a:schemeClr val="tx1">
                        <a:alpha val="100000"/>
                      </a:schemeClr>
                    </a:solidFill>
                    <a:latin typeface="Microsoft Yahei"/>
                    <a:ea typeface="Microsoft Yahei"/>
                  </a:rPr>
                  <a:t>：包括病史、体检、心理评估等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制定护理方案</a:t>
                </a:r>
                <a:r>
                  <a:rPr lang="zh-CN" sz="1400">
                    <a:solidFill>
                      <a:schemeClr val="tx1">
                        <a:alpha val="100000"/>
                      </a:schemeClr>
                    </a:solidFill>
                    <a:latin typeface="Microsoft Yahei"/>
                    <a:ea typeface="Microsoft Yahei"/>
                  </a:rPr>
                  <a:t>：根据患者信息制定个性化护理方案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实施护理措施</a:t>
                </a:r>
                <a:r>
                  <a:rPr lang="zh-CN" sz="1400">
                    <a:solidFill>
                      <a:schemeClr val="tx1">
                        <a:alpha val="100000"/>
                      </a:schemeClr>
                    </a:solidFill>
                    <a:latin typeface="Microsoft Yahei"/>
                    <a:ea typeface="Microsoft Yahei"/>
                  </a:rPr>
                  <a:t>：包括药物治疗、生活指导、心理护理等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效果评估与调整</a:t>
                </a:r>
                <a:r>
                  <a:rPr lang="zh-CN" sz="1400">
                    <a:solidFill>
                      <a:schemeClr val="tx1">
                        <a:alpha val="100000"/>
                      </a:schemeClr>
                    </a:solidFill>
                    <a:latin typeface="Microsoft Yahei"/>
                    <a:ea typeface="Microsoft Yahei"/>
                  </a:rPr>
                  <a:t>：定期评估护理效果，根据病情变化及时调整护理方案</a:t>
                </a:r>
                <a:endParaRPr/>
              </a:p>
            </p:txBody>
          </p:sp>
          <p:sp>
            <p:nvSpPr>
              <p:cNvPr id="21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消化内科个案护理的实施原则与方法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2}"/>
        <p:cNvGrpSpPr/>
        <p:nvPr/>
      </p:nvGrpSpPr>
      <p:grpSpPr>
        <a:xfrm>
          <a:off x="0" y="0"/>
          <a:ext cx="0" cy="0"/>
        </a:xfrm>
      </p:grpSpPr>
      <p:sp>
        <p:nvSpPr>
          <p:cNvPr id="22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个性化护理方案在消化内科的应用</a:t>
            </a:r>
            <a:endParaRPr/>
          </a:p>
        </p:txBody>
      </p:sp>
      <p:sp>
        <p:nvSpPr>
          <p:cNvPr id="22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pic>
        <p:nvPicPr>
          <p:cNvPr id="22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9" name="Group 598"/>
            <p:cNvGrpSpPr/>
            <p:nvPr/>
          </p:nvGrpSpPr>
          <p:grpSpPr>
            <a:xfrm>
              <a:off x="763829" y="1414808"/>
              <a:ext cx="6972294" cy="2337649"/>
              <a:chOff x="763829" y="1414808"/>
              <a:chExt cx="6972294" cy="2337649"/>
            </a:xfrm>
          </p:grpSpPr>
          <p:sp>
            <p:nvSpPr>
              <p:cNvPr id="23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个性化护理方案的设计与制定需要考虑以下几个方面</a:t>
                </a:r>
                <a:endParaRPr/>
              </a:p>
            </p:txBody>
          </p:sp>
          <p:sp>
            <p:nvSpPr>
              <p:cNvPr id="23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患者信息</a:t>
                </a:r>
                <a:r>
                  <a:rPr lang="zh-CN" sz="1400">
                    <a:solidFill>
                      <a:schemeClr val="tx1">
                        <a:alpha val="100000"/>
                      </a:schemeClr>
                    </a:solidFill>
                    <a:latin typeface="Microsoft Yahei"/>
                    <a:ea typeface="Microsoft Yahei"/>
                  </a:rPr>
                  <a:t>：包括病史、体检、心理评估等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病情特点</a:t>
                </a:r>
                <a:r>
                  <a:rPr lang="zh-CN" sz="1400">
                    <a:solidFill>
                      <a:schemeClr val="tx1">
                        <a:alpha val="100000"/>
                      </a:schemeClr>
                    </a:solidFill>
                    <a:latin typeface="Microsoft Yahei"/>
                    <a:ea typeface="Microsoft Yahei"/>
                  </a:rPr>
                  <a:t>：包括疾病的类型、病程、并发症等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个性化需求</a:t>
                </a:r>
                <a:r>
                  <a:rPr lang="zh-CN" sz="1400">
                    <a:solidFill>
                      <a:schemeClr val="tx1">
                        <a:alpha val="100000"/>
                      </a:schemeClr>
                    </a:solidFill>
                    <a:latin typeface="Microsoft Yahei"/>
                    <a:ea typeface="Microsoft Yahei"/>
                  </a:rPr>
                  <a:t>：包括患者的年龄、性别、生活习惯、心理状态等</a:t>
                </a:r>
                <a:endParaRPr/>
              </a:p>
            </p:txBody>
          </p:sp>
          <p:sp>
            <p:nvSpPr>
              <p:cNvPr id="23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6" name="Group 591"/>
            <p:cNvGrpSpPr/>
            <p:nvPr/>
          </p:nvGrpSpPr>
          <p:grpSpPr>
            <a:xfrm>
              <a:off x="689593" y="3949139"/>
              <a:ext cx="7078256" cy="2128975"/>
              <a:chOff x="689593" y="3949139"/>
              <a:chExt cx="7078256" cy="2128975"/>
            </a:xfrm>
          </p:grpSpPr>
          <p:sp>
            <p:nvSpPr>
              <p:cNvPr id="23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个性化护理方案的制定需要遵循以下步骤</a:t>
                </a:r>
                <a:endParaRPr/>
              </a:p>
            </p:txBody>
          </p:sp>
          <p:sp>
            <p:nvSpPr>
              <p:cNvPr id="23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收集患者信息</a:t>
                </a:r>
                <a:r>
                  <a:rPr lang="zh-CN" sz="1400">
                    <a:solidFill>
                      <a:schemeClr val="tx1">
                        <a:alpha val="100000"/>
                      </a:schemeClr>
                    </a:solidFill>
                    <a:latin typeface="Microsoft Yahei"/>
                    <a:ea typeface="Microsoft Yahei"/>
                  </a:rPr>
                  <a:t>：通过病史、体检、心理评估等方式收集患者信息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分析患者需求</a:t>
                </a:r>
                <a:r>
                  <a:rPr lang="zh-CN" sz="1400">
                    <a:solidFill>
                      <a:schemeClr val="tx1">
                        <a:alpha val="100000"/>
                      </a:schemeClr>
                    </a:solidFill>
                    <a:latin typeface="Microsoft Yahei"/>
                    <a:ea typeface="Microsoft Yahei"/>
                  </a:rPr>
                  <a:t>：根据患者信息分析患者的个性化需求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制定护理方案</a:t>
                </a:r>
                <a:r>
                  <a:rPr lang="zh-CN" sz="1400">
                    <a:solidFill>
                      <a:schemeClr val="tx1">
                        <a:alpha val="100000"/>
                      </a:schemeClr>
                    </a:solidFill>
                    <a:latin typeface="Microsoft Yahei"/>
                    <a:ea typeface="Microsoft Yahei"/>
                  </a:rPr>
                  <a:t>：根据患者需求和病情特点制定个性化护理方案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实施护理措施</a:t>
                </a:r>
                <a:r>
                  <a:rPr lang="zh-CN" sz="1400">
                    <a:solidFill>
                      <a:schemeClr val="tx1">
                        <a:alpha val="100000"/>
                      </a:schemeClr>
                    </a:solidFill>
                    <a:latin typeface="Microsoft Yahei"/>
                    <a:ea typeface="Microsoft Yahei"/>
                  </a:rPr>
                  <a:t>：按照护理方案实施药物治疗、生活指导、心理护理等</a:t>
                </a:r>
                <a:endParaRPr/>
              </a:p>
            </p:txBody>
          </p:sp>
          <p:sp>
            <p:nvSpPr>
              <p:cNvPr id="23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个性化护理方案的设计与制定</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3}"/>
        <p:cNvGrpSpPr/>
        <p:nvPr/>
      </p:nvGrpSpPr>
      <p:grpSpPr>
        <a:xfrm>
          <a:off x="0" y="0"/>
          <a:ext cx="0" cy="0"/>
        </a:xfrm>
      </p:grpSpPr>
      <p:grpSp>
        <p:nvGrpSpPr>
          <p:cNvPr id="245"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46" name="Group 686"/>
            <p:cNvGrpSpPr/>
            <p:nvPr/>
          </p:nvGrpSpPr>
          <p:grpSpPr>
            <a:xfrm>
              <a:off x="1075314" y="1520189"/>
              <a:ext cx="9868911" cy="2072418"/>
              <a:chOff x="1075314" y="1520189"/>
              <a:chExt cx="9868911" cy="2072418"/>
            </a:xfrm>
          </p:grpSpPr>
          <p:sp>
            <p:nvSpPr>
              <p:cNvPr id="247"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患者信息</a:t>
                </a:r>
                <a:r>
                  <a:rPr lang="zh-CN" sz="1400">
                    <a:solidFill>
                      <a:schemeClr val="tx1">
                        <a:alpha val="100000"/>
                      </a:schemeClr>
                    </a:solidFill>
                    <a:latin typeface="Microsoft Yahei"/>
                    <a:ea typeface="Microsoft Yahei"/>
                  </a:rPr>
                  <a:t>：收集患者的病史、体检、心理评估等信息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病情特点</a:t>
                </a:r>
                <a:r>
                  <a:rPr lang="zh-CN" sz="1400">
                    <a:solidFill>
                      <a:schemeClr val="tx1">
                        <a:alpha val="100000"/>
                      </a:schemeClr>
                    </a:solidFill>
                    <a:latin typeface="Microsoft Yahei"/>
                    <a:ea typeface="Microsoft Yahei"/>
                  </a:rPr>
                  <a:t>：分析患者的消化性溃疡类型、病程、并发症等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个性化需求</a:t>
                </a:r>
                <a:r>
                  <a:rPr lang="zh-CN" sz="1400">
                    <a:solidFill>
                      <a:schemeClr val="tx1">
                        <a:alpha val="100000"/>
                      </a:schemeClr>
                    </a:solidFill>
                    <a:latin typeface="Microsoft Yahei"/>
                    <a:ea typeface="Microsoft Yahei"/>
                  </a:rPr>
                  <a:t>：根据患者的年龄、性别、生活习惯、心理状态等分析个性化需求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制定护理方案</a:t>
                </a:r>
                <a:r>
                  <a:rPr lang="zh-CN" sz="1400">
                    <a:solidFill>
                      <a:schemeClr val="tx1">
                        <a:alpha val="100000"/>
                      </a:schemeClr>
                    </a:solidFill>
                    <a:latin typeface="Microsoft Yahei"/>
                    <a:ea typeface="Microsoft Yahei"/>
                  </a:rPr>
                  <a:t>：根据患者需求和病情特点制定个性化护理方案，包括药物治疗、生活指导、心理护理等</a:t>
                </a:r>
                <a:endParaRPr/>
              </a:p>
            </p:txBody>
          </p:sp>
          <p:sp>
            <p:nvSpPr>
              <p:cNvPr id="248"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以消化性溃疡为例，个性化护理方案的设计与制定如下</a:t>
                </a:r>
                <a:endParaRPr/>
              </a:p>
            </p:txBody>
          </p:sp>
          <p:sp>
            <p:nvSpPr>
              <p:cNvPr id="249"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1" name="Group 691"/>
            <p:cNvGrpSpPr/>
            <p:nvPr/>
          </p:nvGrpSpPr>
          <p:grpSpPr>
            <a:xfrm>
              <a:off x="1075314" y="3881882"/>
              <a:ext cx="9868911" cy="2072418"/>
              <a:chOff x="1075314" y="3881882"/>
              <a:chExt cx="9868911" cy="2072418"/>
            </a:xfrm>
          </p:grpSpPr>
          <p:sp>
            <p:nvSpPr>
              <p:cNvPr id="252"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患者信息</a:t>
                </a:r>
                <a:r>
                  <a:rPr lang="zh-CN" sz="1400">
                    <a:solidFill>
                      <a:schemeClr val="tx1">
                        <a:alpha val="100000"/>
                      </a:schemeClr>
                    </a:solidFill>
                    <a:latin typeface="Microsoft Yahei"/>
                    <a:ea typeface="Microsoft Yahei"/>
                  </a:rPr>
                  <a:t>：收集患者的病史、体检、心理评估等信息</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病情特点</a:t>
                </a:r>
                <a:r>
                  <a:rPr lang="zh-CN" sz="1400">
                    <a:solidFill>
                      <a:schemeClr val="tx1">
                        <a:alpha val="100000"/>
                      </a:schemeClr>
                    </a:solidFill>
                    <a:latin typeface="Microsoft Yahei"/>
                    <a:ea typeface="Microsoft Yahei"/>
                  </a:rPr>
                  <a:t>：分析患者的肝硬化类型、病程、并发症等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个性化需求</a:t>
                </a:r>
                <a:r>
                  <a:rPr lang="zh-CN" sz="1400">
                    <a:solidFill>
                      <a:schemeClr val="tx1">
                        <a:alpha val="100000"/>
                      </a:schemeClr>
                    </a:solidFill>
                    <a:latin typeface="Microsoft Yahei"/>
                    <a:ea typeface="Microsoft Yahei"/>
                  </a:rPr>
                  <a:t>：根据患者的年龄、性别、生活习惯、心理状态等分析个性化需求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制定护理方案</a:t>
                </a:r>
                <a:r>
                  <a:rPr lang="zh-CN" sz="1400">
                    <a:solidFill>
                      <a:schemeClr val="tx1">
                        <a:alpha val="100000"/>
                      </a:schemeClr>
                    </a:solidFill>
                    <a:latin typeface="Microsoft Yahei"/>
                    <a:ea typeface="Microsoft Yahei"/>
                  </a:rPr>
                  <a:t>：根据患者需求和病情特点制定个性化护理方案，包括药物治疗、生活指导、心理护理等</a:t>
                </a:r>
                <a:endParaRPr/>
              </a:p>
            </p:txBody>
          </p:sp>
          <p:sp>
            <p:nvSpPr>
              <p:cNvPr id="253"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以肝硬化为例，个性化护理方案的设计与制定如下</a:t>
                </a:r>
                <a:endParaRPr/>
              </a:p>
            </p:txBody>
          </p:sp>
          <p:sp>
            <p:nvSpPr>
              <p:cNvPr id="254"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个性化护理方案在消化内科疾病中的应用实例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7" name="" descr="{&quot;isTemplate&quot;:true,&quot;type&quot;:3}"/>
        <p:cNvGrpSpPr/>
        <p:nvPr/>
      </p:nvGrpSpPr>
      <p:grpSpPr>
        <a:xfrm>
          <a:off x="0" y="0"/>
          <a:ext cx="0" cy="0"/>
        </a:xfrm>
      </p:grpSpPr>
      <p:grpSp>
        <p:nvGrpSpPr>
          <p:cNvPr id="25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59" name=""/>
            <p:cNvGrpSpPr/>
            <p:nvPr/>
          </p:nvGrpSpPr>
          <p:grpSpPr>
            <a:xfrm>
              <a:off x="685800" y="3146904"/>
              <a:ext cx="5760000" cy="3225487"/>
              <a:chOff x="685800" y="3146904"/>
              <a:chExt cx="5760000" cy="3225487"/>
            </a:xfrm>
          </p:grpSpPr>
          <p:sp>
            <p:nvSpPr>
              <p:cNvPr id="26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个性化护理方案的效果评估可以通过以下几个方面进行</a:t>
                </a:r>
                <a:endParaRPr kumimoji="1" lang="en-US" altLang="zh-CN" sz="1800" b="1">
                  <a:solidFill>
                    <a:schemeClr val="bg1"/>
                  </a:solidFill>
                  <a:latin typeface="+mj-ea"/>
                  <a:ea typeface="+mj-ea"/>
                </a:endParaRPr>
              </a:p>
            </p:txBody>
          </p:sp>
          <p:sp>
            <p:nvSpPr>
              <p:cNvPr id="26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症状缓解</a:t>
                </a:r>
                <a:r>
                  <a:rPr lang="zh-CN" sz="1400">
                    <a:solidFill>
                      <a:schemeClr val="tx1">
                        <a:lumMod val="50000"/>
                        <a:lumOff val="50000"/>
                        <a:alpha val="100000"/>
                      </a:schemeClr>
                    </a:solidFill>
                    <a:latin typeface="微软雅黑"/>
                    <a:ea typeface="微软雅黑"/>
                  </a:rPr>
                  <a:t>：评估患者症状缓解的程度和时间</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生活质量</a:t>
                </a:r>
                <a:r>
                  <a:rPr lang="zh-CN" sz="1400">
                    <a:solidFill>
                      <a:schemeClr val="tx1">
                        <a:lumMod val="50000"/>
                        <a:lumOff val="50000"/>
                        <a:alpha val="100000"/>
                      </a:schemeClr>
                    </a:solidFill>
                    <a:latin typeface="微软雅黑"/>
                    <a:ea typeface="微软雅黑"/>
                  </a:rPr>
                  <a:t>：评估患者的生活质量改善程度</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康复信心</a:t>
                </a:r>
                <a:r>
                  <a:rPr lang="zh-CN" sz="1400">
                    <a:solidFill>
                      <a:schemeClr val="tx1">
                        <a:lumMod val="50000"/>
                        <a:lumOff val="50000"/>
                        <a:alpha val="100000"/>
                      </a:schemeClr>
                    </a:solidFill>
                    <a:latin typeface="微软雅黑"/>
                    <a:ea typeface="微软雅黑"/>
                  </a:rPr>
                  <a:t>：评估患者的康复信心和满意度</a:t>
                </a:r>
                <a:endParaRPr/>
              </a:p>
            </p:txBody>
          </p:sp>
        </p:grpSp>
        <p:grpSp>
          <p:nvGrpSpPr>
            <p:cNvPr id="262" name=""/>
            <p:cNvGrpSpPr/>
            <p:nvPr/>
          </p:nvGrpSpPr>
          <p:grpSpPr>
            <a:xfrm>
              <a:off x="6016236" y="3146904"/>
              <a:ext cx="5400000" cy="3225487"/>
              <a:chOff x="6016236" y="3146904"/>
              <a:chExt cx="5400000" cy="3225487"/>
            </a:xfrm>
          </p:grpSpPr>
          <p:sp>
            <p:nvSpPr>
              <p:cNvPr id="26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个性化护理方案的效果评估需要采用量化指标和患者反馈相结合的方法</a:t>
                </a:r>
                <a:endParaRPr kumimoji="1" lang="en-US" altLang="zh-CN" sz="1800" b="1">
                  <a:solidFill>
                    <a:schemeClr val="bg1"/>
                  </a:solidFill>
                  <a:latin typeface="+mj-ea"/>
                  <a:ea typeface="+mj-ea"/>
                </a:endParaRPr>
              </a:p>
            </p:txBody>
          </p:sp>
          <p:sp>
            <p:nvSpPr>
              <p:cNvPr id="26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量化指标：如症状评分、生活质量评分等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患者反馈：如患者满意度调查、康复信心评估等</a:t>
                </a:r>
                <a:endParaRPr/>
              </a:p>
            </p:txBody>
          </p:sp>
        </p:grpSp>
      </p:grpSp>
      <p:sp>
        <p:nvSpPr>
          <p:cNvPr id="26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个性化护理方案在消化内科疾病中的效果评估</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消化内科个案护理中的团队协作与沟通</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团队协作在消化内科个案护理中的作用包括</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资源共享</a:t>
                </a:r>
                <a:r>
                  <a:rPr lang="zh-CN" sz="1400">
                    <a:solidFill>
                      <a:schemeClr val="tx1">
                        <a:alpha val="100000"/>
                      </a:schemeClr>
                    </a:solidFill>
                    <a:latin typeface="Microsoft Yahei"/>
                    <a:ea typeface="Microsoft Yahei"/>
                  </a:rPr>
                  <a:t>：促进医生、护士、患者之间的信息共享和交流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专业互补</a:t>
                </a:r>
                <a:r>
                  <a:rPr lang="zh-CN" sz="1400">
                    <a:solidFill>
                      <a:schemeClr val="tx1">
                        <a:alpha val="100000"/>
                      </a:schemeClr>
                    </a:solidFill>
                    <a:latin typeface="Microsoft Yahei"/>
                    <a:ea typeface="Microsoft Yahei"/>
                  </a:rPr>
                  <a:t>：充分发挥医生、护士各自的专业优势，提高护理质量</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提高效率</a:t>
                </a:r>
                <a:r>
                  <a:rPr lang="zh-CN" sz="1400">
                    <a:solidFill>
                      <a:schemeClr val="tx1">
                        <a:alpha val="100000"/>
                      </a:schemeClr>
                    </a:solidFill>
                    <a:latin typeface="Microsoft Yahei"/>
                    <a:ea typeface="Microsoft Yahei"/>
                  </a:rPr>
                  <a:t>：通过团队协作，提高护理工作的效率和质量</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团队协作在消化内科个案护理中的意义包括</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提高患者满意度</a:t>
                </a:r>
                <a:r>
                  <a:rPr lang="zh-CN" sz="1400">
                    <a:solidFill>
                      <a:schemeClr val="tx1">
                        <a:alpha val="100000"/>
                      </a:schemeClr>
                    </a:solidFill>
                    <a:latin typeface="Microsoft Yahei"/>
                    <a:ea typeface="Microsoft Yahei"/>
                  </a:rPr>
                  <a:t>：通过团队协作，提高患者对护理服务的满意度</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减少医疗纠纷</a:t>
                </a:r>
                <a:r>
                  <a:rPr lang="zh-CN" sz="1400">
                    <a:solidFill>
                      <a:schemeClr val="tx1">
                        <a:alpha val="100000"/>
                      </a:schemeClr>
                    </a:solidFill>
                    <a:latin typeface="Microsoft Yahei"/>
                    <a:ea typeface="Microsoft Yahei"/>
                  </a:rPr>
                  <a:t>：通过团队协作，减少医疗纠纷的发生</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提高医院声誉</a:t>
                </a:r>
                <a:r>
                  <a:rPr lang="zh-CN" sz="1400">
                    <a:solidFill>
                      <a:schemeClr val="tx1">
                        <a:alpha val="100000"/>
                      </a:schemeClr>
                    </a:solidFill>
                    <a:latin typeface="Microsoft Yahei"/>
                    <a:ea typeface="Microsoft Yahei"/>
                  </a:rPr>
                  <a:t>：通过团队协作，提高医院在患者心中的声誉</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团队协作在消化内科个案护理中的作用与意义</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消化内科个案护理中的有效沟通技巧包括</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倾听</a:t>
                </a:r>
                <a:r>
                  <a:rPr lang="zh-CN" sz="1400">
                    <a:solidFill>
                      <a:schemeClr val="tx1">
                        <a:alpha val="100000"/>
                      </a:schemeClr>
                    </a:solidFill>
                    <a:latin typeface="Microsoft Yahei"/>
                    <a:ea typeface="Microsoft Yahei"/>
                  </a:rPr>
                  <a:t>：认真倾听患者的诉求和需求，建立良好的沟通基础</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同理心</a:t>
                </a:r>
                <a:r>
                  <a:rPr lang="zh-CN" sz="1400">
                    <a:solidFill>
                      <a:schemeClr val="tx1">
                        <a:alpha val="100000"/>
                      </a:schemeClr>
                    </a:solidFill>
                    <a:latin typeface="Microsoft Yahei"/>
                    <a:ea typeface="Microsoft Yahei"/>
                  </a:rPr>
                  <a:t>：站在患者的角度思考问题，体现人文关怀</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清晰表达</a:t>
                </a:r>
                <a:r>
                  <a:rPr lang="zh-CN" sz="1400">
                    <a:solidFill>
                      <a:schemeClr val="tx1">
                        <a:alpha val="100000"/>
                      </a:schemeClr>
                    </a:solidFill>
                    <a:latin typeface="Microsoft Yahei"/>
                    <a:ea typeface="Microsoft Yahei"/>
                  </a:rPr>
                  <a:t>：用简洁明了的语言向患者解释病情和治疗方案</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消化内科个案护理中的有效沟通方法包括</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面对面沟通</a:t>
                </a:r>
                <a:r>
                  <a:rPr lang="zh-CN" sz="1400">
                    <a:solidFill>
                      <a:schemeClr val="tx1">
                        <a:alpha val="100000"/>
                      </a:schemeClr>
                    </a:solidFill>
                    <a:latin typeface="Microsoft Yahei"/>
                    <a:ea typeface="Microsoft Yahei"/>
                  </a:rPr>
                  <a:t>：在患者就诊时进行面对面沟通，了解患者的需求和顾虑</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电话沟通</a:t>
                </a:r>
                <a:r>
                  <a:rPr lang="zh-CN" sz="1400">
                    <a:solidFill>
                      <a:schemeClr val="tx1">
                        <a:alpha val="100000"/>
                      </a:schemeClr>
                    </a:solidFill>
                    <a:latin typeface="Microsoft Yahei"/>
                    <a:ea typeface="Microsoft Yahei"/>
                  </a:rPr>
                  <a:t>：在患者离院期间，通过电话了解患者的情况，提供帮助和支持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书面沟通</a:t>
                </a:r>
                <a:r>
                  <a:rPr lang="zh-CN" sz="1400">
                    <a:solidFill>
                      <a:schemeClr val="tx1">
                        <a:alpha val="100000"/>
                      </a:schemeClr>
                    </a:solidFill>
                    <a:latin typeface="Microsoft Yahei"/>
                    <a:ea typeface="Microsoft Yahei"/>
                  </a:rPr>
                  <a:t>：通过书面形式向患者提供诊疗信息和教育资料</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消化内科个案护理中的有效沟通技巧与方法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grpSp>
        <p:nvGrpSpPr>
          <p:cNvPr id="4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48" name=""/>
            <p:cNvGrpSpPr/>
            <p:nvPr/>
          </p:nvGrpSpPr>
          <p:grpSpPr>
            <a:xfrm>
              <a:off x="685800" y="3146904"/>
              <a:ext cx="5760000" cy="3225487"/>
              <a:chOff x="685800" y="3146904"/>
              <a:chExt cx="5760000" cy="3225487"/>
            </a:xfrm>
          </p:grpSpPr>
          <p:sp>
            <p:nvSpPr>
              <p:cNvPr id="4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以消化性溃疡为例，团队协作与沟通在消化内科个案护理中的实践如下</a:t>
                </a:r>
                <a:endParaRPr kumimoji="1" lang="en-US" altLang="zh-CN" sz="1800" b="1">
                  <a:solidFill>
                    <a:schemeClr val="bg1"/>
                  </a:solidFill>
                  <a:latin typeface="+mj-ea"/>
                  <a:ea typeface="+mj-ea"/>
                </a:endParaRPr>
              </a:p>
            </p:txBody>
          </p:sp>
          <p:sp>
            <p:nvSpPr>
              <p:cNvPr id="5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医生</a:t>
                </a:r>
                <a:r>
                  <a:rPr lang="zh-CN" sz="1400">
                    <a:solidFill>
                      <a:schemeClr val="tx1">
                        <a:lumMod val="50000"/>
                        <a:lumOff val="50000"/>
                        <a:alpha val="100000"/>
                      </a:schemeClr>
                    </a:solidFill>
                    <a:latin typeface="微软雅黑"/>
                    <a:ea typeface="微软雅黑"/>
                  </a:rPr>
                  <a:t>：负责诊断和治疗，为患者制定个性化护理方案</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护士</a:t>
                </a:r>
                <a:r>
                  <a:rPr lang="zh-CN" sz="1400">
                    <a:solidFill>
                      <a:schemeClr val="tx1">
                        <a:lumMod val="50000"/>
                        <a:lumOff val="50000"/>
                        <a:alpha val="100000"/>
                      </a:schemeClr>
                    </a:solidFill>
                    <a:latin typeface="微软雅黑"/>
                    <a:ea typeface="微软雅黑"/>
                  </a:rPr>
                  <a:t>：负责实施护理措施，评估患者症状缓解和生活质量</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患者</a:t>
                </a:r>
                <a:r>
                  <a:rPr lang="zh-CN" sz="1400">
                    <a:solidFill>
                      <a:schemeClr val="tx1">
                        <a:lumMod val="50000"/>
                        <a:lumOff val="50000"/>
                        <a:alpha val="100000"/>
                      </a:schemeClr>
                    </a:solidFill>
                    <a:latin typeface="微软雅黑"/>
                    <a:ea typeface="微软雅黑"/>
                  </a:rPr>
                  <a:t>：积极参与护理过程，提供病情信息和反馈</a:t>
                </a:r>
                <a:endParaRPr/>
              </a:p>
            </p:txBody>
          </p:sp>
        </p:grpSp>
        <p:grpSp>
          <p:nvGrpSpPr>
            <p:cNvPr id="51" name=""/>
            <p:cNvGrpSpPr/>
            <p:nvPr/>
          </p:nvGrpSpPr>
          <p:grpSpPr>
            <a:xfrm>
              <a:off x="6016236" y="3146904"/>
              <a:ext cx="5400000" cy="3225487"/>
              <a:chOff x="6016236" y="3146904"/>
              <a:chExt cx="5400000" cy="3225487"/>
            </a:xfrm>
          </p:grpSpPr>
          <p:sp>
            <p:nvSpPr>
              <p:cNvPr id="5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以肝硬化为例，团队协作与沟通在消化内科个案护理中的实践如下</a:t>
                </a:r>
                <a:endParaRPr kumimoji="1" lang="en-US" altLang="zh-CN" sz="1800" b="1">
                  <a:solidFill>
                    <a:schemeClr val="bg1"/>
                  </a:solidFill>
                  <a:latin typeface="+mj-ea"/>
                  <a:ea typeface="+mj-ea"/>
                </a:endParaRPr>
              </a:p>
            </p:txBody>
          </p:sp>
          <p:sp>
            <p:nvSpPr>
              <p:cNvPr id="5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医生</a:t>
                </a:r>
                <a:r>
                  <a:rPr lang="zh-CN" sz="1400">
                    <a:solidFill>
                      <a:schemeClr val="tx1">
                        <a:lumMod val="50000"/>
                        <a:lumOff val="50000"/>
                        <a:alpha val="100000"/>
                      </a:schemeClr>
                    </a:solidFill>
                    <a:latin typeface="微软雅黑"/>
                    <a:ea typeface="微软雅黑"/>
                  </a:rPr>
                  <a:t>：负责诊断和治疗，为患者制定个性化护理方案</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护士</a:t>
                </a:r>
                <a:r>
                  <a:rPr lang="zh-CN" sz="1400">
                    <a:solidFill>
                      <a:schemeClr val="tx1">
                        <a:lumMod val="50000"/>
                        <a:lumOff val="50000"/>
                        <a:alpha val="100000"/>
                      </a:schemeClr>
                    </a:solidFill>
                    <a:latin typeface="微软雅黑"/>
                    <a:ea typeface="微软雅黑"/>
                  </a:rPr>
                  <a:t>：负责实施护理措施，评估患者症状缓解和生活质量</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患者</a:t>
                </a:r>
                <a:r>
                  <a:rPr lang="zh-CN" sz="1400">
                    <a:solidFill>
                      <a:schemeClr val="tx1">
                        <a:lumMod val="50000"/>
                        <a:lumOff val="50000"/>
                        <a:alpha val="100000"/>
                      </a:schemeClr>
                    </a:solidFill>
                    <a:latin typeface="微软雅黑"/>
                    <a:ea typeface="微软雅黑"/>
                  </a:rPr>
                  <a:t>：积极参与护理过程，提供病情信息和反馈</a:t>
                </a:r>
                <a:endParaRPr/>
              </a:p>
            </p:txBody>
          </p:sp>
        </p:grpSp>
      </p:grpSp>
      <p:sp>
        <p:nvSpPr>
          <p:cNvPr id="5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团队协作与沟通在消化内科个案护理中的实践案例分析</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https://d.book118.com/845240021010011110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个性化护理方案在消化内科的应用与实践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2024-09-15T02:27:37.839</cp:lastPrinted>
  <dcterms:created xsi:type="dcterms:W3CDTF">2024-09-14T18:27:37Z</dcterms:created>
  <dcterms:modified xsi:type="dcterms:W3CDTF">2024-09-14T18:27:39Z</dcterms:modified>
</cp:coreProperties>
</file>