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NPPTLP+WDDOAW+ArialMT"/>
      <p:regular r:id="rId18"/>
    </p:embeddedFont>
    <p:embeddedFont>
      <p:font typeface="NWNQGM+MS-UIGothic"/>
      <p:regular r:id="rId19"/>
    </p:embeddedFont>
    <p:embeddedFont>
      <p:font typeface="CQNQCU+EJMBWN+MicrosoftYaHei-Bold"/>
      <p:regular r:id="rId20"/>
    </p:embeddedFont>
    <p:embeddedFont>
      <p:font typeface="UUOGIW+JDKNVV+MicrosoftYaHei"/>
      <p:regular r:id="rId21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font" Target="fonts/font4.fntdata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39EF78-D74C-47E6-8418-2433E3DB0A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E59CEB-3D95-4983-92B0-0A718E7630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B8A6FA-5392-4198-8B70-B6E822A961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DE71C5-11E7-4E30-A479-C2F0CEF7E8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72242E6-FF67-4CD5-9E6E-CA2F4ED544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AE4EA19-C1E0-4FF8-9C48-3BBE89DF1D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5DA4622-725B-4551-8560-16068DEA0A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354CAF-8D4C-4D85-BD57-7EF5C75579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6A82BE-5B25-4196-92C0-108FC00CEE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506493-3F6F-47F5-AC67-4EA725616E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34E693-2CBE-474A-9EF1-ABF97B12E2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5312133043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68620" y="1588960"/>
            <a:ext cx="1881454" cy="7845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NPPTLP+WDDOAW+ArialMT"/>
                <a:cs typeface="NPPTLP+WDDOAW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NWNQGM+MS-UIGothic"/>
                <a:cs typeface="NWNQGM+MS-UIGothic"/>
              </a:rPr>
              <a:t>背景介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468620" y="2137600"/>
            <a:ext cx="4439861" cy="2429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NPPTLP+WDDOAW+ArialMT"/>
                <a:cs typeface="NPPTLP+WDDOAW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CQNQCU+EJMBWN+MicrosoftYaHei-Bold"/>
                <a:cs typeface="CQNQCU+EJMBWN+MicrosoftYaHei-Bold"/>
              </a:rPr>
              <a:t>“</a:t>
            </a:r>
            <a:r>
              <a:rPr sz="2400">
                <a:solidFill>
                  <a:srgbClr val="00B6FF"/>
                </a:solidFill>
                <a:latin typeface="NWNQGM+MS-UIGothic"/>
                <a:cs typeface="NWNQGM+MS-UIGothic"/>
              </a:rPr>
              <a:t>高考小区</a:t>
            </a:r>
            <a:r>
              <a:rPr sz="2400">
                <a:solidFill>
                  <a:srgbClr val="00B6FF"/>
                </a:solidFill>
                <a:latin typeface="CQNQCU+EJMBWN+MicrosoftYaHei-Bold"/>
                <a:cs typeface="CQNQCU+EJMBWN+MicrosoftYaHei-Bold"/>
              </a:rPr>
              <a:t>”</a:t>
            </a:r>
            <a:r>
              <a:rPr sz="2400">
                <a:solidFill>
                  <a:srgbClr val="00B6FF"/>
                </a:solidFill>
                <a:latin typeface="NWNQGM+MS-UIGothic"/>
                <a:cs typeface="NWNQGM+MS-UIGothic"/>
              </a:rPr>
              <a:t>基本情况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NPPTLP+WDDOAW+ArialMT"/>
                <a:cs typeface="NPPTLP+WDDOAW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NWNQGM+MS-UIGothic"/>
                <a:cs typeface="NWNQGM+MS-UIGothic"/>
              </a:rPr>
              <a:t>租金及住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户</a:t>
            </a:r>
            <a:r>
              <a:rPr sz="2400">
                <a:solidFill>
                  <a:srgbClr val="00B6FF"/>
                </a:solidFill>
                <a:latin typeface="NWNQGM+MS-UIGothic"/>
                <a:cs typeface="NWNQGM+MS-UIGothic"/>
              </a:rPr>
              <a:t>陪考情况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NPPTLP+WDDOAW+ArialMT"/>
                <a:cs typeface="NPPTLP+WDDOAW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对</a:t>
            </a:r>
            <a:r>
              <a:rPr sz="2400">
                <a:solidFill>
                  <a:srgbClr val="00B6FF"/>
                </a:solidFill>
                <a:latin typeface="CQNQCU+EJMBWN+MicrosoftYaHei-Bold"/>
                <a:cs typeface="CQNQCU+EJMBWN+MicrosoftYaHei-Bold"/>
              </a:rPr>
              <a:t>“</a:t>
            </a:r>
            <a:r>
              <a:rPr sz="2400">
                <a:solidFill>
                  <a:srgbClr val="00B6FF"/>
                </a:solidFill>
                <a:latin typeface="NWNQGM+MS-UIGothic"/>
                <a:cs typeface="NWNQGM+MS-UIGothic"/>
              </a:rPr>
              <a:t>高考小区</a:t>
            </a:r>
            <a:r>
              <a:rPr sz="2400">
                <a:solidFill>
                  <a:srgbClr val="00B6FF"/>
                </a:solidFill>
                <a:latin typeface="CQNQCU+EJMBWN+MicrosoftYaHei-Bold"/>
                <a:cs typeface="CQNQCU+EJMBWN+MicrosoftYaHei-Bold"/>
              </a:rPr>
              <a:t>”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现</a:t>
            </a:r>
            <a:r>
              <a:rPr sz="2400">
                <a:solidFill>
                  <a:srgbClr val="00B6FF"/>
                </a:solidFill>
                <a:latin typeface="NWNQGM+MS-UIGothic"/>
                <a:cs typeface="NWNQGM+MS-UIGothic"/>
              </a:rPr>
              <a:t>象的反思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NPPTLP+WDDOAW+ArialMT"/>
                <a:cs typeface="NPPTLP+WDDOAW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NWNQGM+MS-UIGothic"/>
                <a:cs typeface="NWNQGM+MS-UIGothic"/>
              </a:rPr>
              <a:t>相关建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议</a:t>
            </a:r>
            <a:r>
              <a:rPr sz="2400">
                <a:solidFill>
                  <a:srgbClr val="00B6FF"/>
                </a:solidFill>
                <a:latin typeface="NWNQGM+MS-UIGothic"/>
                <a:cs typeface="NWNQGM+MS-UIGothic"/>
              </a:rPr>
              <a:t>和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对</a:t>
            </a:r>
            <a:r>
              <a:rPr sz="2400">
                <a:solidFill>
                  <a:srgbClr val="00B6FF"/>
                </a:solidFill>
                <a:latin typeface="NWNQGM+MS-UIGothic"/>
                <a:cs typeface="NWNQGM+MS-UIGothic"/>
              </a:rPr>
              <a:t>策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468620" y="4332160"/>
            <a:ext cx="2185936" cy="78423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NPPTLP+WDDOAW+ArialMT"/>
                <a:cs typeface="NPPTLP+WDDOAW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结论</a:t>
            </a:r>
            <a:r>
              <a:rPr sz="2400">
                <a:solidFill>
                  <a:srgbClr val="00B6FF"/>
                </a:solidFill>
                <a:latin typeface="NWNQGM+MS-UIGothic"/>
                <a:cs typeface="NWNQGM+MS-UIGothic"/>
              </a:rPr>
              <a:t>及展望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695950" cy="9766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NWNQGM+MS-UIGothic"/>
                <a:cs typeface="NWNQGM+MS-UIGothic"/>
              </a:rPr>
              <a:t>成都</a:t>
            </a:r>
            <a:r>
              <a:rPr sz="3000">
                <a:solidFill>
                  <a:srgbClr val="00B6FF"/>
                </a:solidFill>
                <a:latin typeface="CQNQCU+EJMBWN+MicrosoftYaHei-Bold"/>
                <a:cs typeface="CQNQCU+EJMBWN+MicrosoftYaHei-Bold"/>
              </a:rPr>
              <a:t>“</a:t>
            </a:r>
            <a:r>
              <a:rPr sz="3000">
                <a:solidFill>
                  <a:srgbClr val="00B6FF"/>
                </a:solidFill>
                <a:latin typeface="NWNQGM+MS-UIGothic"/>
                <a:cs typeface="NWNQGM+MS-UIGothic"/>
              </a:rPr>
              <a:t>高考小区</a:t>
            </a:r>
            <a:r>
              <a:rPr sz="3000">
                <a:solidFill>
                  <a:srgbClr val="00B6FF"/>
                </a:solidFill>
                <a:latin typeface="CQNQCU+EJMBWN+MicrosoftYaHei-Bold"/>
                <a:cs typeface="CQNQCU+EJMBWN+MicrosoftYaHei-Bold"/>
              </a:rPr>
              <a:t>”</a:t>
            </a:r>
            <a:r>
              <a:rPr sz="3000">
                <a:solidFill>
                  <a:srgbClr val="00B6FF"/>
                </a:solidFill>
                <a:latin typeface="NWNQGM+MS-UIGothic"/>
                <a:cs typeface="NWNQGM+MS-UIGothic"/>
              </a:rPr>
              <a:t>的形成背景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CQNQCU+EJMBWN+MicrosoftYaHei-Bold"/>
                <a:cs typeface="CQNQCU+EJMBWN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CQNQCU+EJMBWN+MicrosoftYaHei-Bold"/>
                <a:cs typeface="CQNQCU+EJMBWN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CQNQCU+EJMBWN+MicrosoftYaHei-Bold"/>
                <a:cs typeface="CQNQCU+EJMBWN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NWNQGM+MS-UIGothic"/>
                <a:cs typeface="NWNQGM+MS-UIGothic"/>
              </a:rPr>
              <a:t>中国教育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现</a:t>
            </a:r>
            <a:r>
              <a:rPr sz="2000">
                <a:solidFill>
                  <a:srgbClr val="00B6FF"/>
                </a:solidFill>
                <a:latin typeface="NWNQGM+MS-UIGothic"/>
                <a:cs typeface="NWNQGM+MS-UIGothic"/>
              </a:rPr>
              <a:t>状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NWNQGM+MS-UIGothic"/>
                <a:cs typeface="NWNQGM+MS-UIGothic"/>
              </a:rPr>
              <a:t>高考的重要性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NWNQGM+MS-UIGothic"/>
                <a:cs typeface="NWNQGM+MS-UIGothic"/>
              </a:rPr>
              <a:t>陪考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现</a:t>
            </a:r>
            <a:r>
              <a:rPr sz="2000" spc="25">
                <a:solidFill>
                  <a:srgbClr val="00B6FF"/>
                </a:solidFill>
                <a:latin typeface="NWNQGM+MS-UIGothic"/>
                <a:cs typeface="NWNQGM+MS-UIGothic"/>
              </a:rPr>
              <a:t>象的</a:t>
            </a:r>
            <a:r>
              <a:rPr sz="2000" spc="23">
                <a:solidFill>
                  <a:srgbClr val="00B6FF"/>
                </a:solidFill>
                <a:latin typeface="SimSun"/>
                <a:cs typeface="SimSun"/>
              </a:rPr>
              <a:t>产</a:t>
            </a:r>
            <a:r>
              <a:rPr sz="2000">
                <a:solidFill>
                  <a:srgbClr val="00B6FF"/>
                </a:solidFill>
                <a:latin typeface="NWNQGM+MS-UIGothic"/>
                <a:cs typeface="NWNQGM+MS-UIGothic"/>
              </a:rPr>
              <a:t>生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NWNQGM+MS-UIGothic"/>
                <a:cs typeface="NWNQGM+MS-UIGothic"/>
              </a:rPr>
              <a:t>陪考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现</a:t>
            </a:r>
            <a:r>
              <a:rPr sz="3000">
                <a:solidFill>
                  <a:srgbClr val="00B6FF"/>
                </a:solidFill>
                <a:latin typeface="NWNQGM+MS-UIGothic"/>
                <a:cs typeface="NWNQGM+MS-UIGothic"/>
              </a:rPr>
              <a:t>象的普遍性及其影响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NWNQGM+MS-UIGothic"/>
                <a:cs typeface="NWNQGM+MS-UIGothic"/>
              </a:rPr>
              <a:t>普遍性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对</a:t>
            </a:r>
            <a:r>
              <a:rPr sz="2300" spc="25">
                <a:solidFill>
                  <a:srgbClr val="00B6FF"/>
                </a:solidFill>
                <a:latin typeface="NWNQGM+MS-UIGothic"/>
                <a:cs typeface="NWNQGM+MS-UIGothic"/>
              </a:rPr>
              <a:t>孩子的影响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对</a:t>
            </a:r>
            <a:r>
              <a:rPr sz="2300" spc="25">
                <a:solidFill>
                  <a:srgbClr val="00B6FF"/>
                </a:solidFill>
                <a:latin typeface="NWNQGM+MS-UIGothic"/>
                <a:cs typeface="NWNQGM+MS-UIGothic"/>
              </a:rPr>
              <a:t>家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长</a:t>
            </a:r>
            <a:r>
              <a:rPr sz="2300" spc="23">
                <a:solidFill>
                  <a:srgbClr val="00B6FF"/>
                </a:solidFill>
                <a:latin typeface="NWNQGM+MS-UIGothic"/>
                <a:cs typeface="NWNQGM+MS-UIGothic"/>
              </a:rPr>
              <a:t>的影响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NWNQGM+MS-UIGothic"/>
                <a:cs typeface="NWNQGM+MS-UIGothic"/>
              </a:rPr>
              <a:t>本次探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访</a:t>
            </a:r>
            <a:r>
              <a:rPr sz="3000">
                <a:solidFill>
                  <a:srgbClr val="00B6FF"/>
                </a:solidFill>
                <a:latin typeface="NWNQGM+MS-UIGothic"/>
                <a:cs typeface="NWNQGM+MS-UIGothic"/>
              </a:rPr>
              <a:t>的目的和意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NWNQGM+MS-UIGothic"/>
                <a:cs typeface="NWNQGM+MS-UIGothic"/>
              </a:rPr>
              <a:t>目的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291766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NWNQGM+MS-UIGothic"/>
                <a:cs typeface="NWNQGM+MS-UIGothic"/>
              </a:rPr>
              <a:t>意</a:t>
            </a:r>
            <a:r>
              <a:rPr sz="2300">
                <a:solidFill>
                  <a:srgbClr val="00B6FF"/>
                </a:solidFill>
                <a:latin typeface="SimSun"/>
                <a:cs typeface="SimSun"/>
              </a:rPr>
              <a:t>义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7010400" cy="9766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CQNQCU+EJMBWN+MicrosoftYaHei-Bold"/>
                <a:cs typeface="CQNQCU+EJMBWN+MicrosoftYaHei-Bold"/>
              </a:rPr>
              <a:t>“</a:t>
            </a:r>
            <a:r>
              <a:rPr sz="3000">
                <a:solidFill>
                  <a:srgbClr val="00B6FF"/>
                </a:solidFill>
                <a:latin typeface="NWNQGM+MS-UIGothic"/>
                <a:cs typeface="NWNQGM+MS-UIGothic"/>
              </a:rPr>
              <a:t>高考小区</a:t>
            </a:r>
            <a:r>
              <a:rPr sz="3000">
                <a:solidFill>
                  <a:srgbClr val="00B6FF"/>
                </a:solidFill>
                <a:latin typeface="CQNQCU+EJMBWN+MicrosoftYaHei-Bold"/>
                <a:cs typeface="CQNQCU+EJMBWN+MicrosoftYaHei-Bold"/>
              </a:rPr>
              <a:t>”</a:t>
            </a:r>
            <a:r>
              <a:rPr sz="3000">
                <a:solidFill>
                  <a:srgbClr val="00B6FF"/>
                </a:solidFill>
                <a:latin typeface="NWNQGM+MS-UIGothic"/>
                <a:cs typeface="NWNQGM+MS-UIGothic"/>
              </a:rPr>
              <a:t>的地理位置及周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边环</a:t>
            </a:r>
            <a:r>
              <a:rPr sz="3000">
                <a:solidFill>
                  <a:srgbClr val="00B6FF"/>
                </a:solidFill>
                <a:latin typeface="NWNQGM+MS-UIGothic"/>
                <a:cs typeface="NWNQGM+MS-UIGothic"/>
              </a:rPr>
              <a:t>境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544050" y="200405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NWNQGM+MS-UIGothic"/>
                <a:cs typeface="NWNQGM+MS-UIGothic"/>
              </a:rPr>
              <a:t>地理位置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544050" y="414781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NWNQGM+MS-UIGothic"/>
                <a:cs typeface="NWNQGM+MS-UIGothic"/>
              </a:rPr>
              <a:t>周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边环</a:t>
            </a:r>
            <a:r>
              <a:rPr sz="1550">
                <a:solidFill>
                  <a:srgbClr val="00B6FF"/>
                </a:solidFill>
                <a:latin typeface="NWNQGM+MS-UIGothic"/>
                <a:cs typeface="NWNQGM+MS-UIGothic"/>
              </a:rPr>
              <a:t>境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7010400" cy="9766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CQNQCU+EJMBWN+MicrosoftYaHei-Bold"/>
                <a:cs typeface="CQNQCU+EJMBWN+MicrosoftYaHei-Bold"/>
              </a:rPr>
              <a:t>“</a:t>
            </a:r>
            <a:r>
              <a:rPr sz="3000">
                <a:solidFill>
                  <a:srgbClr val="00B6FF"/>
                </a:solidFill>
                <a:latin typeface="NWNQGM+MS-UIGothic"/>
                <a:cs typeface="NWNQGM+MS-UIGothic"/>
              </a:rPr>
              <a:t>高考小区</a:t>
            </a:r>
            <a:r>
              <a:rPr sz="3000">
                <a:solidFill>
                  <a:srgbClr val="00B6FF"/>
                </a:solidFill>
                <a:latin typeface="CQNQCU+EJMBWN+MicrosoftYaHei-Bold"/>
                <a:cs typeface="CQNQCU+EJMBWN+MicrosoftYaHei-Bold"/>
              </a:rPr>
              <a:t>”</a:t>
            </a:r>
            <a:r>
              <a:rPr sz="3000">
                <a:solidFill>
                  <a:srgbClr val="00B6FF"/>
                </a:solidFill>
                <a:latin typeface="NWNQGM+MS-UIGothic"/>
                <a:cs typeface="NWNQGM+MS-UIGothic"/>
              </a:rPr>
              <a:t>的建筑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规</a:t>
            </a:r>
            <a:r>
              <a:rPr sz="3000">
                <a:solidFill>
                  <a:srgbClr val="00B6FF"/>
                </a:solidFill>
                <a:latin typeface="NWNQGM+MS-UIGothic"/>
                <a:cs typeface="NWNQGM+MS-UIGothic"/>
              </a:rPr>
              <a:t>模和住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户</a:t>
            </a:r>
            <a:r>
              <a:rPr sz="3000">
                <a:solidFill>
                  <a:srgbClr val="00B6FF"/>
                </a:solidFill>
                <a:latin typeface="NWNQGM+MS-UIGothic"/>
                <a:cs typeface="NWNQGM+MS-UIGothic"/>
              </a:rPr>
              <a:t>数量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NWNQGM+MS-UIGothic"/>
                <a:cs typeface="NWNQGM+MS-UIGothic"/>
              </a:rPr>
              <a:t>建筑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规</a:t>
            </a:r>
            <a:r>
              <a:rPr sz="1550">
                <a:solidFill>
                  <a:srgbClr val="00B6FF"/>
                </a:solidFill>
                <a:latin typeface="NWNQGM+MS-UIGothic"/>
                <a:cs typeface="NWNQGM+MS-UIGothic"/>
              </a:rPr>
              <a:t>模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93419" y="404494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NWNQGM+MS-UIGothic"/>
                <a:cs typeface="NWNQGM+MS-UIGothic"/>
              </a:rPr>
              <a:t>住</a:t>
            </a: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户</a:t>
            </a:r>
            <a:r>
              <a:rPr sz="1550" spc="25">
                <a:solidFill>
                  <a:srgbClr val="FFFFFF"/>
                </a:solidFill>
                <a:latin typeface="NWNQGM+MS-UIGothic"/>
                <a:cs typeface="NWNQGM+MS-UIGothic"/>
              </a:rPr>
              <a:t>数量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451838"/>
            <a:ext cx="3167101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NWNQGM+MS-UIGothic"/>
                <a:cs typeface="NWNQGM+MS-UIGothic"/>
              </a:rPr>
              <a:t>根据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调查</a:t>
            </a:r>
            <a:r>
              <a:rPr sz="1350">
                <a:solidFill>
                  <a:srgbClr val="FFFFFF"/>
                </a:solidFill>
                <a:latin typeface="NWNQGM+MS-UIGothic"/>
                <a:cs typeface="NWNQGM+MS-UIGothic"/>
              </a:rPr>
              <a:t>，目前小区内共有</a:t>
            </a:r>
            <a:r>
              <a:rPr sz="1350">
                <a:solidFill>
                  <a:srgbClr val="FFFFFF"/>
                </a:solidFill>
                <a:latin typeface="UUOGIW+JDKNVV+MicrosoftYaHei"/>
                <a:cs typeface="UUOGIW+JDKNVV+MicrosoftYaHei"/>
              </a:rPr>
              <a:t>80%</a:t>
            </a:r>
            <a:r>
              <a:rPr sz="1350">
                <a:solidFill>
                  <a:srgbClr val="FFFFFF"/>
                </a:solidFill>
                <a:latin typeface="NWNQGM+MS-UIGothic"/>
                <a:cs typeface="NWNQGM+MS-UIGothic"/>
              </a:rPr>
              <a:t>的住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FFFFFF"/>
                </a:solidFill>
                <a:latin typeface="NWNQGM+MS-UIGothic"/>
                <a:cs typeface="NWNQGM+MS-UIGothic"/>
              </a:rPr>
              <a:t>是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NWNQGM+MS-UIGothic"/>
                <a:cs typeface="NWNQGM+MS-UIGothic"/>
              </a:rPr>
              <a:t>了陪孩子参加高考而租住的，</a:t>
            </a:r>
          </a:p>
          <a:p>
            <a:pPr marL="0" marR="0">
              <a:lnSpc>
                <a:spcPts val="1406"/>
              </a:lnSpc>
              <a:spcBef>
                <a:spcPts val="1073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NWNQGM+MS-UIGothic"/>
                <a:cs typeface="NWNQGM+MS-UIGothic"/>
              </a:rPr>
              <a:t>其中</a:t>
            </a:r>
            <a:r>
              <a:rPr sz="1350">
                <a:solidFill>
                  <a:srgbClr val="FFFFFF"/>
                </a:solidFill>
                <a:latin typeface="UUOGIW+JDKNVV+MicrosoftYaHei"/>
                <a:cs typeface="UUOGIW+JDKNVV+MicrosoftYaHei"/>
              </a:rPr>
              <a:t>60%</a:t>
            </a:r>
            <a:r>
              <a:rPr sz="1350">
                <a:solidFill>
                  <a:srgbClr val="FFFFFF"/>
                </a:solidFill>
                <a:latin typeface="NWNQGM+MS-UIGothic"/>
                <a:cs typeface="NWNQGM+MS-UIGothic"/>
              </a:rPr>
              <a:t>的住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户为</a:t>
            </a:r>
            <a:r>
              <a:rPr sz="1350">
                <a:solidFill>
                  <a:srgbClr val="FFFFFF"/>
                </a:solidFill>
                <a:latin typeface="NWNQGM+MS-UIGothic"/>
                <a:cs typeface="NWNQGM+MS-UIGothic"/>
              </a:rPr>
              <a:t>父母陪同孩子参加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NWNQGM+MS-UIGothic"/>
                <a:cs typeface="NWNQGM+MS-UIGothic"/>
              </a:rPr>
              <a:t>高考。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6134100" cy="9766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CQNQCU+EJMBWN+MicrosoftYaHei-Bold"/>
                <a:cs typeface="CQNQCU+EJMBWN+MicrosoftYaHei-Bold"/>
              </a:rPr>
              <a:t>“</a:t>
            </a:r>
            <a:r>
              <a:rPr sz="3000">
                <a:solidFill>
                  <a:srgbClr val="00B6FF"/>
                </a:solidFill>
                <a:latin typeface="NWNQGM+MS-UIGothic"/>
                <a:cs typeface="NWNQGM+MS-UIGothic"/>
              </a:rPr>
              <a:t>高考小区</a:t>
            </a:r>
            <a:r>
              <a:rPr sz="3000">
                <a:solidFill>
                  <a:srgbClr val="00B6FF"/>
                </a:solidFill>
                <a:latin typeface="CQNQCU+EJMBWN+MicrosoftYaHei-Bold"/>
                <a:cs typeface="CQNQCU+EJMBWN+MicrosoftYaHei-Bold"/>
              </a:rPr>
              <a:t>”</a:t>
            </a:r>
            <a:r>
              <a:rPr sz="3000">
                <a:solidFill>
                  <a:srgbClr val="00B6FF"/>
                </a:solidFill>
                <a:latin typeface="NWNQGM+MS-UIGothic"/>
                <a:cs typeface="NWNQGM+MS-UIGothic"/>
              </a:rPr>
              <a:t>的住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户</a:t>
            </a:r>
            <a:r>
              <a:rPr sz="3000">
                <a:solidFill>
                  <a:srgbClr val="00B6FF"/>
                </a:solidFill>
                <a:latin typeface="NWNQGM+MS-UIGothic"/>
                <a:cs typeface="NWNQGM+MS-UIGothic"/>
              </a:rPr>
              <a:t>构成及来源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00B6FF"/>
                </a:solidFill>
                <a:latin typeface="NWNQGM+MS-UIGothic"/>
                <a:cs typeface="NWNQGM+MS-UIGothic"/>
              </a:rPr>
              <a:t>住</a:t>
            </a:r>
            <a:r>
              <a:rPr sz="2000" spc="15">
                <a:solidFill>
                  <a:srgbClr val="00B6FF"/>
                </a:solidFill>
                <a:latin typeface="SimSun"/>
                <a:cs typeface="SimSun"/>
              </a:rPr>
              <a:t>户</a:t>
            </a:r>
            <a:r>
              <a:rPr sz="2000" spc="15">
                <a:solidFill>
                  <a:srgbClr val="00B6FF"/>
                </a:solidFill>
                <a:latin typeface="NWNQGM+MS-UIGothic"/>
                <a:cs typeface="NWNQGM+MS-UIGothic"/>
              </a:rPr>
              <a:t>构成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4208938"/>
            <a:ext cx="89077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00B6FF"/>
                </a:solidFill>
                <a:latin typeface="NWNQGM+MS-UIGothic"/>
                <a:cs typeface="NWNQGM+MS-UIGothic"/>
              </a:rPr>
              <a:t>来源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7010400" cy="9766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CQNQCU+EJMBWN+MicrosoftYaHei-Bold"/>
                <a:cs typeface="CQNQCU+EJMBWN+MicrosoftYaHei-Bold"/>
              </a:rPr>
              <a:t>“</a:t>
            </a:r>
            <a:r>
              <a:rPr sz="3000">
                <a:solidFill>
                  <a:srgbClr val="00B6FF"/>
                </a:solidFill>
                <a:latin typeface="NWNQGM+MS-UIGothic"/>
                <a:cs typeface="NWNQGM+MS-UIGothic"/>
              </a:rPr>
              <a:t>高考小区</a:t>
            </a:r>
            <a:r>
              <a:rPr sz="3000">
                <a:solidFill>
                  <a:srgbClr val="00B6FF"/>
                </a:solidFill>
                <a:latin typeface="CQNQCU+EJMBWN+MicrosoftYaHei-Bold"/>
                <a:cs typeface="CQNQCU+EJMBWN+MicrosoftYaHei-Bold"/>
              </a:rPr>
              <a:t>”</a:t>
            </a:r>
            <a:r>
              <a:rPr sz="3000">
                <a:solidFill>
                  <a:srgbClr val="00B6FF"/>
                </a:solidFill>
                <a:latin typeface="NWNQGM+MS-UIGothic"/>
                <a:cs typeface="NWNQGM+MS-UIGothic"/>
              </a:rPr>
              <a:t>的租金水平及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变</a:t>
            </a:r>
            <a:r>
              <a:rPr sz="3000">
                <a:solidFill>
                  <a:srgbClr val="00B6FF"/>
                </a:solidFill>
                <a:latin typeface="NWNQGM+MS-UIGothic"/>
                <a:cs typeface="NWNQGM+MS-UIGothic"/>
              </a:rPr>
              <a:t>化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趋势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2354433"/>
            <a:ext cx="6702154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NWNQGM+MS-UIGothic"/>
                <a:cs typeface="NWNQGM+MS-UIGothic"/>
              </a:rPr>
              <a:t>高考小区的租金水平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较</a:t>
            </a:r>
            <a:r>
              <a:rPr sz="1350">
                <a:solidFill>
                  <a:srgbClr val="FFFFFF"/>
                </a:solidFill>
                <a:latin typeface="NWNQGM+MS-UIGothic"/>
                <a:cs typeface="NWNQGM+MS-UIGothic"/>
              </a:rPr>
              <a:t>高，普遍在数万元以上，且呈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FFFFFF"/>
                </a:solidFill>
                <a:latin typeface="NWNQGM+MS-UIGothic"/>
                <a:cs typeface="NWNQGM+MS-UIGothic"/>
              </a:rPr>
              <a:t>出逐年上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涨</a:t>
            </a:r>
            <a:r>
              <a:rPr sz="1350">
                <a:solidFill>
                  <a:srgbClr val="FFFFFF"/>
                </a:solidFill>
                <a:latin typeface="NWNQGM+MS-UIGothic"/>
                <a:cs typeface="NWNQGM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趋势</a:t>
            </a:r>
            <a:r>
              <a:rPr sz="1350">
                <a:solidFill>
                  <a:srgbClr val="FFFFFF"/>
                </a:solidFill>
                <a:latin typeface="NWNQGM+MS-UIGothic"/>
                <a:cs typeface="NWNQGM+MS-UIGothic"/>
              </a:rPr>
              <a:t>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FFFFFF"/>
                </a:solidFill>
                <a:latin typeface="NWNQGM+MS-UIGothic"/>
                <a:cs typeface="NWNQGM+MS-UIGothic"/>
              </a:rPr>
              <a:t>主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663043"/>
            <a:ext cx="6965557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NWNQGM+MS-UIGothic"/>
                <a:cs typeface="NWNQGM+MS-UIGothic"/>
              </a:rPr>
              <a:t>要是由于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该</a:t>
            </a:r>
            <a:r>
              <a:rPr sz="1350">
                <a:solidFill>
                  <a:srgbClr val="FFFFFF"/>
                </a:solidFill>
                <a:latin typeface="NWNQGM+MS-UIGothic"/>
                <a:cs typeface="NWNQGM+MS-UIGothic"/>
              </a:rPr>
              <a:t>小区的特殊性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FFFFFF"/>
                </a:solidFill>
                <a:latin typeface="NWNQGM+MS-UIGothic"/>
                <a:cs typeface="NWNQGM+MS-UIGothic"/>
              </a:rPr>
              <a:t>和需求所致，即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NWNQGM+MS-UIGothic"/>
                <a:cs typeface="NWNQGM+MS-UIGothic"/>
              </a:rPr>
              <a:t>了方便孩子参加高考而租住的房屋。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NWNQGM+MS-UIGothic"/>
                <a:cs typeface="NWNQGM+MS-UIGothic"/>
              </a:rPr>
              <a:t>由于需求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较为</a:t>
            </a:r>
            <a:r>
              <a:rPr sz="1350">
                <a:solidFill>
                  <a:srgbClr val="FFFFFF"/>
                </a:solidFill>
                <a:latin typeface="NWNQGM+MS-UIGothic"/>
                <a:cs typeface="NWNQGM+MS-UIGothic"/>
              </a:rPr>
              <a:t>集中，供不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NWNQGM+MS-UIGothic"/>
                <a:cs typeface="NWNQGM+MS-UIGothic"/>
              </a:rPr>
              <a:t>求，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FFFFFF"/>
                </a:solidFill>
                <a:latin typeface="NWNQGM+MS-UIGothic"/>
                <a:cs typeface="NWNQGM+MS-UIGothic"/>
              </a:rPr>
              <a:t>致租金水平居高不下。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338173"/>
            <a:ext cx="6702154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NWNQGM+MS-UIGothic"/>
                <a:cs typeface="NWNQGM+MS-UIGothic"/>
              </a:rPr>
              <a:t>租金上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涨</a:t>
            </a:r>
            <a:r>
              <a:rPr sz="1350">
                <a:solidFill>
                  <a:srgbClr val="FFFFFF"/>
                </a:solidFill>
                <a:latin typeface="NWNQGM+MS-UIGothic"/>
                <a:cs typeface="NWNQGM+MS-UIGothic"/>
              </a:rPr>
              <a:t>的原因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还</a:t>
            </a:r>
            <a:r>
              <a:rPr sz="1350">
                <a:solidFill>
                  <a:srgbClr val="FFFFFF"/>
                </a:solidFill>
                <a:latin typeface="NWNQGM+MS-UIGothic"/>
                <a:cs typeface="NWNQGM+MS-UIGothic"/>
              </a:rPr>
              <a:t>包括一些外部因素，例如区域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经济</a:t>
            </a:r>
            <a:r>
              <a:rPr sz="1350">
                <a:solidFill>
                  <a:srgbClr val="FFFFFF"/>
                </a:solidFill>
                <a:latin typeface="NWNQGM+MS-UIGothic"/>
                <a:cs typeface="NWNQGM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NWNQGM+MS-UIGothic"/>
                <a:cs typeface="NWNQGM+MS-UIGothic"/>
              </a:rPr>
              <a:t>展、人口流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FFFFF"/>
                </a:solidFill>
                <a:latin typeface="NWNQGM+MS-UIGothic"/>
                <a:cs typeface="NWNQGM+MS-UIGothic"/>
              </a:rPr>
              <a:t>等。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FFFFFF"/>
                </a:solidFill>
                <a:latin typeface="NWNQGM+MS-UIGothic"/>
                <a:cs typeface="NWNQGM+MS-UIGothic"/>
              </a:rPr>
              <a:t>些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NWNQGM+MS-UIGothic"/>
                <a:cs typeface="NWNQGM+MS-UIGothic"/>
              </a:rPr>
              <a:t>因素都会影响房屋的租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赁</a:t>
            </a:r>
            <a:r>
              <a:rPr sz="1350">
                <a:solidFill>
                  <a:srgbClr val="FFFFFF"/>
                </a:solidFill>
                <a:latin typeface="NWNQGM+MS-UIGothic"/>
                <a:cs typeface="NWNQGM+MS-UIGothic"/>
              </a:rPr>
              <a:t>价格。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61341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NWNQGM+MS-UIGothic"/>
                <a:cs typeface="NWNQGM+MS-UIGothic"/>
              </a:rPr>
              <a:t>住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户</a:t>
            </a:r>
            <a:r>
              <a:rPr sz="3000">
                <a:solidFill>
                  <a:srgbClr val="00B6FF"/>
                </a:solidFill>
                <a:latin typeface="NWNQGM+MS-UIGothic"/>
                <a:cs typeface="NWNQGM+MS-UIGothic"/>
              </a:rPr>
              <a:t>陪考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现</a:t>
            </a:r>
            <a:r>
              <a:rPr sz="3000">
                <a:solidFill>
                  <a:srgbClr val="00B6FF"/>
                </a:solidFill>
                <a:latin typeface="NWNQGM+MS-UIGothic"/>
                <a:cs typeface="NWNQGM+MS-UIGothic"/>
              </a:rPr>
              <a:t>象的普遍性及其原因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https://d.book118.com/845312133043011101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NPPTLP+WDDOAW+ArialMT</vt:lpstr>
      <vt:lpstr>Times New Roman</vt:lpstr>
      <vt:lpstr>NWNQGM+MS-UIGothic</vt:lpstr>
      <vt:lpstr>SimSun</vt:lpstr>
      <vt:lpstr>CQNQCU+EJMBWN+MicrosoftYaHei-Bold</vt:lpstr>
      <vt:lpstr>UUOGIW+JDKNVV+MicrosoftYaHei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2024-09-09T12:33:56.721</cp:lastPrinted>
  <dcterms:created xsi:type="dcterms:W3CDTF">2024-09-09T04:33:56Z</dcterms:created>
  <dcterms:modified xsi:type="dcterms:W3CDTF">2024-09-09T04:33:57Z</dcterms:modified>
</cp:coreProperties>
</file>