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4E5AFC-BC66-495D-B98D-5BEBBF25F0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EBD47D-FC12-4637-80CF-8BF607B426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941AB9-7313-4954-9221-AC8ADB6C3B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EC850A-B3F2-46B7-A36F-575555A9CB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FC96C9B-5C22-425C-B73E-3F058B5AB5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7904DBA-C1E8-4340-9C85-E0D8A4E72BC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757EED3-8E68-4EF4-ADD2-F58E6F811C9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4F3BEB-3B06-43AD-86A1-6D411B3DFA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60BD87-08E2-42BB-9AA5-1744C026E0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6087DC-983F-4EE3-97F6-1B16C0FF56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CD9FFB-02EB-4275-893C-D152A41A57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5313010201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0764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3">
                    <a:alpha val="100000"/>
                  </a:schemeClr>
                </a:solidFill>
                <a:latin typeface="Arial"/>
                <a:ea typeface="Arial"/>
                <a:cs typeface="Arial"/>
              </a:rPr>
              <a:t>《糖尿病足感染诊断治疗指南》解读及进展</a:t>
            </a:r>
          </a:p>
        </p:txBody>
      </p:sp>
      <p:sp>
        <p:nvSpPr>
          <p:cNvPr id="3" name="TextBox 3"/>
          <p:cNvSpPr txBox="1"/>
          <p:nvPr/>
        </p:nvSpPr>
        <p:spPr>
          <a:xfrm>
            <a:off x="859816" y="5259787"/>
            <a:ext cx="3200400" cy="3905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汇报人：xxx</a:t>
            </a: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2024-02-06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27384"/>
            <a:ext cx="12193201" cy="6885384"/>
          </a:xfrm>
          <a:prstGeom prst="rect">
            <a:avLst/>
          </a:prstGeom>
          <a:solidFill>
            <a:schemeClr val="l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00" y="-18281"/>
            <a:ext cx="4559829" cy="6876288"/>
          </a:xfrm>
          <a:custGeom>
            <a:rect l="l" t="t" r="r" b="b"/>
            <a:pathLst>
              <a:path w="4106963" h="4299942">
                <a:moveTo>
                  <a:pt x="0" y="0"/>
                </a:moveTo>
                <a:lnTo>
                  <a:pt x="3398556" y="0"/>
                </a:lnTo>
                <a:lnTo>
                  <a:pt x="4106964" y="1472607"/>
                </a:lnTo>
                <a:lnTo>
                  <a:pt x="2724810" y="4299942"/>
                </a:lnTo>
                <a:lnTo>
                  <a:pt x="0" y="4299942"/>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0" y="-27384"/>
            <a:ext cx="4497967" cy="6877824"/>
          </a:xfrm>
          <a:custGeom>
            <a:rect l="l" t="t" r="r" b="b"/>
            <a:pathLst>
              <a:path w="3545129" h="4299942">
                <a:moveTo>
                  <a:pt x="0" y="0"/>
                </a:moveTo>
                <a:lnTo>
                  <a:pt x="2836722" y="0"/>
                </a:lnTo>
                <a:lnTo>
                  <a:pt x="3545130" y="1472607"/>
                </a:lnTo>
                <a:lnTo>
                  <a:pt x="2162976" y="4299942"/>
                </a:lnTo>
                <a:lnTo>
                  <a:pt x="0" y="42999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89616" y="2375084"/>
            <a:ext cx="3202757" cy="1198880"/>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900" b="1">
                <a:solidFill>
                  <a:schemeClr val="lt1">
                    <a:alpha val="100000"/>
                  </a:schemeClr>
                </a:solidFill>
                <a:latin typeface="微软雅黑"/>
                <a:ea typeface="微软雅黑"/>
                <a:cs typeface="微软雅黑"/>
              </a:rPr>
              <a:t>目录</a:t>
            </a:r>
            <a:endParaRPr lang="en-US" sz="1100"/>
          </a:p>
        </p:txBody>
      </p:sp>
      <p:sp>
        <p:nvSpPr>
          <p:cNvPr id="6" name="TextBox 6"/>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alpha val="100000"/>
                  </a:schemeClr>
                </a:solidFill>
                <a:latin typeface="Microsoft Yahei"/>
                <a:ea typeface="Microsoft Yahei"/>
                <a:cs typeface="Microsoft Yahei"/>
              </a:rPr>
              <a:t>糖尿病足感染概述</a:t>
            </a:r>
          </a:p>
          <a:p>
            <a:pPr marL="203200" lvl="0" indent="-203200">
              <a:lnSpc>
                <a:spcPct val="150000"/>
              </a:lnSpc>
              <a:spcBef>
                <a:spcPts val="375"/>
              </a:spcBef>
              <a:buFont typeface="Arial"/>
              <a:buChar char="•"/>
            </a:pPr>
            <a:r>
              <a:rPr lang="en-US" sz="2400">
                <a:solidFill>
                  <a:schemeClr val="accent1">
                    <a:alpha val="100000"/>
                  </a:schemeClr>
                </a:solidFill>
                <a:latin typeface="Microsoft Yahei"/>
                <a:ea typeface="Microsoft Yahei"/>
                <a:cs typeface="Microsoft Yahei"/>
              </a:rPr>
              <a:t>诊断方法与标准</a:t>
            </a:r>
          </a:p>
          <a:p>
            <a:pPr marL="203200" lvl="0" indent="-203200">
              <a:lnSpc>
                <a:spcPct val="150000"/>
              </a:lnSpc>
              <a:spcBef>
                <a:spcPts val="375"/>
              </a:spcBef>
              <a:buFont typeface="Arial"/>
              <a:buChar char="•"/>
            </a:pPr>
            <a:r>
              <a:rPr lang="en-US" sz="2400">
                <a:solidFill>
                  <a:schemeClr val="accent1">
                    <a:alpha val="100000"/>
                  </a:schemeClr>
                </a:solidFill>
                <a:latin typeface="Microsoft Yahei"/>
                <a:ea typeface="Microsoft Yahei"/>
                <a:cs typeface="Microsoft Yahei"/>
              </a:rPr>
              <a:t>治疗方案与策略</a:t>
            </a:r>
          </a:p>
          <a:p>
            <a:pPr marL="203200" lvl="0" indent="-203200">
              <a:lnSpc>
                <a:spcPct val="150000"/>
              </a:lnSpc>
              <a:spcBef>
                <a:spcPts val="375"/>
              </a:spcBef>
              <a:buFont typeface="Arial"/>
              <a:buChar char="•"/>
            </a:pPr>
            <a:r>
              <a:rPr lang="en-US" sz="2400">
                <a:solidFill>
                  <a:schemeClr val="accent1">
                    <a:alpha val="100000"/>
                  </a:schemeClr>
                </a:solidFill>
                <a:latin typeface="Microsoft Yahei"/>
                <a:ea typeface="Microsoft Yahei"/>
                <a:cs typeface="Microsoft Yahei"/>
              </a:rPr>
              <a:t>指南更新内容解读</a:t>
            </a:r>
          </a:p>
          <a:p>
            <a:pPr marL="203200" lvl="0" indent="-203200">
              <a:lnSpc>
                <a:spcPct val="150000"/>
              </a:lnSpc>
              <a:spcBef>
                <a:spcPts val="375"/>
              </a:spcBef>
              <a:buFont typeface="Arial"/>
              <a:buChar char="•"/>
            </a:pPr>
            <a:r>
              <a:rPr lang="en-US" sz="2400">
                <a:solidFill>
                  <a:schemeClr val="accent1">
                    <a:alpha val="100000"/>
                  </a:schemeClr>
                </a:solidFill>
                <a:latin typeface="Microsoft Yahei"/>
                <a:ea typeface="Microsoft Yahei"/>
                <a:cs typeface="Microsoft Yahei"/>
              </a:rPr>
              <a:t>临床实践应用体会分享</a:t>
            </a:r>
          </a:p>
          <a:p>
            <a:pPr marL="203200" lvl="0" indent="-203200">
              <a:lnSpc>
                <a:spcPct val="150000"/>
              </a:lnSpc>
              <a:spcBef>
                <a:spcPts val="375"/>
              </a:spcBef>
              <a:buFont typeface="Arial"/>
              <a:buChar char="•"/>
            </a:pPr>
            <a:r>
              <a:rPr lang="en-US" sz="2400">
                <a:solidFill>
                  <a:schemeClr val="accent1">
                    <a:alpha val="100000"/>
                  </a:schemeClr>
                </a:solidFill>
                <a:latin typeface="Microsoft Yahei"/>
                <a:ea typeface="Microsoft Yahei"/>
                <a:cs typeface="Microsoft Yahei"/>
              </a:rPr>
              <a:t>未来发展趋势预测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7" r="12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提供糖尿病足感染诊断与治疗的标准化指导，降低截肢风险，改善患者生活质量。</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糖尿病足感染是糖尿病患者常见的并发症之一，严重时可导致截肢甚至危及生命。因此，制定针对糖尿病足感染的诊断与治疗指南具有重要意义。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背景</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目的</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制定过程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基于国内外最新研究成果和临床实践，结合专家共识，经过多轮讨论与修订，形成本指南。</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本指南为临床医生提供了糖尿病足感染诊断与治疗的规范化建议，有助于提高诊疗水平，减少医疗差异，改善患者预后。同时，本指南的推广与应用也将促进糖尿病足感染领域的研究与发展。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4988" r="249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指南制定过程与意义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糖尿病足感染概述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0281" r="2028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糖尿病足感染是指糖尿病患者由于合并神经病变及各种不同程度末梢血管病变而导致下肢感染、溃疡形成和（或）深部组织的损伤。</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流行病学特点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糖尿病足感染是糖尿病患者的严重并发症之一，其发病率随着糖尿病患病率的增加而升高。糖尿病足感染的致残率和致死率较高，严重影响患者的生活质量和预后。</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定义及流行病学特点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24" r="16724"/>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糖尿病足感染的发病机制复杂，主要涉及神经病变、血管病变和免疫功能障碍等多方面因素。这些因素共同作用，导致下肢组织缺血、缺氧，容易受到细菌侵袭而发生感染。</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发病机制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包括血糖控制不佳、周围神经病变、下肢动脉病变、足部畸形、外伤或手术史、吸烟等。这些危险因素可单独或共同作用于糖尿病患者，增加其发生足部感染的风险。</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危险因素</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发病机制与危险因素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临床表现</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糖尿病足感染的临床表现多样，轻者仅表现为足部皮肤红肿、疼痛，重者可出现足部溃疡、坏疽甚至截肢。部分患者还可伴有发热、寒战等全身症状。</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根据感染累及的组织层次和临床表现，糖尿病足感染可分为浅表型、深部型和混合型。浅表型感染主要累及皮肤和皮下组织；深部型感染可累及肌腱、骨骼等深部组织；混合型感染则同时累及浅表和深部组织。</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临床表现与分型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诊断方法与标准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14" r="3261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详细询问患者糖尿病病史、足部溃疡或感染症状、治疗过程及效果等。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病史采集</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观察足部皮肤颜色、温度、湿度变化，检查足部动脉搏动情况，评估溃疡深度、面积和感染程度。</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体格检查</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病史采集与体格检查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实验室检查项目选择及意义</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血糖、糖化血红蛋白</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FFFDFD">
                    <a:alpha val="100000"/>
                  </a:srgbClr>
                </a:solidFill>
                <a:latin typeface="Microsoft Yahei"/>
                <a:ea typeface="Microsoft Yahei"/>
                <a:cs typeface="Microsoft Yahei"/>
              </a:rPr>
              <a:t>评估患者血糖控制情况，为治疗提供依据。</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细菌培养及药敏试验</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FFFDFD">
                    <a:alpha val="100000"/>
                  </a:srgbClr>
                </a:solidFill>
                <a:latin typeface="Microsoft Yahei"/>
                <a:ea typeface="Microsoft Yahei"/>
                <a:cs typeface="Microsoft Yahei"/>
              </a:rPr>
              <a:t>明确感染病原菌种类及敏感药物，指导抗生素治疗。</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炎症指标</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FFFDFD">
                    <a:alpha val="100000"/>
                  </a:srgbClr>
                </a:solidFill>
                <a:latin typeface="Microsoft Yahei"/>
                <a:ea typeface="Microsoft Yahei"/>
                <a:cs typeface="Microsoft Yahei"/>
              </a:rPr>
              <a:t>如C反应蛋白、降钙素原等，反映感染严重程度及治疗效果。</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875" r="21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核磁共振成像（MRI）</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对软组织、骨质及骨髓炎等病变具有较高敏感性，有助于早期发现病变。</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X线检查</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评估骨质破坏程度及骨髓炎风险。</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超声检查</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观察软组织脓肿形成及血流情况。</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影像学检查在诊断中应用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诊断标准及鉴别诊断</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诊断标准</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结合病史、体格检查、实验室检查和影像学检查结果进行综合判断，确诊糖尿病足感染。</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鉴别诊断</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与相似疾病如静脉性溃疡、动脉性溃疡等进行鉴别，避免误诊误治。同时，还需注意与Charcot关节病、痛风等疾病的鉴别诊断。</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04</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治疗方案与策略</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4667" r="14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4667" r="146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2500" r="12500"/>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根据感染严重程度和病原菌种类选择合适的抗生素，确保覆盖可能的致病菌。</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对于严重感染或存在耐药菌感染风险的患者，考虑使用广谱抗生素或联合用药方案。</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定期评估抗感染治疗效果，根据病情及时调整用药方案。</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抗感染治疗原则及药物选择</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https://d.book118.com/845313010201011111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2024-09-17T07:52:27.901</cp:lastPrinted>
  <dcterms:created xsi:type="dcterms:W3CDTF">2024-09-16T23:52:27Z</dcterms:created>
  <dcterms:modified xsi:type="dcterms:W3CDTF">2024-09-16T23:52:30Z</dcterms:modified>
</cp:coreProperties>
</file>