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9092A3B-BF21-4DD5-BF8A-1BE0B3227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2BB62B-6C48-4E8F-B283-A0E3EC48A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1001314-AB98-46E6-9DE0-78BA0AD8E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35DAAC-51A1-4908-937E-689AF24A0C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8FA68A-0020-402A-9AE2-78A4790141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34D9DA-6322-4CBC-BFE8-EE8070CE23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571655-23A3-49A2-B046-5B0C60B066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1E057E-DBD4-4F35-95FD-E0248E8C26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30A231-5013-467C-876E-A931D2ABB8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5B0468-02A1-43B8-91C9-F581F32FFA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597E59-CD7A-4A98-BAC3-70C9ADEEF4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6"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3.jpeg" /><Relationship Id="rId4"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5320041041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新安全生产法详解：业主要负责人的职责\n## 1.新安全生产法的背景及意义\n### 1.1新安全生产法的制定背景及原因\n### 1.2新安全生产法对企业的意义\n### 1.3新安全生产法对员工权益的保障\n## 2.业主要负责人的定义及范围\n### 2.1业主要负责人的定义及确认\n### 2.2业主要负责人的范围及职责\n### 2.3业主要负责人的法律责任\n## 3.业主要负责人的安全生产职责\n### 3.1建立健全安全生产责任制\n### 3.2确保安全生产资金的投入\n### 3.3加强安全生产教育培训\n## 4.业主要负责人的安全生产管理职责\n### 4.1制定安全生产规章制度和操作规程\n### 4.2组织实施安全生产监督检查\n### 4.3及时消除生产安全事故隐患\n## 5.业主要负责人的安全生产法律责任\n### 5.1违反安全生产法律法规的法律责任\n### 5.2生产安全事故的法律责任\n### 5.3其他安全生产违法行为的法律责任\n## 6.如何落实业主要负责人的安全生产职责\n### 6.1加强企业内部安全生产管理\n### 6.2提高业主要负责人的安全生产意识\n### 6.3加强与政府部门的沟通与协作\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4000"/>
              <a:t>新安全生产法详解：业主要负责人的职责</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2}"/>
        <p:cNvGrpSpPr/>
        <p:nvPr/>
      </p:nvGrpSpPr>
      <p:grpSpPr>
        <a:xfrm>
          <a:off x="0" y="0"/>
          <a:ext cx="0" cy="0"/>
        </a:xfrm>
      </p:grpSpPr>
      <p:sp>
        <p:nvSpPr>
          <p:cNvPr id="131"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新安全生产法的背景及意义</a:t>
            </a:r>
            <a:endParaRPr/>
          </a:p>
        </p:txBody>
      </p:sp>
      <p:sp>
        <p:nvSpPr>
          <p:cNvPr id="132"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sp>
        <p:nvSpPr>
          <p:cNvPr id="226"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27"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28" name="Group 474"/>
            <p:cNvGrpSpPr/>
            <p:nvPr/>
          </p:nvGrpSpPr>
          <p:grpSpPr>
            <a:xfrm>
              <a:off x="454962" y="1575832"/>
              <a:ext cx="5829300" cy="1489352"/>
              <a:chOff x="454963" y="1575832"/>
              <a:chExt cx="5829300" cy="1489352"/>
            </a:xfrm>
          </p:grpSpPr>
          <p:sp>
            <p:nvSpPr>
              <p:cNvPr id="229"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近年来生产安全事故频发</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安全生产隐患日益突出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安全生产法律法规亟待完善</a:t>
                </a:r>
                <a:endParaRPr/>
              </a:p>
            </p:txBody>
          </p:sp>
          <p:sp>
            <p:nvSpPr>
              <p:cNvPr id="230"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应对安全生产形势严峻</a:t>
                </a:r>
                <a:endParaRPr/>
              </a:p>
            </p:txBody>
          </p:sp>
        </p:grpSp>
        <p:grpSp>
          <p:nvGrpSpPr>
            <p:cNvPr id="231" name="Group 477"/>
            <p:cNvGrpSpPr/>
            <p:nvPr/>
          </p:nvGrpSpPr>
          <p:grpSpPr>
            <a:xfrm>
              <a:off x="454962" y="3071702"/>
              <a:ext cx="5829300" cy="1489351"/>
              <a:chOff x="454963" y="3071702"/>
              <a:chExt cx="5829300" cy="1489351"/>
            </a:xfrm>
          </p:grpSpPr>
          <p:sp>
            <p:nvSpPr>
              <p:cNvPr id="232"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产业结构调整</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经济发展方式转变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安全生产管理面临新挑战</a:t>
                </a:r>
                <a:endParaRPr/>
              </a:p>
            </p:txBody>
          </p:sp>
          <p:sp>
            <p:nvSpPr>
              <p:cNvPr id="233"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适应经济发展新常态</a:t>
                </a:r>
                <a:endParaRPr/>
              </a:p>
            </p:txBody>
          </p:sp>
        </p:grpSp>
        <p:grpSp>
          <p:nvGrpSpPr>
            <p:cNvPr id="234" name="Group 480"/>
            <p:cNvGrpSpPr/>
            <p:nvPr/>
          </p:nvGrpSpPr>
          <p:grpSpPr>
            <a:xfrm>
              <a:off x="454962" y="4660638"/>
              <a:ext cx="6019800" cy="1489352"/>
              <a:chOff x="454963" y="4660638"/>
              <a:chExt cx="6019800" cy="1489352"/>
            </a:xfrm>
          </p:grpSpPr>
          <p:sp>
            <p:nvSpPr>
              <p:cNvPr id="235"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安全生产事关人民群众生命财产安全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人民群众对安全生产的期待越来越高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安全生产工作的重要性日益凸显</a:t>
                </a:r>
                <a:endParaRPr/>
              </a:p>
            </p:txBody>
          </p:sp>
          <p:sp>
            <p:nvSpPr>
              <p:cNvPr id="236"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保护人民群众生命安全</a:t>
                </a:r>
                <a:endParaRPr/>
              </a:p>
            </p:txBody>
          </p:sp>
        </p:grpSp>
      </p:grpSp>
      <p:pic>
        <p:nvPicPr>
          <p:cNvPr id="237"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38"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9"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0"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4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新安全生产法的制定背景及原因</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2" name="" descr="{&quot;isTemplate&quot;:true,&quot;type&quot;:3}"/>
        <p:cNvGrpSpPr/>
        <p:nvPr/>
      </p:nvGrpSpPr>
      <p:grpSpPr>
        <a:xfrm>
          <a:off x="0" y="0"/>
          <a:ext cx="0" cy="0"/>
        </a:xfrm>
      </p:grpSpPr>
      <p:pic>
        <p:nvPicPr>
          <p:cNvPr id="243"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44"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45" name="组合 4"/>
            <p:cNvGrpSpPr/>
            <p:nvPr/>
          </p:nvGrpSpPr>
          <p:grpSpPr>
            <a:xfrm>
              <a:off x="660396" y="1892786"/>
              <a:ext cx="5622867" cy="1446014"/>
              <a:chOff x="571500" y="1815543"/>
              <a:chExt cx="5622867" cy="1446014"/>
            </a:xfrm>
          </p:grpSpPr>
          <p:sp>
            <p:nvSpPr>
              <p:cNvPr id="246"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提高企业安全生产水平</a:t>
                </a:r>
                <a:endParaRPr lang="en-US" b="1">
                  <a:solidFill>
                    <a:schemeClr val="accent1">
                      <a:alpha val="100000"/>
                    </a:schemeClr>
                  </a:solidFill>
                  <a:latin typeface="微软雅黑"/>
                  <a:ea typeface="微软雅黑"/>
                </a:endParaRPr>
              </a:p>
            </p:txBody>
          </p:sp>
          <p:sp>
            <p:nvSpPr>
              <p:cNvPr id="247"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规范企业安全生产行为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促进企业安全生产管理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提高企业安全生产保障能力</a:t>
                </a:r>
                <a:endParaRPr/>
              </a:p>
            </p:txBody>
          </p:sp>
          <p:sp>
            <p:nvSpPr>
              <p:cNvPr id="248"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49" name="组合 8"/>
            <p:cNvGrpSpPr/>
            <p:nvPr/>
          </p:nvGrpSpPr>
          <p:grpSpPr>
            <a:xfrm>
              <a:off x="660396" y="3478749"/>
              <a:ext cx="5622868" cy="1446014"/>
              <a:chOff x="571500" y="1815543"/>
              <a:chExt cx="5622868" cy="1446014"/>
            </a:xfrm>
          </p:grpSpPr>
          <p:sp>
            <p:nvSpPr>
              <p:cNvPr id="25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降低企业安全生产风险</a:t>
                </a:r>
                <a:endParaRPr lang="en-US" b="1">
                  <a:solidFill>
                    <a:schemeClr val="accent1">
                      <a:alpha val="100000"/>
                    </a:schemeClr>
                  </a:solidFill>
                  <a:latin typeface="微软雅黑"/>
                  <a:ea typeface="微软雅黑"/>
                </a:endParaRPr>
              </a:p>
            </p:txBody>
          </p:sp>
          <p:sp>
            <p:nvSpPr>
              <p:cNvPr id="251"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预防和减少生产安全事故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降低企业安全生产损失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保障企业可持续发展</a:t>
                </a:r>
                <a:endParaRPr/>
              </a:p>
            </p:txBody>
          </p:sp>
          <p:sp>
            <p:nvSpPr>
              <p:cNvPr id="252"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53" name="组合 12"/>
            <p:cNvGrpSpPr/>
            <p:nvPr/>
          </p:nvGrpSpPr>
          <p:grpSpPr>
            <a:xfrm>
              <a:off x="660396" y="5064711"/>
              <a:ext cx="5622867" cy="1446014"/>
              <a:chOff x="571500" y="1815543"/>
              <a:chExt cx="5622867" cy="1446014"/>
            </a:xfrm>
          </p:grpSpPr>
          <p:sp>
            <p:nvSpPr>
              <p:cNvPr id="25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提升企业社会责任</a:t>
                </a:r>
                <a:endParaRPr lang="en-US" b="1">
                  <a:solidFill>
                    <a:schemeClr val="accent1">
                      <a:alpha val="100000"/>
                    </a:schemeClr>
                  </a:solidFill>
                  <a:latin typeface="微软雅黑"/>
                  <a:ea typeface="微软雅黑"/>
                </a:endParaRPr>
              </a:p>
            </p:txBody>
          </p:sp>
          <p:sp>
            <p:nvSpPr>
              <p:cNvPr id="255"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树立企业良好形象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增强企业核心竞争力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提高企业社会责任感</a:t>
                </a:r>
                <a:endParaRPr/>
              </a:p>
            </p:txBody>
          </p:sp>
          <p:sp>
            <p:nvSpPr>
              <p:cNvPr id="256"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7"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新安全生产法对企业的意义</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8" name="" descr="{&quot;isTemplate&quot;:true,&quot;type&quot;:3}"/>
        <p:cNvGrpSpPr/>
        <p:nvPr/>
      </p:nvGrpSpPr>
      <p:grpSpPr>
        <a:xfrm>
          <a:off x="0" y="0"/>
          <a:ext cx="0" cy="0"/>
        </a:xfrm>
      </p:grpSpPr>
      <p:pic>
        <p:nvPicPr>
          <p:cNvPr id="259"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260"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261" name="Group 2"/>
            <p:cNvGrpSpPr/>
            <p:nvPr/>
          </p:nvGrpSpPr>
          <p:grpSpPr>
            <a:xfrm>
              <a:off x="5982796" y="3116804"/>
              <a:ext cx="5783287" cy="1610798"/>
              <a:chOff x="5982796" y="3116804"/>
              <a:chExt cx="5783287" cy="1610798"/>
            </a:xfrm>
          </p:grpSpPr>
          <p:sp>
            <p:nvSpPr>
              <p:cNvPr id="262"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保障员工生命安全</a:t>
                </a:r>
                <a:endParaRPr/>
              </a:p>
            </p:txBody>
          </p:sp>
          <p:sp>
            <p:nvSpPr>
              <p:cNvPr id="263"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防止生产安全事故发生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保障员工工作环境安全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提高员工生命安全意识</a:t>
                </a:r>
                <a:endParaRPr/>
              </a:p>
            </p:txBody>
          </p:sp>
        </p:grpSp>
        <p:grpSp>
          <p:nvGrpSpPr>
            <p:cNvPr id="264" name="Group 5"/>
            <p:cNvGrpSpPr/>
            <p:nvPr/>
          </p:nvGrpSpPr>
          <p:grpSpPr>
            <a:xfrm>
              <a:off x="5982796" y="4769459"/>
              <a:ext cx="5783287" cy="1610798"/>
              <a:chOff x="5982796" y="4769459"/>
              <a:chExt cx="5783287" cy="1610798"/>
            </a:xfrm>
          </p:grpSpPr>
          <p:sp>
            <p:nvSpPr>
              <p:cNvPr id="265"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维护员工合法权益</a:t>
                </a:r>
                <a:endParaRPr/>
              </a:p>
            </p:txBody>
          </p:sp>
          <p:sp>
            <p:nvSpPr>
              <p:cNvPr id="266"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保障员工安全生产培训权益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保障员工安全生产福利待遇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维护员工安全生产知情权</a:t>
                </a:r>
                <a:endParaRPr/>
              </a:p>
            </p:txBody>
          </p:sp>
        </p:grpSp>
        <p:grpSp>
          <p:nvGrpSpPr>
            <p:cNvPr id="267" name="Group 407"/>
            <p:cNvGrpSpPr/>
            <p:nvPr/>
          </p:nvGrpSpPr>
          <p:grpSpPr>
            <a:xfrm>
              <a:off x="5982796" y="1468163"/>
              <a:ext cx="5700871" cy="1610798"/>
              <a:chOff x="5982796" y="1468163"/>
              <a:chExt cx="5700871" cy="1610798"/>
            </a:xfrm>
          </p:grpSpPr>
          <p:sp>
            <p:nvSpPr>
              <p:cNvPr id="268"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提高员工安全生产素质</a:t>
                </a:r>
                <a:endParaRPr/>
              </a:p>
            </p:txBody>
          </p:sp>
          <p:sp>
            <p:nvSpPr>
              <p:cNvPr id="269"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加强员工安全生产教育培训</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提高员工安全生产技能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培养员工安全生产意识</a:t>
                </a:r>
                <a:endParaRPr/>
              </a:p>
            </p:txBody>
          </p:sp>
        </p:grpSp>
      </p:grpSp>
      <p:sp>
        <p:nvSpPr>
          <p:cNvPr id="270"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新安全生产法对员工权益的保障</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1" name="" descr="{&quot;isTemplate&quot;:true,&quot;type&quot;:2}"/>
        <p:cNvGrpSpPr/>
        <p:nvPr/>
      </p:nvGrpSpPr>
      <p:grpSpPr>
        <a:xfrm>
          <a:off x="0" y="0"/>
          <a:ext cx="0" cy="0"/>
        </a:xfrm>
      </p:grpSpPr>
      <p:sp>
        <p:nvSpPr>
          <p:cNvPr id="272"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业主要负责人的定义及范围</a:t>
            </a:r>
            <a:endParaRPr/>
          </a:p>
        </p:txBody>
      </p:sp>
      <p:sp>
        <p:nvSpPr>
          <p:cNvPr id="273"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4" name="" descr="{&quot;isTemplate&quot;:true,&quot;type&quot;:3}"/>
        <p:cNvGrpSpPr/>
        <p:nvPr/>
      </p:nvGrpSpPr>
      <p:grpSpPr>
        <a:xfrm>
          <a:off x="0" y="0"/>
          <a:ext cx="0" cy="0"/>
        </a:xfrm>
      </p:grpSpPr>
      <p:sp>
        <p:nvSpPr>
          <p:cNvPr id="27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业主要负责人的定义及确认</a:t>
            </a:r>
            <a:endParaRPr lang="en-US" altLang="zh-CN" sz="2800" b="1">
              <a:latin typeface="+mj-ea"/>
              <a:ea typeface="+mj-ea"/>
            </a:endParaRPr>
          </a:p>
        </p:txBody>
      </p:sp>
      <p:grpSp>
        <p:nvGrpSpPr>
          <p:cNvPr id="276"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7" name=""/>
            <p:cNvGrpSpPr/>
            <p:nvPr/>
          </p:nvGrpSpPr>
          <p:grpSpPr>
            <a:xfrm>
              <a:off x="660399" y="2074672"/>
              <a:ext cx="5100082" cy="4536540"/>
              <a:chOff x="660399" y="2074672"/>
              <a:chExt cx="5100082" cy="4536540"/>
            </a:xfrm>
          </p:grpSpPr>
          <p:sp>
            <p:nvSpPr>
              <p:cNvPr id="27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定义</a:t>
                </a:r>
                <a:endParaRPr lang="en-US" altLang="zh-CN" sz="2000" b="1">
                  <a:latin typeface="Microsoft YaHei" panose="020b0503020204020204" pitchFamily="34" charset="-122"/>
                  <a:ea typeface="Microsoft YaHei" panose="020b0503020204020204" pitchFamily="34" charset="-122"/>
                </a:endParaRPr>
              </a:p>
            </p:txBody>
          </p:sp>
          <p:sp>
            <p:nvSpPr>
              <p:cNvPr id="28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业主要负责人是指对单位安全生产工作具有决策权的法定代表人或实际控制人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负责本单位安全生产工作的组织、领导、监督和管理</a:t>
                </a:r>
                <a:endParaRPr/>
              </a:p>
            </p:txBody>
          </p:sp>
          <p:pic>
            <p:nvPicPr>
              <p:cNvPr id="281"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82" name=""/>
            <p:cNvGrpSpPr/>
            <p:nvPr/>
          </p:nvGrpSpPr>
          <p:grpSpPr>
            <a:xfrm>
              <a:off x="6431519" y="2074672"/>
              <a:ext cx="5100082" cy="4536540"/>
              <a:chOff x="660399" y="2074672"/>
              <a:chExt cx="5100082" cy="4536540"/>
            </a:xfrm>
          </p:grpSpPr>
          <p:sp>
            <p:nvSpPr>
              <p:cNvPr id="28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确认</a:t>
                </a:r>
                <a:endParaRPr lang="en-US" altLang="zh-CN" sz="2000" b="1">
                  <a:latin typeface="Microsoft YaHei" panose="020b0503020204020204" pitchFamily="34" charset="-122"/>
                  <a:ea typeface="Microsoft YaHei" panose="020b0503020204020204" pitchFamily="34" charset="-122"/>
                </a:endParaRPr>
              </a:p>
            </p:txBody>
          </p:sp>
          <p:sp>
            <p:nvSpPr>
              <p:cNvPr id="28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根据企业登记、营业执照等法定文件确认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根据企业安全生产管理组织结构确认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根据企业安全生产责任分工确认</a:t>
                </a:r>
                <a:endParaRPr/>
              </a:p>
            </p:txBody>
          </p:sp>
          <p:pic>
            <p:nvPicPr>
              <p:cNvPr id="286"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7" name="" descr="{&quot;isTemplate&quot;:true,&quot;type&quot;:3}"/>
        <p:cNvGrpSpPr/>
        <p:nvPr/>
      </p:nvGrpSpPr>
      <p:grpSpPr>
        <a:xfrm>
          <a:off x="0" y="0"/>
          <a:ext cx="0" cy="0"/>
        </a:xfrm>
      </p:grpSpPr>
      <p:pic>
        <p:nvPicPr>
          <p:cNvPr id="28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90" name="Group 598"/>
            <p:cNvGrpSpPr/>
            <p:nvPr/>
          </p:nvGrpSpPr>
          <p:grpSpPr>
            <a:xfrm>
              <a:off x="763829" y="1414808"/>
              <a:ext cx="6972294" cy="2337649"/>
              <a:chOff x="763829" y="1414808"/>
              <a:chExt cx="6972294" cy="2337649"/>
            </a:xfrm>
          </p:grpSpPr>
          <p:sp>
            <p:nvSpPr>
              <p:cNvPr id="29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范围</a:t>
                </a:r>
                <a:endParaRPr/>
              </a:p>
            </p:txBody>
          </p:sp>
          <p:sp>
            <p:nvSpPr>
              <p:cNvPr id="29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企事业单位的法定代表人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企事业单位的实际控制人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企事业单位的主要负责人</a:t>
                </a:r>
                <a:endParaRPr/>
              </a:p>
            </p:txBody>
          </p:sp>
          <p:sp>
            <p:nvSpPr>
              <p:cNvPr id="29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97" name="Group 591"/>
            <p:cNvGrpSpPr/>
            <p:nvPr/>
          </p:nvGrpSpPr>
          <p:grpSpPr>
            <a:xfrm>
              <a:off x="689593" y="3949139"/>
              <a:ext cx="7078256" cy="2128975"/>
              <a:chOff x="689593" y="3949139"/>
              <a:chExt cx="7078256" cy="2128975"/>
            </a:xfrm>
          </p:grpSpPr>
          <p:sp>
            <p:nvSpPr>
              <p:cNvPr id="29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职责</a:t>
                </a:r>
                <a:endParaRPr/>
              </a:p>
            </p:txBody>
          </p:sp>
          <p:sp>
            <p:nvSpPr>
              <p:cNvPr id="29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建立健全安全生产责任制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确保安全生产资金的投入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加强安全生产教育培训</a:t>
                </a:r>
                <a:endParaRPr/>
              </a:p>
            </p:txBody>
          </p:sp>
          <p:sp>
            <p:nvSpPr>
              <p:cNvPr id="30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业主要负责人的范围及职责</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05" name="" descr="{&quot;isTemplate&quot;:true,&quot;type&quot;:3}"/>
        <p:cNvGrpSpPr/>
        <p:nvPr/>
      </p:nvGrpSpPr>
      <p:grpSpPr>
        <a:xfrm>
          <a:off x="0" y="0"/>
          <a:ext cx="0" cy="0"/>
        </a:xfrm>
      </p:grpSpPr>
      <p:sp>
        <p:nvSpPr>
          <p:cNvPr id="306"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7"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8"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309"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310"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311" name="Group 808"/>
            <p:cNvGrpSpPr/>
            <p:nvPr/>
          </p:nvGrpSpPr>
          <p:grpSpPr>
            <a:xfrm>
              <a:off x="9146662" y="1063099"/>
              <a:ext cx="2413000" cy="2767131"/>
              <a:chOff x="9146662" y="1063099"/>
              <a:chExt cx="2413000" cy="2767131"/>
            </a:xfrm>
          </p:grpSpPr>
          <p:sp>
            <p:nvSpPr>
              <p:cNvPr id="312"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责令限期改正</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罚款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暂停生产经营活动</a:t>
                </a:r>
                <a:endParaRPr/>
              </a:p>
            </p:txBody>
          </p:sp>
          <p:sp>
            <p:nvSpPr>
              <p:cNvPr id="313"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行政责任</a:t>
                </a:r>
                <a:endParaRPr/>
              </a:p>
            </p:txBody>
          </p:sp>
        </p:grpSp>
        <p:grpSp>
          <p:nvGrpSpPr>
            <p:cNvPr id="314" name="Group 811"/>
            <p:cNvGrpSpPr/>
            <p:nvPr/>
          </p:nvGrpSpPr>
          <p:grpSpPr>
            <a:xfrm>
              <a:off x="9146662" y="3977215"/>
              <a:ext cx="2413000" cy="2370390"/>
              <a:chOff x="9146662" y="3977216"/>
              <a:chExt cx="2413000" cy="2370390"/>
            </a:xfrm>
          </p:grpSpPr>
          <p:sp>
            <p:nvSpPr>
              <p:cNvPr id="315"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刑事责任</a:t>
                </a:r>
                <a:endParaRPr/>
              </a:p>
            </p:txBody>
          </p:sp>
          <p:sp>
            <p:nvSpPr>
              <p:cNvPr id="316"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涉嫌犯罪的，移送司法机关处理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刑事处罚</a:t>
                </a:r>
                <a:endParaRPr/>
              </a:p>
            </p:txBody>
          </p:sp>
        </p:grpSp>
        <p:grpSp>
          <p:nvGrpSpPr>
            <p:cNvPr id="317" name="Group 814"/>
            <p:cNvGrpSpPr/>
            <p:nvPr/>
          </p:nvGrpSpPr>
          <p:grpSpPr>
            <a:xfrm>
              <a:off x="539110" y="3172356"/>
              <a:ext cx="2413000" cy="2333785"/>
              <a:chOff x="539110" y="3172356"/>
              <a:chExt cx="2413000" cy="2333785"/>
            </a:xfrm>
          </p:grpSpPr>
          <p:sp>
            <p:nvSpPr>
              <p:cNvPr id="318"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民事责任</a:t>
                </a:r>
                <a:endParaRPr/>
              </a:p>
            </p:txBody>
          </p:sp>
          <p:sp>
            <p:nvSpPr>
              <p:cNvPr id="319"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对生产安全事故受害人承担赔偿责任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赔偿企业安全生产损失</a:t>
                </a:r>
                <a:endParaRPr/>
              </a:p>
            </p:txBody>
          </p:sp>
        </p:grpSp>
      </p:grpSp>
      <p:sp>
        <p:nvSpPr>
          <p:cNvPr id="320"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业主要负责人的法律责任</a:t>
            </a:r>
            <a:endParaRPr lang="en-US" altLang="zh-CN" sz="2800" b="1">
              <a:latin typeface="+mj-ea"/>
              <a:ea typeface="+mj-ea"/>
            </a:endParaRPr>
          </a:p>
        </p:txBody>
      </p:sp>
      <p:sp>
        <p:nvSpPr>
          <p:cNvPr id="321"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22"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323"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业主要负责人的安全生产职责</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2" name=""/>
            <p:cNvGrpSpPr/>
            <p:nvPr/>
          </p:nvGrpSpPr>
          <p:grpSpPr>
            <a:xfrm>
              <a:off x="4252327" y="1207692"/>
              <a:ext cx="8485777" cy="1440001"/>
              <a:chOff x="4252327" y="1207692"/>
              <a:chExt cx="8485777" cy="1440001"/>
            </a:xfrm>
          </p:grpSpPr>
          <p:sp>
            <p:nvSpPr>
              <p:cNvPr id="13"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制定安全生产责任制</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明确单位内部各部门、各岗位的安全职责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建立健全安全生产责任考核机制</a:t>
                </a:r>
                <a:endParaRPr/>
              </a:p>
            </p:txBody>
          </p:sp>
          <p:pic>
            <p:nvPicPr>
              <p:cNvPr id="16"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7" name=""/>
            <p:cNvGrpSpPr/>
            <p:nvPr/>
          </p:nvGrpSpPr>
          <p:grpSpPr>
            <a:xfrm>
              <a:off x="4252325" y="2998393"/>
              <a:ext cx="8485779" cy="1440000"/>
              <a:chOff x="4252325" y="2998393"/>
              <a:chExt cx="8485779" cy="1440000"/>
            </a:xfrm>
          </p:grpSpPr>
          <p:sp>
            <p:nvSpPr>
              <p:cNvPr id="18"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落实安全生产责任制</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确保安全生产责任落实到人</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加强安全生产责任监督和管理</a:t>
                </a:r>
                <a:endParaRPr/>
              </a:p>
            </p:txBody>
          </p:sp>
          <p:pic>
            <p:nvPicPr>
              <p:cNvPr id="21"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2" name=""/>
            <p:cNvGrpSpPr/>
            <p:nvPr/>
          </p:nvGrpSpPr>
          <p:grpSpPr>
            <a:xfrm>
              <a:off x="4252323" y="4789093"/>
              <a:ext cx="8485781" cy="1440002"/>
              <a:chOff x="4252323" y="4789093"/>
              <a:chExt cx="8485781" cy="1440002"/>
            </a:xfrm>
          </p:grpSpPr>
          <p:sp>
            <p:nvSpPr>
              <p:cNvPr id="23"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追究安全生产责任</a:t>
                </a:r>
                <a:endParaRPr lang="en-US" altLang="zh-CN" sz="2000" b="1">
                  <a:latin typeface="Microsoft YaHei" panose="020b0503020204020204" pitchFamily="34" charset="-122"/>
                  <a:ea typeface="Microsoft YaHei" panose="020b0503020204020204" pitchFamily="34" charset="-122"/>
                </a:endParaRPr>
              </a:p>
            </p:txBody>
          </p:sp>
          <p:sp>
            <p:nvSpPr>
              <p:cNvPr id="25"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对未履行安全生产职责的人员进行责任追究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严肃查处安全生产责任事故</a:t>
                </a:r>
                <a:endParaRPr/>
              </a:p>
            </p:txBody>
          </p:sp>
          <p:pic>
            <p:nvPicPr>
              <p:cNvPr id="26"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7"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建立健全安全生产责任制</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pic>
        <p:nvPicPr>
          <p:cNvPr id="29"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30"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31" name="组合 3"/>
            <p:cNvGrpSpPr/>
            <p:nvPr/>
          </p:nvGrpSpPr>
          <p:grpSpPr>
            <a:xfrm>
              <a:off x="5582412" y="1807048"/>
              <a:ext cx="5629117" cy="1487888"/>
              <a:chOff x="571500" y="1815543"/>
              <a:chExt cx="5629117" cy="1487888"/>
            </a:xfrm>
          </p:grpSpPr>
          <p:sp>
            <p:nvSpPr>
              <p:cNvPr id="32"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编制安全生产资金预算</a:t>
                </a:r>
                <a:endParaRPr lang="en-US" b="1">
                  <a:solidFill>
                    <a:schemeClr val="accent1">
                      <a:alpha val="100000"/>
                    </a:schemeClr>
                  </a:solidFill>
                  <a:latin typeface="微软雅黑"/>
                  <a:ea typeface="微软雅黑"/>
                </a:endParaRPr>
              </a:p>
            </p:txBody>
          </p:sp>
          <p:sp>
            <p:nvSpPr>
              <p:cNvPr id="33"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根据企业安全生产需要编制预算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确保安全生产资金投入</a:t>
                </a:r>
                <a:endParaRPr/>
              </a:p>
            </p:txBody>
          </p:sp>
          <p:sp>
            <p:nvSpPr>
              <p:cNvPr id="34"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35" name="组合 7"/>
            <p:cNvGrpSpPr/>
            <p:nvPr/>
          </p:nvGrpSpPr>
          <p:grpSpPr>
            <a:xfrm>
              <a:off x="5582412" y="3393011"/>
              <a:ext cx="5629118" cy="1487888"/>
              <a:chOff x="571500" y="1815543"/>
              <a:chExt cx="5629118" cy="1487888"/>
            </a:xfrm>
          </p:grpSpPr>
          <p:sp>
            <p:nvSpPr>
              <p:cNvPr id="36"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使用安全生产资金</a:t>
                </a:r>
                <a:endParaRPr lang="en-US" b="1">
                  <a:solidFill>
                    <a:schemeClr val="accent1">
                      <a:alpha val="100000"/>
                    </a:schemeClr>
                  </a:solidFill>
                  <a:latin typeface="微软雅黑"/>
                  <a:ea typeface="微软雅黑"/>
                </a:endParaRPr>
              </a:p>
            </p:txBody>
          </p:sp>
          <p:sp>
            <p:nvSpPr>
              <p:cNvPr id="37"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用于安全生产设施设备购置、更新和维护</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用于安全生产教育培训和应急演练</a:t>
                </a:r>
                <a:endParaRPr/>
              </a:p>
            </p:txBody>
          </p:sp>
          <p:sp>
            <p:nvSpPr>
              <p:cNvPr id="38"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39" name="组合 11"/>
            <p:cNvGrpSpPr/>
            <p:nvPr/>
          </p:nvGrpSpPr>
          <p:grpSpPr>
            <a:xfrm>
              <a:off x="5582412" y="4978974"/>
              <a:ext cx="5629118" cy="1487888"/>
              <a:chOff x="571500" y="1815543"/>
              <a:chExt cx="5629118" cy="1487888"/>
            </a:xfrm>
          </p:grpSpPr>
          <p:sp>
            <p:nvSpPr>
              <p:cNvPr id="40"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监督安全生产资金</a:t>
                </a:r>
                <a:endParaRPr lang="en-US" b="1">
                  <a:solidFill>
                    <a:schemeClr val="accent1">
                      <a:alpha val="100000"/>
                    </a:schemeClr>
                  </a:solidFill>
                  <a:latin typeface="微软雅黑"/>
                  <a:ea typeface="微软雅黑"/>
                </a:endParaRPr>
              </a:p>
            </p:txBody>
          </p:sp>
          <p:sp>
            <p:nvSpPr>
              <p:cNvPr id="41"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加强安全生产资金使用情况的监督和管理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确保安全生产资金的有效使用</a:t>
                </a:r>
                <a:endParaRPr/>
              </a:p>
            </p:txBody>
          </p:sp>
          <p:sp>
            <p:nvSpPr>
              <p:cNvPr id="42"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4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确保安全生产资金的投入</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44" name="" descr="{&quot;isTemplate&quot;:true,&quot;type&quot;:3}"/>
        <p:cNvGrpSpPr/>
        <p:nvPr/>
      </p:nvGrpSpPr>
      <p:grpSpPr>
        <a:xfrm>
          <a:off x="0" y="0"/>
          <a:ext cx="0" cy="0"/>
        </a:xfrm>
      </p:grpSpPr>
      <p:grpSp>
        <p:nvGrpSpPr>
          <p:cNvPr id="45"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46" name="Group 9"/>
            <p:cNvGrpSpPr/>
            <p:nvPr/>
          </p:nvGrpSpPr>
          <p:grpSpPr>
            <a:xfrm>
              <a:off x="5982796" y="1521950"/>
              <a:ext cx="5687135" cy="1523479"/>
              <a:chOff x="5982796" y="1521950"/>
              <a:chExt cx="5687135" cy="1523479"/>
            </a:xfrm>
          </p:grpSpPr>
          <p:sp>
            <p:nvSpPr>
              <p:cNvPr id="47"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制定安全生产教育培训计划</a:t>
                </a:r>
                <a:endParaRPr/>
              </a:p>
            </p:txBody>
          </p:sp>
          <p:sp>
            <p:nvSpPr>
              <p:cNvPr id="48"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根据企业安全生产需要制定计划</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确保教育培训内容的针对性和实效性</a:t>
                </a:r>
                <a:endParaRPr/>
              </a:p>
            </p:txBody>
          </p:sp>
        </p:grpSp>
        <p:grpSp>
          <p:nvGrpSpPr>
            <p:cNvPr id="49" name="Group 2"/>
            <p:cNvGrpSpPr/>
            <p:nvPr/>
          </p:nvGrpSpPr>
          <p:grpSpPr>
            <a:xfrm>
              <a:off x="5982796" y="3170591"/>
              <a:ext cx="5783287" cy="1523479"/>
              <a:chOff x="5982796" y="3170591"/>
              <a:chExt cx="5783287" cy="1523479"/>
            </a:xfrm>
          </p:grpSpPr>
          <p:sp>
            <p:nvSpPr>
              <p:cNvPr id="50"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组织安全生产教育培训</a:t>
                </a:r>
                <a:endParaRPr/>
              </a:p>
            </p:txBody>
          </p:sp>
          <p:sp>
            <p:nvSpPr>
              <p:cNvPr id="51"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定期组织安全生产教育培训活动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加强安全生产教育培训的考核和管理</a:t>
                </a:r>
                <a:endParaRPr/>
              </a:p>
            </p:txBody>
          </p:sp>
        </p:grpSp>
        <p:grpSp>
          <p:nvGrpSpPr>
            <p:cNvPr id="52" name="Group 5"/>
            <p:cNvGrpSpPr/>
            <p:nvPr/>
          </p:nvGrpSpPr>
          <p:grpSpPr>
            <a:xfrm>
              <a:off x="5982796" y="4823246"/>
              <a:ext cx="5783287" cy="1523479"/>
              <a:chOff x="5982796" y="4823246"/>
              <a:chExt cx="5783287" cy="1523479"/>
            </a:xfrm>
          </p:grpSpPr>
          <p:sp>
            <p:nvSpPr>
              <p:cNvPr id="53"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提高安全生产教育培训质量</a:t>
                </a:r>
                <a:endParaRPr/>
              </a:p>
            </p:txBody>
          </p:sp>
          <p:sp>
            <p:nvSpPr>
              <p:cNvPr id="54"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邀请安全生产专家进行授课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采用先进的安全生产教育培训方法</a:t>
                </a:r>
                <a:endParaRPr/>
              </a:p>
            </p:txBody>
          </p:sp>
        </p:grpSp>
      </p:grpSp>
      <p:pic>
        <p:nvPicPr>
          <p:cNvPr id="55"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56"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加强安全生产教育培训</a:t>
            </a:r>
            <a:endParaRPr lang="en-US" altLang="zh-CN" sz="2800" b="1">
              <a:latin typeface="+mj-ea"/>
              <a:ea typeface="+mj-ea"/>
            </a:endParaRPr>
          </a:p>
        </p:txBody>
      </p:sp>
      <p:sp>
        <p:nvSpPr>
          <p:cNvPr id="57"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58"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59"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https://d.book118.com/845320041041011114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新安全生产法详解：业主要负责人的职责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2024-09-21T05:07:50.293</cp:lastPrinted>
  <dcterms:created xsi:type="dcterms:W3CDTF">2024-09-20T21:07:50Z</dcterms:created>
  <dcterms:modified xsi:type="dcterms:W3CDTF">2024-09-20T21:07:52Z</dcterms:modified>
</cp:coreProperties>
</file>