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248242-0955-4F9A-A9DC-CD4A3AEE7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0115FA-4B11-4868-95A9-604451A69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7786A6-DDF9-49F1-970C-9D352C52A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CD774D-C6B8-4A76-9A64-6442DAEE1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9C48FB-AE22-4DB5-852C-213C66027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6F20FF-EF6B-40B8-B9A9-AD272910C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1BAFDA-09D5-4630-8DD8-0D2053807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2DAD31-7BCB-48E9-995B-4DDC47CF1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A2818B-112F-4B26-AC36-F957B259D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8E446B-441C-44CB-8FF2-A624726E6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C225CB-5FB0-42D4-B843-4C35F3C4A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330202210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机关档案工作目标管理课件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机关档案工作的重要性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机关档案工作的现状和问题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机关档案工作目标管理的意义和原则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机关档案工作目标管理的实施路径和方法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机关档案工作目标管理的保障措施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机关档案工作目标管理的展望和发展方向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机关档案工作的重要性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传承经验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机关档案中保存了大量的经验和知识，可以为后人提供宝贵的经验和指导，促进机关工作的持续发展和进步。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记录历史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机关档案是记录机关历史和重要事件的重要载体，能够还原机关发展历程和重要决策的背景和过程。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推动数字化转型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数字化转型是机关档案工作的重要方向，通过数字化技术，可以实现机关档案的永久保存和高效利用，提高档案工作的质量和效率。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750" b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125" r="171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记录和传承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辅助决策分析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通过对机关档案的分析和挖掘，可以发现潜在的问题和发展趋势，为决策者提供更加全面和准确的决策参考。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提高决策效率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通过利用机关档案中的经验和知识，决策者可以更快地做出决策，提高决策的效率和准确性。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提供决策依据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机关档案可以为决策者提供重要的历史数据和信息，为制定科学合理的决策提供有力支持。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决策参考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维护合法权益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在涉及法律纠纷时，机关档案可以作为证据使用，维护当事人的合法权益。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提高法律意识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机关档案工作涉及到法律法规的遵守和执行，通过加强机关档案工作可以提高干部职工的法律意识，增强法治观念。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证明权利和义务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机关档案中的合同、协议、批复等文件是法律凭证的重要组成部分，可以证明当事人的权利和义务。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法律凭证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机关档案工作的现状和问题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机关档案工作中，档案收集不全是一个较为普遍的问题。由于缺乏有效的收集机制和责任落实，许多有价值的档案资料未被妥善保存或遗失，导致后续利用的困难。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为了解决这一问题，需要建立完善的档案收集制度，明确各部门、各岗位的收集责任，同时加强对档案收集工作的监督和考核，确保档案资料的完整性。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档案收集不全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7792" r="27792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档案整理是机关档案工作的重要环节，但往往存在不规范的问题。一些档案在整理过程中出现了分类不清、标题不明、排序混乱等现象，影响了档案的查阅和利用。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要解决这一问题，需要制定详细的档案整理规范，明确分类原则、标题格式、排序要求等，同时加强培训和指导，确保档案整理工作的规范化和标准化。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档案整理不规范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机关档案工作中，档案利用不充分是一个较为突出的问题。许多已归档的档案资料未被充分利用，造成了资源的浪费。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为了解决这一问题，需要加强档案利用工作的宣传和推广，提高机关工作人员对档案利用的意识，同时完善档案查询和借阅制度，提供便捷的档案利用服务。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档案利用不充分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机关档案工作中，档案安全保障不足是一个不可忽视的问题。一些机关在档案管理方面存在安全措施不到位、保密措施不严格等问题，可能导致档案的泄露和损坏。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为了解决这一问题，需要加强档案安全保障措施的建设，建立严格的保密制度，同时加强对档案存储、保管、使用等环节的安全监督和管理，确保档案的安全性和完整性。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档案安全保障不足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机关档案工作目标管理的意义和原则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395076" y="-1857264"/>
            <a:ext cx="1691080" cy="11233248"/>
          </a:xfrm>
          <a:prstGeom prst="downArrow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3878294" y="2871692"/>
            <a:ext cx="1860709" cy="1861375"/>
            <a:chOff x="3878294" y="2871692"/>
            <a:chExt cx="1860709" cy="1861375"/>
          </a:xfrm>
        </p:grpSpPr>
        <p:sp>
          <p:nvSpPr>
            <p:cNvPr id="4" name="AutoShape 4"/>
            <p:cNvSpPr/>
            <p:nvPr/>
          </p:nvSpPr>
          <p:spPr>
            <a:xfrm>
              <a:off x="3878294" y="2871692"/>
              <a:ext cx="1860709" cy="1861375"/>
            </a:xfrm>
            <a:prstGeom prst="ellipse">
              <a:avLst/>
            </a:prstGeom>
            <a:solidFill>
              <a:srgbClr val="D8D8D8">
                <a:alpha val="23039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004310" y="2997803"/>
              <a:ext cx="1607629" cy="160810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270117" y="2871692"/>
            <a:ext cx="1860709" cy="1861375"/>
            <a:chOff x="6270117" y="2871692"/>
            <a:chExt cx="1860709" cy="1861375"/>
          </a:xfrm>
        </p:grpSpPr>
        <p:sp>
          <p:nvSpPr>
            <p:cNvPr id="7" name="AutoShape 7"/>
            <p:cNvSpPr/>
            <p:nvPr/>
          </p:nvSpPr>
          <p:spPr>
            <a:xfrm>
              <a:off x="6270117" y="2871692"/>
              <a:ext cx="1860709" cy="1861375"/>
            </a:xfrm>
            <a:prstGeom prst="ellipse">
              <a:avLst/>
            </a:prstGeom>
            <a:solidFill>
              <a:srgbClr val="D8D8D8">
                <a:alpha val="23039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396228" y="2997803"/>
              <a:ext cx="1607629" cy="160810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8658606" y="2871692"/>
            <a:ext cx="1860709" cy="1861375"/>
            <a:chOff x="8658606" y="2871692"/>
            <a:chExt cx="1860709" cy="1861375"/>
          </a:xfrm>
        </p:grpSpPr>
        <p:sp>
          <p:nvSpPr>
            <p:cNvPr id="10" name="AutoShape 10"/>
            <p:cNvSpPr/>
            <p:nvPr/>
          </p:nvSpPr>
          <p:spPr>
            <a:xfrm>
              <a:off x="8658606" y="2871692"/>
              <a:ext cx="1860709" cy="1861375"/>
            </a:xfrm>
            <a:prstGeom prst="ellipse">
              <a:avLst/>
            </a:prstGeom>
            <a:solidFill>
              <a:srgbClr val="D8D8D8">
                <a:alpha val="23039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8784622" y="2997803"/>
              <a:ext cx="1607629" cy="160810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1477994" y="2871692"/>
            <a:ext cx="1860709" cy="1861375"/>
            <a:chOff x="1477994" y="2871692"/>
            <a:chExt cx="1860709" cy="1861375"/>
          </a:xfrm>
        </p:grpSpPr>
        <p:sp>
          <p:nvSpPr>
            <p:cNvPr id="13" name="AutoShape 13"/>
            <p:cNvSpPr/>
            <p:nvPr/>
          </p:nvSpPr>
          <p:spPr>
            <a:xfrm>
              <a:off x="1477994" y="2871692"/>
              <a:ext cx="1860709" cy="1861375"/>
            </a:xfrm>
            <a:prstGeom prst="ellipse">
              <a:avLst/>
            </a:prstGeom>
            <a:solidFill>
              <a:srgbClr val="D8D8D8">
                <a:alpha val="23039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605058" y="2997803"/>
              <a:ext cx="1607629" cy="160810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AutoShape 15"/>
          <p:cNvSpPr/>
          <p:nvPr/>
        </p:nvSpPr>
        <p:spPr>
          <a:xfrm>
            <a:off x="4192750" y="5069272"/>
            <a:ext cx="1784144" cy="55271"/>
          </a:xfrm>
          <a:prstGeom prst="wedgeRectCallou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759496" y="2452677"/>
            <a:ext cx="1913299" cy="77540"/>
          </a:xfrm>
          <a:prstGeom prst="wedgeRectCallou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68186" y="5115336"/>
            <a:ext cx="1971675" cy="1010465"/>
          </a:xfrm>
          <a:prstGeom prst="rect">
            <a:avLst/>
          </a:prstGeom>
        </p:spPr>
        <p:txBody>
          <a:bodyPr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促进机关档案工作的现代化和规范化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695605" y="1453470"/>
            <a:ext cx="1977190" cy="994859"/>
          </a:xfrm>
          <a:prstGeom prst="rect">
            <a:avLst/>
          </a:prstGeom>
        </p:spPr>
        <p:txBody>
          <a:bodyPr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提高机关档案工作的效率和质量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487558" y="2452677"/>
            <a:ext cx="1913299" cy="77540"/>
          </a:xfrm>
          <a:prstGeom prst="wedgeRectCallou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568534" y="1453470"/>
            <a:ext cx="1971675" cy="994859"/>
          </a:xfrm>
          <a:prstGeom prst="rect">
            <a:avLst/>
          </a:prstGeom>
        </p:spPr>
        <p:txBody>
          <a:bodyPr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加强机关档案工作的系统性和科学性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9016979" y="5069272"/>
            <a:ext cx="1784144" cy="55271"/>
          </a:xfrm>
          <a:prstGeom prst="wedgeRectCallou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8992418" y="5115336"/>
            <a:ext cx="1971675" cy="1010465"/>
          </a:xfrm>
          <a:prstGeom prst="rect">
            <a:avLst/>
          </a:prstGeom>
        </p:spPr>
        <p:txBody>
          <a:bodyPr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提升机关档案工作的社会认知度和影响力</a:t>
            </a:r>
            <a:endParaRPr lang="en-US" sz="1100"/>
          </a:p>
        </p:txBody>
      </p:sp>
      <p:sp>
        <p:nvSpPr>
          <p:cNvPr id="23" name="TextBox 23"/>
          <p:cNvSpPr txBox="1"/>
          <p:nvPr/>
        </p:nvSpPr>
        <p:spPr>
          <a:xfrm>
            <a:off x="1776088" y="346122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74284" y="350424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506608" y="350424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954595" y="350424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精细管理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对档案工作进行精细化管理，确保工作的规范性和标准性。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目标明确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明确档案工作的目标，确保工作的针对性和方向性。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科学规划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根据实际情况，制定科学合理的规划，确保工作的有序性和高效性。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质量第一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始终坚持质量第一的原则，确保档案工作的质量和安全性。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公开透明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加强档案工作的公开透明度，增强社会公信力和认知度。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原则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机关档案工作目标管理的实施路径和方法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https://d.book118.com/845330202210011033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2024-08-28T17:03:54.651</cp:lastPrinted>
  <dcterms:created xsi:type="dcterms:W3CDTF">2024-08-28T09:03:54Z</dcterms:created>
  <dcterms:modified xsi:type="dcterms:W3CDTF">2024-08-28T09:03:56Z</dcterms:modified>
</cp:coreProperties>
</file>