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E6E42EE-EE1C-4D9C-BE73-D534731D5C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39A4D1-FC9C-4045-9198-03415C52EA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2A00C9B-0884-4B42-BDC7-F6EE84D6D6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572BD48-2F90-4847-8452-94953562CD6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4208512-907F-4EEF-87E3-C4BA510217A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EE76B7B-0A8F-4415-B5E0-339117C22F4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50BE253-8A1A-401F-8BF4-CEB650C3DB5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F623D52-44E9-4056-98D0-25AD286A32F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D890A20-36B4-4D5C-899A-530A7AA2F47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9D152F-3315-41B5-A933-873C0AE781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245C3E-3A05-4FAD-97FA-959467EDF2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2.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4534104400401112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99021" y="1336929"/>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accent1">
                    <a:alpha val="100000"/>
                  </a:schemeClr>
                </a:solidFill>
                <a:latin typeface="Microsoft Yahei"/>
                <a:ea typeface="Microsoft Yahei"/>
                <a:cs typeface="Microsoft Yahei"/>
              </a:rPr>
              <a:t>航天航空现代经济产业园项目融资计划书</a:t>
            </a:r>
          </a:p>
        </p:txBody>
      </p:sp>
      <p:sp>
        <p:nvSpPr>
          <p:cNvPr id="3" name="TextBox 3"/>
          <p:cNvSpPr txBox="1"/>
          <p:nvPr/>
        </p:nvSpPr>
        <p:spPr>
          <a:xfrm>
            <a:off x="790127" y="5214814"/>
            <a:ext cx="8029457"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2">
                    <a:alpha val="100000"/>
                  </a:schemeClr>
                </a:solidFill>
                <a:latin typeface="Microsoft Yahei"/>
                <a:ea typeface="Microsoft Yahei"/>
                <a:cs typeface="Microsoft Yahei"/>
              </a:rPr>
              <a:t>汇报人：XX</a:t>
            </a:r>
          </a:p>
        </p:txBody>
      </p:sp>
      <p:sp>
        <p:nvSpPr>
          <p:cNvPr id="4" name="TextBox 4"/>
          <p:cNvSpPr txBox="1"/>
          <p:nvPr/>
        </p:nvSpPr>
        <p:spPr>
          <a:xfrm>
            <a:off x="790127" y="5566988"/>
            <a:ext cx="7315200"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2">
                    <a:alpha val="100000"/>
                  </a:schemeClr>
                </a:solidFill>
                <a:latin typeface="Microsoft Yahei"/>
                <a:ea typeface="Microsoft Yahei"/>
                <a:cs typeface="Microsoft Yahei"/>
              </a:rPr>
              <a:t>XX-01-25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项目背景与目标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项目市场分析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项目建设方案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项目投资估算与资金筹措</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项目经济效益评价</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项目社会效益评价</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项目风险分析及应对措施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项目背景与目标</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随着科技的不断进步和全球经济的持续发展，航天航空产业的市场规模不断扩大，对经济增长的贡献日益显著。</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当前，国际航天航空市场竞争激烈，各国纷纷加大投入，推动产业创新升级，以抢占市场先机。</a:t>
            </a:r>
          </a:p>
        </p:txBody>
      </p:sp>
      <p:pic>
        <p:nvPicPr>
          <p:cNvPr id="7" name="Picture 7"/>
          <p:cNvPicPr>
            <a:picLocks noChangeAspect="1"/>
          </p:cNvPicPr>
          <p:nvPr/>
        </p:nvPicPr>
        <p:blipFill>
          <a:blip r:embed="rId2"/>
          <a:srcRect t="8771" b="8771"/>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8771" b="8771"/>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8771" b="8771"/>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航天航空产业已成为全球经济的重要支柱之一，涉及航空器制造、航天器研发、航空运输、航天科技应用等众多领域。</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航天航空产业发展现状</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现代经济产业园是推动产业集聚、优化资源配置、提升区域竞争力的重要载体。</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通过建设现代经济产业园，可以吸引航天航空产业链上下游企业入驻，形成产业集聚效应，降低企业运营成本，提高整体竞争力。</a:t>
            </a:r>
          </a:p>
        </p:txBody>
      </p:sp>
      <p:pic>
        <p:nvPicPr>
          <p:cNvPr id="6" name="Picture 6"/>
          <p:cNvPicPr>
            <a:picLocks noChangeAspect="1"/>
          </p:cNvPicPr>
          <p:nvPr/>
        </p:nvPicPr>
        <p:blipFill>
          <a:blip r:embed="rId2"/>
          <a:srcRect t="21899" b="21899"/>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现代经济产业园还可以提供完善的基础设施、公共服务平台和创新创业环境，为航天航空产业的快速发展提供有力支撑。</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现代经济产业园建设意义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项目目标</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通过建设航天航空现代经济产业园，打造具有国际竞争力的航天航空产业集群，推动区域经济高质量发展。</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愿景</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将航天航空现代经济产业园建设成为国际一流的航天航空产业创新中心、高端制造中心和人才集聚中心，为我国航天航空产业的跨越式发展做出重要贡献。</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项目目标与愿景</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项目市场分析</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随着全球航天航空技术的快速发展，国内外对航天航空相关产品和服务的需求持续增长，包括商业航天、无人机、航空材料等领域。</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国内外市场需求</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预计未来几年，随着技术的进步和市场的成熟，航天航空产业将呈现以下趋势：商业航天发射次数增加、无人机应用领域拓展、航空材料轻量化等。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未来趋势预测</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市场需求及趋势预测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主要竞争对手</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目前，国内外已有多个航天航空产业园项目，如美国的肯尼迪航天中心、中国的文昌航天发射中心等，这些项目在技术研发、基础设施建设等方面具有一定优势。</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本项目竞争优势</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本项目将依托先进的航天航空技术、完善的产业链和优越的地理位置等优势，打造具有国际竞争力的现代经济产业园。</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竞争格局与优势分析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目标客户群体定位</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政府及公共部门</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作为推动地方经济发展的重要力量，政府及公共部门将是本项目的重要目标客户群体之一。</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航空航天企业</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国内外知名的航空航天企业，如波音、空客、中国商飞等，将是本项目的核心目标客户群体。</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科研机构及高校</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科研机构及高校在航天航空技术研发和人才培养方面具有重要作用，将是本项目的重要合作伙伴和目标客户群体之一。</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项目建设方案</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根据航天航空产业发展趋势和区域经济发展需求，合理规划产业园的空间布局，包括生产区、研发区、生活区等功能区域。</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产业园整体布局</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围绕航天航空主导产业，构建完整的产业链，包括原材料供应、零部件制造、总装集成、试验测试等环节。</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产业链构建</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重点打造航天航空创新中心，聚集高端研发资源，推动产业技术创新和成果转化。</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创新驱动发展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总体规划与布局设计</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完善产业园内外交通网络，包括道路、桥梁、轨道交通等，提高交通运输效率。</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交通基础设施建设</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能源基础设施建设</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信息基础设施建设</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规划建设清洁、高效的能源供应体系，包括电力、燃气、热力等，保障产业园能源需求。</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构建高速、智能的信息网络，包括5G网络、工业互联网、数据中心等，提升产业园信息化水平。</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基础设施建设规划</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t="12500" b="12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市场拓展与品牌建设</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积极开展市场拓展活动，提升产业园品牌知名度和影响力，吸引更多优质企业和项目入驻。</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供应链整合</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通过引入优秀的供应商和物流服务商，优化供应链管理，降低采购成本和库存风险。</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生产流程优化</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采用先进的生产技术和管理方法，提高生产效率和产品质量，降低生产成本。</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产业链整合及优化方案</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项目投资估算与资金筹措</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30845" y="252838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20017" y="5027098"/>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36105" y="5027098"/>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2135991">
            <a:off x="6736988" y="293181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296662">
            <a:off x="5066977" y="290681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6933846">
            <a:off x="4575518" y="443644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5870342" y="532092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6699367">
            <a:off x="7223592" y="447077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132415" y="2756572"/>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基础设施建设</a:t>
            </a:r>
          </a:p>
        </p:txBody>
      </p:sp>
      <p:sp>
        <p:nvSpPr>
          <p:cNvPr id="11" name="TextBox 11"/>
          <p:cNvSpPr txBox="1"/>
          <p:nvPr/>
        </p:nvSpPr>
        <p:spPr>
          <a:xfrm>
            <a:off x="813241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包括土地平整、道路、水电等基础设施建设，预计占总投资的30%。</a:t>
            </a:r>
          </a:p>
        </p:txBody>
      </p:sp>
      <p:sp>
        <p:nvSpPr>
          <p:cNvPr id="12" name="TextBox 12"/>
          <p:cNvSpPr txBox="1"/>
          <p:nvPr/>
        </p:nvSpPr>
        <p:spPr>
          <a:xfrm>
            <a:off x="4541030" y="1027328"/>
            <a:ext cx="41243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总投资估算</a:t>
            </a:r>
          </a:p>
        </p:txBody>
      </p:sp>
      <p:sp>
        <p:nvSpPr>
          <p:cNvPr id="13" name="TextBox 13"/>
          <p:cNvSpPr txBox="1"/>
          <p:nvPr/>
        </p:nvSpPr>
        <p:spPr>
          <a:xfrm>
            <a:off x="4541030" y="1453445"/>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根据初步规划，航天航空现代经济产业园项目总投资预计达到数十亿元人民币。</a:t>
            </a:r>
          </a:p>
        </p:txBody>
      </p:sp>
      <p:sp>
        <p:nvSpPr>
          <p:cNvPr id="14" name="Freeform 14"/>
          <p:cNvSpPr/>
          <p:nvPr/>
        </p:nvSpPr>
        <p:spPr>
          <a:xfrm>
            <a:off x="5793785" y="279132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958501" y="3293513"/>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250975" y="358598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101166" y="3337992"/>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403006" y="359535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922225" y="5355934"/>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598325" y="5290510"/>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7824133"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研发与生产设备投入</a:t>
            </a:r>
          </a:p>
        </p:txBody>
      </p:sp>
      <p:sp>
        <p:nvSpPr>
          <p:cNvPr id="22" name="TextBox 22"/>
          <p:cNvSpPr txBox="1"/>
          <p:nvPr/>
        </p:nvSpPr>
        <p:spPr>
          <a:xfrm>
            <a:off x="7824133"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用于购置先进的研发设备、生产线及相关技术，约占总投资的40%。</a:t>
            </a:r>
          </a:p>
        </p:txBody>
      </p:sp>
      <p:sp>
        <p:nvSpPr>
          <p:cNvPr id="23" name="TextBox 23"/>
          <p:cNvSpPr txBox="1"/>
          <p:nvPr/>
        </p:nvSpPr>
        <p:spPr>
          <a:xfrm>
            <a:off x="689125" y="2785147"/>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其他费用</a:t>
            </a:r>
          </a:p>
        </p:txBody>
      </p:sp>
      <p:sp>
        <p:nvSpPr>
          <p:cNvPr id="24" name="TextBox 24"/>
          <p:cNvSpPr txBox="1"/>
          <p:nvPr/>
        </p:nvSpPr>
        <p:spPr>
          <a:xfrm>
            <a:off x="68912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包括项目管理、不可预见费等，约占总投资的10%。</a:t>
            </a:r>
          </a:p>
        </p:txBody>
      </p:sp>
      <p:sp>
        <p:nvSpPr>
          <p:cNvPr id="25" name="TextBox 25"/>
          <p:cNvSpPr txBox="1"/>
          <p:nvPr/>
        </p:nvSpPr>
        <p:spPr>
          <a:xfrm>
            <a:off x="1054890"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人员培训与运营费用</a:t>
            </a:r>
          </a:p>
        </p:txBody>
      </p:sp>
      <p:sp>
        <p:nvSpPr>
          <p:cNvPr id="26" name="TextBox 26"/>
          <p:cNvSpPr txBox="1"/>
          <p:nvPr/>
        </p:nvSpPr>
        <p:spPr>
          <a:xfrm>
            <a:off x="1054890"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涵盖员工薪酬、培训、市场推广等方面，约占总投资的20%。</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投资估算及结构分析</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通过与国内主要银行合作，申请长期低息贷款，用于支持项目的基础设施建设及部分设备投入。</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银行贷款</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股权融资</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政府补助与税收优惠</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合作伙伴与战略投资者引入</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寻求风投、私募等机构投资者，出让部分股权换取资金支持，优化项目资金结构。</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积极争取各级政府相关产业政策扶持，如补助资金、税收减免等，降低项目成本。</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引入具有行业资源、技术优势的合作伙伴或战略投资者，共同推动项目发展。</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融资渠道选择与策略制定</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https://d.book118.com/845341044004011122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101</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2024-09-25T08:42:28.902</cp:lastPrinted>
  <dcterms:created xsi:type="dcterms:W3CDTF">2024-09-25T00:42:28Z</dcterms:created>
  <dcterms:modified xsi:type="dcterms:W3CDTF">2024-09-25T00:42:31Z</dcterms:modified>
</cp:coreProperties>
</file>