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JTQOWA+MS-UIGothic"/>
      <p:regular r:id="rId15"/>
    </p:embeddedFont>
    <p:embeddedFont>
      <p:font typeface="NAFSLP+OHWLQQ+ArialMT"/>
      <p:regular r:id="rId16"/>
    </p:embeddedFont>
    <p:embeddedFont>
      <p:font typeface="KLKDVR+COWIDC+MicrosoftYaHei-Bold"/>
      <p:regular r:id="rId17"/>
    </p:embeddedFont>
    <p:embeddedFont>
      <p:font typeface="MMFGMP+FNDLLI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BAC34-ECEC-459B-A257-47E3E18DE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C5483-45C8-479B-A12F-EF9267037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205FF-57B3-46FB-8644-3E0019E66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8C95E2-74D2-4743-B57F-07A5CE78C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510FE5-9A9E-4E5D-87C2-D27137103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9414A2-1DB7-42EC-ACEF-B44189F17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199851-E603-4743-AB46-D3DFF6C14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52B5B-6C39-49A2-A4C4-58616C3C3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47E74-5AAC-4EA9-A05A-C479570B1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8EB0C-97D2-4946-9919-62A2630BA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0AC8F-1603-4F54-968E-0F6AE9087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4113204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32485" y="1871412"/>
            <a:ext cx="6506527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A34713"/>
                </a:solidFill>
                <a:latin typeface="JTQOWA+MS-UIGothic"/>
                <a:cs typeface="JTQOWA+MS-UIGothic"/>
              </a:rPr>
              <a:t>定价策略新</a:t>
            </a:r>
            <a:r>
              <a:rPr sz="4050">
                <a:solidFill>
                  <a:srgbClr val="A34713"/>
                </a:solidFill>
                <a:latin typeface="SimSun"/>
                <a:cs typeface="SimSun"/>
              </a:rPr>
              <a:t>产</a:t>
            </a:r>
            <a:r>
              <a:rPr sz="4050">
                <a:solidFill>
                  <a:srgbClr val="A34713"/>
                </a:solidFill>
                <a:latin typeface="JTQOWA+MS-UIGothic"/>
                <a:cs typeface="JTQOWA+MS-UIGothic"/>
              </a:rPr>
              <a:t>品定价</a:t>
            </a:r>
            <a:r>
              <a:rPr sz="4050">
                <a:solidFill>
                  <a:srgbClr val="A34713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A34713"/>
                </a:solidFill>
                <a:latin typeface="JTQOWA+MS-UIGothic"/>
                <a:cs typeface="JTQOW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29450" y="182454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22409"/>
                </a:solidFill>
                <a:latin typeface="NAFSLP+OHWLQQ+ArialMT"/>
                <a:cs typeface="NAFSLP+OHWLQQ+ArialMT"/>
              </a:rPr>
              <a:t>•</a:t>
            </a:r>
            <a:r>
              <a:rPr sz="2450" spc="128">
                <a:solidFill>
                  <a:srgbClr val="522409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22409"/>
                </a:solidFill>
                <a:latin typeface="JTQOWA+MS-UIGothic"/>
                <a:cs typeface="JTQOWA+MS-UIGothic"/>
              </a:rPr>
              <a:t>定价策略概述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78804" y="2839604"/>
            <a:ext cx="1571625" cy="22056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A34713"/>
                </a:solidFill>
                <a:latin typeface="JTQOWA+MS-UIGothic"/>
                <a:cs typeface="JTQOWA+MS-UIGothic"/>
              </a:rPr>
              <a:t>目</a:t>
            </a:r>
          </a:p>
          <a:p>
            <a:pPr marL="0" marR="0">
              <a:lnSpc>
                <a:spcPts val="4950"/>
              </a:lnSpc>
              <a:spcBef>
                <a:spcPts val="42"/>
              </a:spcBef>
              <a:spcAft>
                <a:spcPct val="0"/>
              </a:spcAft>
            </a:pPr>
            <a:r>
              <a:rPr sz="4950">
                <a:solidFill>
                  <a:srgbClr val="A34713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41320" y="158451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A34713"/>
                </a:solidFill>
                <a:latin typeface="KLKDVR+COWIDC+MicrosoftYaHei-Bold"/>
                <a:cs typeface="KLKDVR+COWID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78959" y="2593352"/>
            <a:ext cx="47148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A34713"/>
                </a:solidFill>
                <a:latin typeface="JTQOWA+MS-UIGothic"/>
                <a:cs typeface="JTQOWA+MS-UIGothic"/>
              </a:rPr>
              <a:t>定价策略概述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E681B"/>
                </a:solidFill>
                <a:latin typeface="JTQOWA+MS-UIGothic"/>
                <a:cs typeface="JTQOWA+MS-UIGothic"/>
              </a:rPr>
              <a:t>定价的定</a:t>
            </a: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E681B"/>
                </a:solidFill>
                <a:latin typeface="JTQOWA+MS-UIGothic"/>
                <a:cs typeface="JTQOWA+MS-UIGothic"/>
              </a:rPr>
              <a:t>和重要性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E681B"/>
                </a:solidFill>
                <a:latin typeface="JTQOWA+MS-UIGothic"/>
                <a:cs typeface="JTQOWA+MS-UIGothic"/>
              </a:rPr>
              <a:t>定价的定</a:t>
            </a:r>
            <a:r>
              <a:rPr sz="1550">
                <a:solidFill>
                  <a:srgbClr val="AE68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定价是确定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品或服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的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售价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格的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程，它涉及到企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的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定位、市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需求、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争状况等多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个方面。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E681B"/>
                </a:solidFill>
                <a:latin typeface="JTQOWA+MS-UIGothic"/>
                <a:cs typeface="JTQOWA+MS-UIGothic"/>
              </a:rPr>
              <a:t>定价的重要性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合理的定价可以帮助企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业实现经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目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，提高市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份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，增加利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。同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，定价也是企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与消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者之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沟通的重要方式。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E681B"/>
                </a:solidFill>
                <a:latin typeface="JTQOWA+MS-UIGothic"/>
                <a:cs typeface="JTQOWA+MS-UIGothic"/>
              </a:rPr>
              <a:t>定价的目</a:t>
            </a: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AE681B"/>
                </a:solidFill>
                <a:latin typeface="JTQOWA+MS-UIGothic"/>
                <a:cs typeface="JTQOWA+MS-UIGothic"/>
              </a:rPr>
              <a:t>和原</a:t>
            </a: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E681B"/>
                </a:solidFill>
                <a:latin typeface="JTQOWA+MS-UIGothic"/>
                <a:cs typeface="JTQOWA+MS-UIGothic"/>
              </a:rPr>
              <a:t>定价的目</a:t>
            </a:r>
            <a:r>
              <a:rPr sz="1550">
                <a:solidFill>
                  <a:srgbClr val="AE681B"/>
                </a:solidFill>
                <a:latin typeface="SimSun"/>
                <a:cs typeface="SimSun"/>
              </a:rPr>
              <a:t> 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定价的目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是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企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的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目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包括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售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、市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份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、利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JTQOWA+MS-UIGothic"/>
                <a:cs typeface="JTQOWA+MS-UIGothic"/>
              </a:rPr>
              <a:t>定价的原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在制定定价策略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时应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遵循一些基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本原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，如成本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向、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向、市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场导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向等。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些原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可以帮助企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定出更加合理、可行的定价策略。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E681B"/>
                </a:solidFill>
                <a:latin typeface="JTQOWA+MS-UIGothic"/>
                <a:cs typeface="JTQOWA+MS-UIGothic"/>
              </a:rPr>
              <a:t>定价的影响因素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22375" y="184213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714915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714915"/>
                </a:solidFill>
                <a:latin typeface="JTQOWA+MS-UIGothic"/>
                <a:cs typeface="JTQOWA+MS-UIGothic"/>
              </a:rPr>
              <a:t>品成本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09740" y="184213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TQOWA+MS-UIGothic"/>
                <a:cs typeface="JTQOWA+MS-UIGothic"/>
              </a:rPr>
              <a:t>市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600">
                <a:solidFill>
                  <a:srgbClr val="FFFFFF"/>
                </a:solidFill>
                <a:latin typeface="JTQOWA+MS-UIGothic"/>
                <a:cs typeface="JTQOWA+MS-UIGothic"/>
              </a:rPr>
              <a:t>需求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2375" y="2402693"/>
            <a:ext cx="48629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714915"/>
                </a:solidFill>
                <a:latin typeface="JTQOWA+MS-UIGothic"/>
                <a:cs typeface="JTQOWA+MS-UIGothic"/>
              </a:rPr>
              <a:t>品成本是制定定价策略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714915"/>
                </a:solidFill>
                <a:latin typeface="JTQOWA+MS-UIGothic"/>
                <a:cs typeface="JTQOWA+MS-UIGothic"/>
              </a:rPr>
              <a:t>最重要的因素之一。企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714915"/>
                </a:solidFill>
                <a:latin typeface="JTQOWA+MS-UIGothic"/>
                <a:cs typeface="JTQOWA+MS-UIGothic"/>
              </a:rPr>
              <a:t>需要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714915"/>
                </a:solidFill>
                <a:latin typeface="JTQOWA+MS-UIGothic"/>
                <a:cs typeface="JTQOWA+MS-UIGothic"/>
              </a:rPr>
              <a:t>了解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714915"/>
                </a:solidFill>
                <a:latin typeface="JTQOWA+MS-UIGothic"/>
                <a:cs typeface="JTQOWA+MS-UIGothic"/>
              </a:rPr>
              <a:t>品的成本，以便在制定价格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714915"/>
                </a:solidFill>
                <a:latin typeface="JTQOWA+MS-UIGothic"/>
                <a:cs typeface="JTQOWA+MS-UIGothic"/>
              </a:rPr>
              <a:t>能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714915"/>
                </a:solidFill>
                <a:latin typeface="JTQOWA+MS-UIGothic"/>
                <a:cs typeface="JTQOWA+MS-UIGothic"/>
              </a:rPr>
              <a:t>保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714915"/>
                </a:solidFill>
                <a:latin typeface="JTQOWA+MS-UIGothic"/>
                <a:cs typeface="JTQOWA+MS-UIGothic"/>
              </a:rPr>
              <a:t>利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714915"/>
                </a:solidFill>
                <a:latin typeface="JTQOWA+MS-UIGothic"/>
                <a:cs typeface="JTQOWA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09740" y="2402693"/>
            <a:ext cx="499388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需求也是影响定价的重要因素。如果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品市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需求大，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可以提高价格；反之，如果市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需求小，企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业应该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低价格。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2375" y="435800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600">
                <a:solidFill>
                  <a:srgbClr val="FFFFFF"/>
                </a:solidFill>
                <a:latin typeface="JTQOWA+MS-UIGothic"/>
                <a:cs typeface="JTQOWA+MS-UIGothic"/>
              </a:rPr>
              <a:t>争状况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26884" y="435800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714915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714915"/>
                </a:solidFill>
                <a:latin typeface="JTQOWA+MS-UIGothic"/>
                <a:cs typeface="JTQOWA+MS-UIGothic"/>
              </a:rPr>
              <a:t>品特点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22375" y="4919198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争状况也是企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在制定定价策略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需要考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的因素。企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需要了解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手的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品价格，以便制定出更加合理、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TQOWA+MS-UIGothic"/>
                <a:cs typeface="JTQOWA+MS-UIGothic"/>
              </a:rPr>
              <a:t>可行的价格策略。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826884" y="4919198"/>
            <a:ext cx="492764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714915"/>
                </a:solidFill>
                <a:latin typeface="JTQOWA+MS-UIGothic"/>
                <a:cs typeface="JTQOWA+MS-UIGothic"/>
              </a:rPr>
              <a:t>品的特点也会影响其价格。一些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714915"/>
                </a:solidFill>
                <a:latin typeface="JTQOWA+MS-UIGothic"/>
                <a:cs typeface="JTQOWA+MS-UIGothic"/>
              </a:rPr>
              <a:t>品可能具有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714915"/>
                </a:solidFill>
                <a:latin typeface="JTQOWA+MS-UIGothic"/>
                <a:cs typeface="JTQOWA+MS-UIGothic"/>
              </a:rPr>
              <a:t>高的品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714915"/>
                </a:solidFill>
                <a:latin typeface="JTQOWA+MS-UIGothic"/>
                <a:cs typeface="JTQOWA+MS-UIGothic"/>
              </a:rPr>
              <a:t>牌价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714915"/>
                </a:solidFill>
                <a:latin typeface="JTQOWA+MS-UIGothic"/>
                <a:cs typeface="JTQOWA+MS-UIGothic"/>
              </a:rPr>
              <a:t>、品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714915"/>
                </a:solidFill>
                <a:latin typeface="JTQOWA+MS-UIGothic"/>
                <a:cs typeface="JTQOWA+MS-UIGothic"/>
              </a:rPr>
              <a:t>保</a:t>
            </a:r>
            <a:r>
              <a:rPr sz="1350">
                <a:solidFill>
                  <a:srgbClr val="714915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714915"/>
                </a:solidFill>
                <a:latin typeface="JTQOWA+MS-UIGothic"/>
                <a:cs typeface="JTQOWA+MS-UIGothic"/>
              </a:rPr>
              <a:t>或特殊功能，因此可以制定更高的价格。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41320" y="158451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A34713"/>
                </a:solidFill>
                <a:latin typeface="KLKDVR+COWIDC+MicrosoftYaHei-Bold"/>
                <a:cs typeface="KLKDVR+COWID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78959" y="2593352"/>
            <a:ext cx="53435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A34713"/>
                </a:solidFill>
                <a:latin typeface="JTQOWA+MS-UIGothic"/>
                <a:cs typeface="JTQOWA+MS-UIGothic"/>
              </a:rPr>
              <a:t>新</a:t>
            </a:r>
            <a:r>
              <a:rPr sz="4950">
                <a:solidFill>
                  <a:srgbClr val="A34713"/>
                </a:solidFill>
                <a:latin typeface="SimSun"/>
                <a:cs typeface="SimSun"/>
              </a:rPr>
              <a:t>产</a:t>
            </a:r>
            <a:r>
              <a:rPr sz="4950">
                <a:solidFill>
                  <a:srgbClr val="A34713"/>
                </a:solidFill>
                <a:latin typeface="JTQOWA+MS-UIGothic"/>
                <a:cs typeface="JTQOWA+MS-UIGothic"/>
              </a:rPr>
              <a:t>品定价策略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E681B"/>
                </a:solidFill>
                <a:latin typeface="JTQOWA+MS-UIGothic"/>
                <a:cs typeface="JTQOWA+MS-UIGothic"/>
              </a:rPr>
              <a:t>市</a:t>
            </a: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场导</a:t>
            </a:r>
            <a:r>
              <a:rPr sz="3000">
                <a:solidFill>
                  <a:srgbClr val="AE681B"/>
                </a:solidFill>
                <a:latin typeface="JTQOWA+MS-UIGothic"/>
                <a:cs typeface="JTQOWA+MS-UIGothic"/>
              </a:rPr>
              <a:t>向定价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E68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KLKDVR+COWIDC+MicrosoftYaHei-Bold"/>
                <a:cs typeface="KLKDVR+COWIDC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7177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根据市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需求和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争状况制定价格策略，以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实现产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品在市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上的成功推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6229" y="225906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广。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56175" y="31608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E681B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AE681B"/>
                </a:solidFill>
                <a:latin typeface="JTQOWA+MS-UIGothic"/>
                <a:cs typeface="JTQOWA+MS-UIGothic"/>
              </a:rPr>
              <a:t>描述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KLKDVR+COWIDC+MicrosoftYaHei-Bold"/>
                <a:cs typeface="KLKDVR+COWIDC+MicrosoftYaHei-Bold"/>
              </a:rPr>
              <a:t>02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956175" y="3654797"/>
            <a:ext cx="67177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市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场导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向定价策略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强调对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市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需求的深入了解，以及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对竞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争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手价格的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关注。通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市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场调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研，企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可以确定目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客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群体、了解他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的需求和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支付意愿，从而制定出符合市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需求的价格。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55490" y="48994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E681B"/>
                </a:solidFill>
                <a:latin typeface="JTQOWA+MS-UIGothic"/>
                <a:cs typeface="JTQOWA+MS-UIGothic"/>
              </a:rPr>
              <a:t>适用</a:t>
            </a:r>
            <a:r>
              <a:rPr sz="2300" spc="25">
                <a:solidFill>
                  <a:srgbClr val="AE681B"/>
                </a:solidFill>
                <a:latin typeface="SimSun"/>
                <a:cs typeface="SimSun"/>
              </a:rPr>
              <a:t>场</a:t>
            </a:r>
            <a:r>
              <a:rPr sz="2300">
                <a:solidFill>
                  <a:srgbClr val="AE681B"/>
                </a:solidFill>
                <a:latin typeface="JTQOWA+MS-UIGothic"/>
                <a:cs typeface="JTQOWA+MS-UIGothic"/>
              </a:rPr>
              <a:t>景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KLKDVR+COWIDC+MicrosoftYaHei-Bold"/>
                <a:cs typeface="KLKDVR+COWIDC+MicrosoftYaHei-Bold"/>
              </a:rPr>
              <a:t>03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555490" y="5394063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适用于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品差异化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小、市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争激烈的市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场环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E681B"/>
                </a:solidFill>
                <a:latin typeface="JTQOWA+MS-UIGothic"/>
                <a:cs typeface="JTQOWA+MS-UIGothic"/>
              </a:rPr>
              <a:t>成本</a:t>
            </a: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导</a:t>
            </a:r>
            <a:r>
              <a:rPr sz="3000">
                <a:solidFill>
                  <a:srgbClr val="AE681B"/>
                </a:solidFill>
                <a:latin typeface="JTQOWA+MS-UIGothic"/>
                <a:cs typeface="JTQOWA+MS-UIGothic"/>
              </a:rPr>
              <a:t>向定价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E68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551914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以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品成本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基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，加上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期利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来确定价格，以保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企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盈利。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317245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E681B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AE681B"/>
                </a:solidFill>
                <a:latin typeface="JTQOWA+MS-UIGothic"/>
                <a:cs typeface="JTQOW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703173"/>
            <a:ext cx="768799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成本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向定价策略是根据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品的生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成本、研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成本、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成本等因素，加上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期的利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来制定价格。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种策略主要关注企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的成本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构和利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目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，忽略了市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需求和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争状况。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48926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E681B"/>
                </a:solidFill>
                <a:latin typeface="JTQOWA+MS-UIGothic"/>
                <a:cs typeface="JTQOWA+MS-UIGothic"/>
              </a:rPr>
              <a:t>适用</a:t>
            </a:r>
            <a:r>
              <a:rPr sz="1600">
                <a:solidFill>
                  <a:srgbClr val="AE681B"/>
                </a:solidFill>
                <a:latin typeface="SimSun"/>
                <a:cs typeface="SimSun"/>
              </a:rPr>
              <a:t>场</a:t>
            </a:r>
            <a:r>
              <a:rPr sz="1600">
                <a:solidFill>
                  <a:srgbClr val="AE681B"/>
                </a:solidFill>
                <a:latin typeface="JTQOWA+MS-UIGothic"/>
                <a:cs typeface="JTQOWA+MS-UIGothic"/>
              </a:rPr>
              <a:t>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5423387"/>
            <a:ext cx="479671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适用于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品差异化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大、市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需求相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对稳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定的市</a:t>
            </a:r>
            <a:r>
              <a:rPr sz="1350">
                <a:solidFill>
                  <a:srgbClr val="351E00"/>
                </a:solidFill>
                <a:latin typeface="SimSun"/>
                <a:cs typeface="SimSun"/>
              </a:rPr>
              <a:t>场环</a:t>
            </a:r>
            <a:r>
              <a:rPr sz="1350">
                <a:solidFill>
                  <a:srgbClr val="351E00"/>
                </a:solidFill>
                <a:latin typeface="JTQOWA+MS-UIGothic"/>
                <a:cs typeface="JTQOWA+MS-UIGothic"/>
              </a:rPr>
              <a:t>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AE681B"/>
                </a:solidFill>
                <a:latin typeface="JTQOWA+MS-UIGothic"/>
                <a:cs typeface="JTQOWA+MS-UIGothic"/>
              </a:rPr>
              <a:t>争</a:t>
            </a:r>
            <a:r>
              <a:rPr sz="3000">
                <a:solidFill>
                  <a:srgbClr val="AE681B"/>
                </a:solidFill>
                <a:latin typeface="SimSun"/>
                <a:cs typeface="SimSun"/>
              </a:rPr>
              <a:t>导</a:t>
            </a:r>
            <a:r>
              <a:rPr sz="3000">
                <a:solidFill>
                  <a:srgbClr val="AE681B"/>
                </a:solidFill>
                <a:latin typeface="JTQOWA+MS-UIGothic"/>
                <a:cs typeface="JTQOWA+MS-UIGothic"/>
              </a:rPr>
              <a:t>向定价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E68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2033642"/>
            <a:ext cx="51106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根据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争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手的价格制定价格策略，以保持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争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32289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E681B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AE681B"/>
                </a:solidFill>
                <a:latin typeface="JTQOWA+MS-UIGothic"/>
                <a:cs typeface="JTQOW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36690" y="3648447"/>
            <a:ext cx="54032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争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向定价策略的核心是关注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争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手的价格，根据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竞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争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手的价格来制定自己的价格。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种策略的目的是在市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上保持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争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，吸引更多的客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36690" y="486155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E681B"/>
                </a:solidFill>
                <a:latin typeface="JTQOWA+MS-UIGothic"/>
                <a:cs typeface="JTQOWA+MS-UIGothic"/>
              </a:rPr>
              <a:t>适用</a:t>
            </a:r>
            <a:r>
              <a:rPr sz="1600">
                <a:solidFill>
                  <a:srgbClr val="AE681B"/>
                </a:solidFill>
                <a:latin typeface="SimSun"/>
                <a:cs typeface="SimSun"/>
              </a:rPr>
              <a:t>场</a:t>
            </a:r>
            <a:r>
              <a:rPr sz="1600">
                <a:solidFill>
                  <a:srgbClr val="AE681B"/>
                </a:solidFill>
                <a:latin typeface="JTQOWA+MS-UIGothic"/>
                <a:cs typeface="JTQOWA+MS-UIGothic"/>
              </a:rPr>
              <a:t>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36690" y="5322943"/>
            <a:ext cx="51106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适用于市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争激烈、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品同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化程度高的市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场环</a:t>
            </a:r>
            <a:r>
              <a:rPr sz="1500">
                <a:solidFill>
                  <a:srgbClr val="351E00"/>
                </a:solidFill>
                <a:latin typeface="JTQOWA+MS-UIGothic"/>
                <a:cs typeface="JTQOWA+MS-UIGothic"/>
              </a:rPr>
              <a:t>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https://d.book118.com/845341132041011123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JTQOWA+MS-UIGothic</vt:lpstr>
      <vt:lpstr>SimSun</vt:lpstr>
      <vt:lpstr>NAFSLP+OHWLQQ+ArialMT</vt:lpstr>
      <vt:lpstr>Times New Roman</vt:lpstr>
      <vt:lpstr>KLKDVR+COWIDC+MicrosoftYaHei-Bold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2024-09-26T23:27:04.609</cp:lastPrinted>
  <dcterms:created xsi:type="dcterms:W3CDTF">2024-09-26T15:27:04Z</dcterms:created>
  <dcterms:modified xsi:type="dcterms:W3CDTF">2024-09-26T15:27:05Z</dcterms:modified>
</cp:coreProperties>
</file>