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0D869-C750-42C2-95B3-0E87DCBA3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09DE8-9D99-4FCB-9B0F-B26EFA749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ECFF3-3444-497F-8660-7DC23B1C6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0FE76-ACB2-48AF-BD7A-7787983E1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CB98AE-7393-4D9B-AA93-C0BFCB4C5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A182B6-54D0-4083-9D28-AB01580A1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4A5115-9F90-4D0B-86B7-A8D2077E7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FEEF95-AE7B-4A43-B0C3-5D86AEFDB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0DDA9-2643-45E6-A97D-0435CDD40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5FD6F-7A8E-4B5B-9BD5-E551559D8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2E3C9-BFD0-415C-AD66-2F941FFBD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4412022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:&lt;XXX&gt;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开展老年健康知识宣传活动方案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活动预算与资源需求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老年人口比例的增长</a:t>
            </a:r>
          </a:p>
        </p:txBody>
      </p:sp>
      <p:sp>
        <p:nvSpPr>
          <p:cNvPr id="31" name="AutoShape 31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随着社会老龄化程度的加深，老年人口比例逐渐增加，老年人的健康问题越来越受到关注。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随着医疗水平的提高和人们生活质量的改善，老年人的寿命不断延长，老年人口比例逐年上升。这意味着老年人的健康问题对整个社会的影响越来越大，需要更多的关注和重视。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老年人群面临着多种健康问题，如慢性疾病、骨质疏松、心理问题等，这些问题需要得到及时的关注和处理。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群由于身体机能的衰退和慢性疾病的积累，往往面临着多种健康问题。例如，心脑血管疾病、糖尿病、关节炎、骨质疏松等都是老年人常见的健康问题。此外，老年人还容易出现心理问题，如孤独、抑郁等。这些问题如果得不到及时的处理，会对老年人的生活质量和健康状况产生不良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老年人群健康问题的关注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提高老年健康知识水平的必要性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提高老年人的健康知识水平，可以帮助他们更好地管理自己的健康，减少健康风险，提高生活质量。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了解和掌握一定的健康知识，如如何科学饮食、如何正确使用药物、如何预防常见疾病等。通过提高老年人的健康知识水平，可以帮助他们更好地管理自己的健康，减少健康风险，提高生活质量。此外，这也有助于减轻医疗体系的负担，降低医疗成本，促进社会的可持续发展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提供老年人常见疾病的预防和保健知识，如高血压、糖尿病、冠心病等。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培训老年人基本的急救技能和自救能力，如心肺复苏、突发疾病应对等。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传授老年人健康的生活方式，如合理膳食、适量运动、戒烟限酒等。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总结词：通过宣传活动，帮助老年人了解和掌握基本的健康知识和技能，提高他们的健康素养和自我保健能力。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提高老年人的健康素养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29621" y="4720495"/>
            <a:ext cx="1141000" cy="113947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59319" y="5066633"/>
            <a:ext cx="160877" cy="394906"/>
          </a:xfrm>
          <a:custGeom>
            <a:rect l="l" t="t" r="r" b="b"/>
            <a:pathLst>
              <a:path w="83" h="204">
                <a:moveTo>
                  <a:pt x="17" y="57"/>
                </a:moveTo>
                <a:lnTo>
                  <a:pt x="0" y="57"/>
                </a:lnTo>
                <a:lnTo>
                  <a:pt x="43" y="0"/>
                </a:lnTo>
                <a:lnTo>
                  <a:pt x="83" y="57"/>
                </a:lnTo>
                <a:lnTo>
                  <a:pt x="67" y="57"/>
                </a:lnTo>
                <a:lnTo>
                  <a:pt x="67" y="204"/>
                </a:lnTo>
                <a:lnTo>
                  <a:pt x="17" y="204"/>
                </a:lnTo>
                <a:lnTo>
                  <a:pt x="17" y="5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317778" y="5171123"/>
            <a:ext cx="160877" cy="290417"/>
          </a:xfrm>
          <a:custGeom>
            <a:rect l="l" t="t" r="r" b="b"/>
            <a:pathLst>
              <a:path w="83" h="150">
                <a:moveTo>
                  <a:pt x="66" y="150"/>
                </a:moveTo>
                <a:lnTo>
                  <a:pt x="19" y="150"/>
                </a:lnTo>
                <a:lnTo>
                  <a:pt x="19" y="60"/>
                </a:lnTo>
                <a:lnTo>
                  <a:pt x="0" y="60"/>
                </a:lnTo>
                <a:lnTo>
                  <a:pt x="43" y="0"/>
                </a:lnTo>
                <a:lnTo>
                  <a:pt x="83" y="60"/>
                </a:lnTo>
                <a:lnTo>
                  <a:pt x="66" y="60"/>
                </a:lnTo>
                <a:lnTo>
                  <a:pt x="66" y="1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180141" y="5281517"/>
            <a:ext cx="160877" cy="180022"/>
          </a:xfrm>
          <a:custGeom>
            <a:rect l="l" t="t" r="r" b="b"/>
            <a:pathLst>
              <a:path w="83" h="93">
                <a:moveTo>
                  <a:pt x="17" y="57"/>
                </a:moveTo>
                <a:lnTo>
                  <a:pt x="0" y="57"/>
                </a:lnTo>
                <a:lnTo>
                  <a:pt x="43" y="0"/>
                </a:lnTo>
                <a:lnTo>
                  <a:pt x="83" y="57"/>
                </a:lnTo>
                <a:lnTo>
                  <a:pt x="66" y="57"/>
                </a:lnTo>
                <a:lnTo>
                  <a:pt x="66" y="93"/>
                </a:lnTo>
                <a:lnTo>
                  <a:pt x="17" y="93"/>
                </a:lnTo>
                <a:lnTo>
                  <a:pt x="17" y="5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383103" y="3919717"/>
            <a:ext cx="1535373" cy="1828901"/>
          </a:xfrm>
          <a:custGeom>
            <a:rect l="l" t="t" r="r" b="b"/>
            <a:pathLst>
              <a:path w="633" h="730">
                <a:moveTo>
                  <a:pt x="453" y="534"/>
                </a:moveTo>
                <a:cubicBezTo>
                  <a:pt x="420" y="520"/>
                  <a:pt x="408" y="498"/>
                  <a:pt x="405" y="470"/>
                </a:cubicBezTo>
                <a:cubicBezTo>
                  <a:pt x="427" y="452"/>
                  <a:pt x="445" y="427"/>
                  <a:pt x="458" y="399"/>
                </a:cubicBezTo>
                <a:cubicBezTo>
                  <a:pt x="468" y="395"/>
                  <a:pt x="476" y="389"/>
                  <a:pt x="483" y="380"/>
                </a:cubicBezTo>
                <a:cubicBezTo>
                  <a:pt x="491" y="369"/>
                  <a:pt x="497" y="355"/>
                  <a:pt x="500" y="339"/>
                </a:cubicBezTo>
                <a:cubicBezTo>
                  <a:pt x="503" y="324"/>
                  <a:pt x="504" y="308"/>
                  <a:pt x="501" y="293"/>
                </a:cubicBezTo>
                <a:cubicBezTo>
                  <a:pt x="500" y="282"/>
                  <a:pt x="497" y="272"/>
                  <a:pt x="492" y="263"/>
                </a:cubicBezTo>
                <a:cubicBezTo>
                  <a:pt x="486" y="212"/>
                  <a:pt x="466" y="165"/>
                  <a:pt x="437" y="133"/>
                </a:cubicBezTo>
                <a:cubicBezTo>
                  <a:pt x="431" y="125"/>
                  <a:pt x="424" y="118"/>
                  <a:pt x="417" y="112"/>
                </a:cubicBezTo>
                <a:cubicBezTo>
                  <a:pt x="439" y="56"/>
                  <a:pt x="386" y="0"/>
                  <a:pt x="316" y="8"/>
                </a:cubicBezTo>
                <a:cubicBezTo>
                  <a:pt x="307" y="9"/>
                  <a:pt x="297" y="11"/>
                  <a:pt x="288" y="14"/>
                </a:cubicBezTo>
                <a:cubicBezTo>
                  <a:pt x="300" y="20"/>
                  <a:pt x="310" y="30"/>
                  <a:pt x="316" y="40"/>
                </a:cubicBezTo>
                <a:cubicBezTo>
                  <a:pt x="320" y="49"/>
                  <a:pt x="321" y="58"/>
                  <a:pt x="316" y="68"/>
                </a:cubicBezTo>
                <a:cubicBezTo>
                  <a:pt x="316" y="67"/>
                  <a:pt x="316" y="67"/>
                  <a:pt x="316" y="66"/>
                </a:cubicBezTo>
                <a:cubicBezTo>
                  <a:pt x="291" y="0"/>
                  <a:pt x="212" y="20"/>
                  <a:pt x="211" y="42"/>
                </a:cubicBezTo>
                <a:cubicBezTo>
                  <a:pt x="231" y="57"/>
                  <a:pt x="237" y="71"/>
                  <a:pt x="237" y="95"/>
                </a:cubicBezTo>
                <a:cubicBezTo>
                  <a:pt x="214" y="95"/>
                  <a:pt x="206" y="79"/>
                  <a:pt x="197" y="56"/>
                </a:cubicBezTo>
                <a:cubicBezTo>
                  <a:pt x="185" y="82"/>
                  <a:pt x="184" y="110"/>
                  <a:pt x="192" y="135"/>
                </a:cubicBezTo>
                <a:cubicBezTo>
                  <a:pt x="164" y="167"/>
                  <a:pt x="144" y="210"/>
                  <a:pt x="141" y="254"/>
                </a:cubicBezTo>
                <a:cubicBezTo>
                  <a:pt x="141" y="258"/>
                  <a:pt x="141" y="261"/>
                  <a:pt x="141" y="264"/>
                </a:cubicBezTo>
                <a:cubicBezTo>
                  <a:pt x="137" y="273"/>
                  <a:pt x="134" y="283"/>
                  <a:pt x="132" y="293"/>
                </a:cubicBezTo>
                <a:cubicBezTo>
                  <a:pt x="130" y="308"/>
                  <a:pt x="130" y="324"/>
                  <a:pt x="133" y="339"/>
                </a:cubicBezTo>
                <a:cubicBezTo>
                  <a:pt x="136" y="355"/>
                  <a:pt x="142" y="369"/>
                  <a:pt x="151" y="380"/>
                </a:cubicBezTo>
                <a:cubicBezTo>
                  <a:pt x="157" y="389"/>
                  <a:pt x="166" y="395"/>
                  <a:pt x="175" y="399"/>
                </a:cubicBezTo>
                <a:cubicBezTo>
                  <a:pt x="188" y="427"/>
                  <a:pt x="206" y="452"/>
                  <a:pt x="228" y="470"/>
                </a:cubicBezTo>
                <a:cubicBezTo>
                  <a:pt x="225" y="498"/>
                  <a:pt x="214" y="520"/>
                  <a:pt x="181" y="534"/>
                </a:cubicBezTo>
                <a:cubicBezTo>
                  <a:pt x="106" y="565"/>
                  <a:pt x="0" y="574"/>
                  <a:pt x="3" y="668"/>
                </a:cubicBezTo>
                <a:cubicBezTo>
                  <a:pt x="3" y="688"/>
                  <a:pt x="11" y="709"/>
                  <a:pt x="24" y="730"/>
                </a:cubicBezTo>
                <a:cubicBezTo>
                  <a:pt x="316" y="730"/>
                  <a:pt x="316" y="730"/>
                  <a:pt x="316" y="730"/>
                </a:cubicBezTo>
                <a:cubicBezTo>
                  <a:pt x="610" y="730"/>
                  <a:pt x="610" y="730"/>
                  <a:pt x="610" y="730"/>
                </a:cubicBezTo>
                <a:cubicBezTo>
                  <a:pt x="622" y="709"/>
                  <a:pt x="630" y="688"/>
                  <a:pt x="631" y="668"/>
                </a:cubicBezTo>
                <a:cubicBezTo>
                  <a:pt x="633" y="574"/>
                  <a:pt x="528" y="565"/>
                  <a:pt x="453" y="534"/>
                </a:cubicBezTo>
                <a:close/>
                <a:moveTo>
                  <a:pt x="189" y="384"/>
                </a:moveTo>
                <a:cubicBezTo>
                  <a:pt x="154" y="378"/>
                  <a:pt x="140" y="313"/>
                  <a:pt x="156" y="275"/>
                </a:cubicBezTo>
                <a:cubicBezTo>
                  <a:pt x="157" y="275"/>
                  <a:pt x="158" y="274"/>
                  <a:pt x="158" y="274"/>
                </a:cubicBezTo>
                <a:cubicBezTo>
                  <a:pt x="182" y="259"/>
                  <a:pt x="189" y="329"/>
                  <a:pt x="189" y="335"/>
                </a:cubicBezTo>
                <a:cubicBezTo>
                  <a:pt x="189" y="360"/>
                  <a:pt x="216" y="369"/>
                  <a:pt x="210" y="352"/>
                </a:cubicBezTo>
                <a:cubicBezTo>
                  <a:pt x="204" y="334"/>
                  <a:pt x="196" y="307"/>
                  <a:pt x="195" y="273"/>
                </a:cubicBezTo>
                <a:cubicBezTo>
                  <a:pt x="195" y="272"/>
                  <a:pt x="195" y="272"/>
                  <a:pt x="195" y="271"/>
                </a:cubicBezTo>
                <a:cubicBezTo>
                  <a:pt x="194" y="245"/>
                  <a:pt x="200" y="216"/>
                  <a:pt x="211" y="190"/>
                </a:cubicBezTo>
                <a:cubicBezTo>
                  <a:pt x="215" y="185"/>
                  <a:pt x="218" y="180"/>
                  <a:pt x="223" y="177"/>
                </a:cubicBezTo>
                <a:cubicBezTo>
                  <a:pt x="244" y="194"/>
                  <a:pt x="275" y="202"/>
                  <a:pt x="316" y="195"/>
                </a:cubicBezTo>
                <a:cubicBezTo>
                  <a:pt x="335" y="191"/>
                  <a:pt x="356" y="185"/>
                  <a:pt x="379" y="174"/>
                </a:cubicBezTo>
                <a:cubicBezTo>
                  <a:pt x="380" y="174"/>
                  <a:pt x="380" y="173"/>
                  <a:pt x="380" y="173"/>
                </a:cubicBezTo>
                <a:cubicBezTo>
                  <a:pt x="405" y="167"/>
                  <a:pt x="412" y="175"/>
                  <a:pt x="423" y="191"/>
                </a:cubicBezTo>
                <a:cubicBezTo>
                  <a:pt x="423" y="191"/>
                  <a:pt x="423" y="191"/>
                  <a:pt x="424" y="192"/>
                </a:cubicBezTo>
                <a:cubicBezTo>
                  <a:pt x="434" y="216"/>
                  <a:pt x="440" y="243"/>
                  <a:pt x="440" y="269"/>
                </a:cubicBezTo>
                <a:cubicBezTo>
                  <a:pt x="439" y="270"/>
                  <a:pt x="439" y="272"/>
                  <a:pt x="439" y="273"/>
                </a:cubicBezTo>
                <a:cubicBezTo>
                  <a:pt x="438" y="307"/>
                  <a:pt x="430" y="334"/>
                  <a:pt x="424" y="352"/>
                </a:cubicBezTo>
                <a:cubicBezTo>
                  <a:pt x="418" y="369"/>
                  <a:pt x="445" y="360"/>
                  <a:pt x="445" y="335"/>
                </a:cubicBezTo>
                <a:cubicBezTo>
                  <a:pt x="445" y="329"/>
                  <a:pt x="452" y="259"/>
                  <a:pt x="476" y="274"/>
                </a:cubicBezTo>
                <a:cubicBezTo>
                  <a:pt x="476" y="274"/>
                  <a:pt x="477" y="274"/>
                  <a:pt x="477" y="275"/>
                </a:cubicBezTo>
                <a:cubicBezTo>
                  <a:pt x="494" y="313"/>
                  <a:pt x="480" y="378"/>
                  <a:pt x="445" y="384"/>
                </a:cubicBezTo>
                <a:cubicBezTo>
                  <a:pt x="421" y="440"/>
                  <a:pt x="377" y="482"/>
                  <a:pt x="317" y="482"/>
                </a:cubicBezTo>
                <a:cubicBezTo>
                  <a:pt x="316" y="482"/>
                  <a:pt x="316" y="482"/>
                  <a:pt x="316" y="482"/>
                </a:cubicBezTo>
                <a:cubicBezTo>
                  <a:pt x="256" y="482"/>
                  <a:pt x="213" y="440"/>
                  <a:pt x="189" y="384"/>
                </a:cubicBezTo>
                <a:close/>
                <a:moveTo>
                  <a:pt x="249" y="484"/>
                </a:moveTo>
                <a:cubicBezTo>
                  <a:pt x="268" y="496"/>
                  <a:pt x="291" y="502"/>
                  <a:pt x="316" y="503"/>
                </a:cubicBezTo>
                <a:cubicBezTo>
                  <a:pt x="317" y="503"/>
                  <a:pt x="317" y="503"/>
                  <a:pt x="317" y="503"/>
                </a:cubicBezTo>
                <a:cubicBezTo>
                  <a:pt x="343" y="503"/>
                  <a:pt x="366" y="496"/>
                  <a:pt x="387" y="483"/>
                </a:cubicBezTo>
                <a:cubicBezTo>
                  <a:pt x="391" y="500"/>
                  <a:pt x="401" y="518"/>
                  <a:pt x="414" y="532"/>
                </a:cubicBezTo>
                <a:cubicBezTo>
                  <a:pt x="374" y="581"/>
                  <a:pt x="346" y="601"/>
                  <a:pt x="319" y="630"/>
                </a:cubicBezTo>
                <a:cubicBezTo>
                  <a:pt x="318" y="629"/>
                  <a:pt x="317" y="629"/>
                  <a:pt x="316" y="628"/>
                </a:cubicBezTo>
                <a:cubicBezTo>
                  <a:pt x="292" y="612"/>
                  <a:pt x="262" y="579"/>
                  <a:pt x="224" y="525"/>
                </a:cubicBezTo>
                <a:cubicBezTo>
                  <a:pt x="235" y="513"/>
                  <a:pt x="244" y="498"/>
                  <a:pt x="249" y="484"/>
                </a:cubicBezTo>
                <a:close/>
                <a:moveTo>
                  <a:pt x="403" y="669"/>
                </a:moveTo>
                <a:cubicBezTo>
                  <a:pt x="391" y="655"/>
                  <a:pt x="383" y="631"/>
                  <a:pt x="362" y="619"/>
                </a:cubicBezTo>
                <a:cubicBezTo>
                  <a:pt x="344" y="631"/>
                  <a:pt x="321" y="669"/>
                  <a:pt x="318" y="687"/>
                </a:cubicBezTo>
                <a:cubicBezTo>
                  <a:pt x="318" y="684"/>
                  <a:pt x="317" y="680"/>
                  <a:pt x="316" y="677"/>
                </a:cubicBezTo>
                <a:cubicBezTo>
                  <a:pt x="308" y="654"/>
                  <a:pt x="281" y="635"/>
                  <a:pt x="272" y="626"/>
                </a:cubicBezTo>
                <a:cubicBezTo>
                  <a:pt x="252" y="635"/>
                  <a:pt x="246" y="653"/>
                  <a:pt x="233" y="670"/>
                </a:cubicBezTo>
                <a:cubicBezTo>
                  <a:pt x="220" y="653"/>
                  <a:pt x="183" y="602"/>
                  <a:pt x="172" y="556"/>
                </a:cubicBezTo>
                <a:cubicBezTo>
                  <a:pt x="187" y="553"/>
                  <a:pt x="201" y="545"/>
                  <a:pt x="213" y="535"/>
                </a:cubicBezTo>
                <a:cubicBezTo>
                  <a:pt x="213" y="536"/>
                  <a:pt x="214" y="537"/>
                  <a:pt x="214" y="538"/>
                </a:cubicBezTo>
                <a:cubicBezTo>
                  <a:pt x="240" y="574"/>
                  <a:pt x="285" y="626"/>
                  <a:pt x="316" y="652"/>
                </a:cubicBezTo>
                <a:cubicBezTo>
                  <a:pt x="317" y="653"/>
                  <a:pt x="318" y="654"/>
                  <a:pt x="319" y="655"/>
                </a:cubicBezTo>
                <a:cubicBezTo>
                  <a:pt x="351" y="612"/>
                  <a:pt x="388" y="581"/>
                  <a:pt x="425" y="541"/>
                </a:cubicBezTo>
                <a:cubicBezTo>
                  <a:pt x="435" y="549"/>
                  <a:pt x="446" y="555"/>
                  <a:pt x="459" y="558"/>
                </a:cubicBezTo>
                <a:cubicBezTo>
                  <a:pt x="446" y="592"/>
                  <a:pt x="425" y="648"/>
                  <a:pt x="403" y="66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88495" y="2447544"/>
            <a:ext cx="1139476" cy="113947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6434" y="2808827"/>
            <a:ext cx="626173" cy="417004"/>
          </a:xfrm>
          <a:custGeom>
            <a:rect l="l" t="t" r="r" b="b"/>
            <a:pathLst>
              <a:path w="21547" h="21600">
                <a:moveTo>
                  <a:pt x="18847" y="15749"/>
                </a:moveTo>
                <a:lnTo>
                  <a:pt x="2701" y="15749"/>
                </a:lnTo>
                <a:lnTo>
                  <a:pt x="2701" y="1346"/>
                </a:lnTo>
                <a:lnTo>
                  <a:pt x="18847" y="1346"/>
                </a:lnTo>
                <a:cubicBezTo>
                  <a:pt x="18847" y="1346"/>
                  <a:pt x="18847" y="15749"/>
                  <a:pt x="18847" y="15749"/>
                </a:cubicBezTo>
                <a:close/>
                <a:moveTo>
                  <a:pt x="0" y="20510"/>
                </a:moveTo>
                <a:cubicBezTo>
                  <a:pt x="0" y="20510"/>
                  <a:pt x="-26" y="21600"/>
                  <a:pt x="1603" y="21600"/>
                </a:cubicBezTo>
                <a:cubicBezTo>
                  <a:pt x="2568" y="21600"/>
                  <a:pt x="6216" y="21600"/>
                  <a:pt x="9032" y="21600"/>
                </a:cubicBezTo>
                <a:cubicBezTo>
                  <a:pt x="9032" y="21600"/>
                  <a:pt x="10576" y="21600"/>
                  <a:pt x="12515" y="21600"/>
                </a:cubicBezTo>
                <a:cubicBezTo>
                  <a:pt x="15331" y="21600"/>
                  <a:pt x="18979" y="21600"/>
                  <a:pt x="19943" y="21600"/>
                </a:cubicBezTo>
                <a:cubicBezTo>
                  <a:pt x="21574" y="21600"/>
                  <a:pt x="21547" y="20510"/>
                  <a:pt x="21547" y="20510"/>
                </a:cubicBezTo>
                <a:lnTo>
                  <a:pt x="19418" y="16436"/>
                </a:lnTo>
                <a:cubicBezTo>
                  <a:pt x="19512" y="16224"/>
                  <a:pt x="19569" y="15977"/>
                  <a:pt x="19569" y="15711"/>
                </a:cubicBezTo>
                <a:lnTo>
                  <a:pt x="19569" y="1384"/>
                </a:lnTo>
                <a:cubicBezTo>
                  <a:pt x="19569" y="621"/>
                  <a:pt x="19123" y="0"/>
                  <a:pt x="18571" y="0"/>
                </a:cubicBezTo>
                <a:lnTo>
                  <a:pt x="2977" y="0"/>
                </a:lnTo>
                <a:cubicBezTo>
                  <a:pt x="2425" y="0"/>
                  <a:pt x="1979" y="621"/>
                  <a:pt x="1979" y="1384"/>
                </a:cubicBezTo>
                <a:lnTo>
                  <a:pt x="1979" y="15711"/>
                </a:lnTo>
                <a:cubicBezTo>
                  <a:pt x="1979" y="15978"/>
                  <a:pt x="2035" y="16224"/>
                  <a:pt x="2129" y="16436"/>
                </a:cubicBezTo>
                <a:cubicBezTo>
                  <a:pt x="2129" y="16436"/>
                  <a:pt x="0" y="20510"/>
                  <a:pt x="0" y="2051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98088" y="3361277"/>
            <a:ext cx="1141000" cy="113947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136130" y="3705987"/>
            <a:ext cx="524732" cy="433769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36047" y="4720495"/>
            <a:ext cx="1141000" cy="1139476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577518" y="5110925"/>
            <a:ext cx="418814" cy="405765"/>
          </a:xfrm>
          <a:custGeom>
            <a:rect l="l" t="t" r="r" b="b"/>
            <a:pathLst>
              <a:path w="21600" h="21600">
                <a:moveTo>
                  <a:pt x="18424" y="4659"/>
                </a:moveTo>
                <a:cubicBezTo>
                  <a:pt x="16941" y="2965"/>
                  <a:pt x="16941" y="2965"/>
                  <a:pt x="16941" y="2965"/>
                </a:cubicBezTo>
                <a:cubicBezTo>
                  <a:pt x="13976" y="0"/>
                  <a:pt x="13976" y="0"/>
                  <a:pt x="13976" y="0"/>
                </a:cubicBezTo>
                <a:cubicBezTo>
                  <a:pt x="13976" y="0"/>
                  <a:pt x="13976" y="0"/>
                  <a:pt x="12494" y="1482"/>
                </a:cubicBezTo>
                <a:cubicBezTo>
                  <a:pt x="11012" y="2965"/>
                  <a:pt x="6565" y="4659"/>
                  <a:pt x="6565" y="4659"/>
                </a:cubicBezTo>
                <a:cubicBezTo>
                  <a:pt x="0" y="21176"/>
                  <a:pt x="0" y="21176"/>
                  <a:pt x="0" y="21176"/>
                </a:cubicBezTo>
                <a:cubicBezTo>
                  <a:pt x="8047" y="12071"/>
                  <a:pt x="8047" y="12071"/>
                  <a:pt x="8047" y="12071"/>
                </a:cubicBezTo>
                <a:cubicBezTo>
                  <a:pt x="7624" y="10800"/>
                  <a:pt x="7835" y="9318"/>
                  <a:pt x="8682" y="8259"/>
                </a:cubicBezTo>
                <a:cubicBezTo>
                  <a:pt x="9953" y="6988"/>
                  <a:pt x="12071" y="6988"/>
                  <a:pt x="13341" y="8259"/>
                </a:cubicBezTo>
                <a:cubicBezTo>
                  <a:pt x="14400" y="9529"/>
                  <a:pt x="14400" y="11647"/>
                  <a:pt x="13341" y="12918"/>
                </a:cubicBezTo>
                <a:cubicBezTo>
                  <a:pt x="12282" y="13765"/>
                  <a:pt x="10800" y="13976"/>
                  <a:pt x="9529" y="13553"/>
                </a:cubicBezTo>
                <a:cubicBezTo>
                  <a:pt x="424" y="21600"/>
                  <a:pt x="424" y="21600"/>
                  <a:pt x="424" y="21600"/>
                </a:cubicBezTo>
                <a:cubicBezTo>
                  <a:pt x="16941" y="15035"/>
                  <a:pt x="16941" y="15035"/>
                  <a:pt x="16941" y="15035"/>
                </a:cubicBezTo>
                <a:cubicBezTo>
                  <a:pt x="16941" y="15035"/>
                  <a:pt x="18424" y="10588"/>
                  <a:pt x="19906" y="9106"/>
                </a:cubicBezTo>
                <a:cubicBezTo>
                  <a:pt x="21600" y="7624"/>
                  <a:pt x="21600" y="7624"/>
                  <a:pt x="21600" y="7624"/>
                </a:cubicBezTo>
                <a:lnTo>
                  <a:pt x="18424" y="4659"/>
                </a:lnTo>
                <a:close/>
                <a:moveTo>
                  <a:pt x="18424" y="4659"/>
                </a:moveTo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877270" y="5063871"/>
            <a:ext cx="167831" cy="162496"/>
          </a:xfrm>
          <a:custGeom>
            <a:rect l="l" t="t" r="r" b="b"/>
            <a:pathLst>
              <a:path w="21600" h="21600">
                <a:moveTo>
                  <a:pt x="2667" y="0"/>
                </a:moveTo>
                <a:lnTo>
                  <a:pt x="21600" y="18933"/>
                </a:lnTo>
                <a:lnTo>
                  <a:pt x="18933" y="21600"/>
                </a:lnTo>
                <a:lnTo>
                  <a:pt x="0" y="2667"/>
                </a:lnTo>
                <a:lnTo>
                  <a:pt x="2667" y="0"/>
                </a:lnTo>
                <a:close/>
                <a:moveTo>
                  <a:pt x="2667" y="0"/>
                </a:moveTo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57199" y="3361277"/>
            <a:ext cx="1139476" cy="1139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937665" y="3640169"/>
            <a:ext cx="169450" cy="160972"/>
          </a:xfrm>
          <a:custGeom>
            <a:rect l="l" t="t" r="r" b="b"/>
            <a:pathLst>
              <a:path w="25" h="24">
                <a:moveTo>
                  <a:pt x="19" y="24"/>
                </a:moveTo>
                <a:cubicBezTo>
                  <a:pt x="20" y="23"/>
                  <a:pt x="20" y="23"/>
                  <a:pt x="21" y="22"/>
                </a:cubicBezTo>
                <a:cubicBezTo>
                  <a:pt x="25" y="17"/>
                  <a:pt x="24" y="8"/>
                  <a:pt x="19" y="4"/>
                </a:cubicBezTo>
                <a:cubicBezTo>
                  <a:pt x="13" y="0"/>
                  <a:pt x="5" y="1"/>
                  <a:pt x="0" y="7"/>
                </a:cubicBezTo>
                <a:cubicBezTo>
                  <a:pt x="0" y="7"/>
                  <a:pt x="0" y="7"/>
                  <a:pt x="0" y="8"/>
                </a:cubicBezTo>
                <a:cubicBezTo>
                  <a:pt x="8" y="11"/>
                  <a:pt x="15" y="17"/>
                  <a:pt x="19" y="2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598765" y="3699510"/>
            <a:ext cx="488632" cy="536734"/>
          </a:xfrm>
          <a:custGeom>
            <a:rect l="l" t="t" r="r" b="b"/>
            <a:pathLst>
              <a:path w="73" h="80">
                <a:moveTo>
                  <a:pt x="43" y="0"/>
                </a:moveTo>
                <a:cubicBezTo>
                  <a:pt x="42" y="0"/>
                  <a:pt x="42" y="0"/>
                  <a:pt x="42" y="0"/>
                </a:cubicBezTo>
                <a:cubicBezTo>
                  <a:pt x="42" y="0"/>
                  <a:pt x="42" y="0"/>
                  <a:pt x="42" y="0"/>
                </a:cubicBezTo>
                <a:cubicBezTo>
                  <a:pt x="42" y="0"/>
                  <a:pt x="41" y="0"/>
                  <a:pt x="41" y="0"/>
                </a:cubicBezTo>
                <a:cubicBezTo>
                  <a:pt x="41" y="0"/>
                  <a:pt x="41" y="0"/>
                  <a:pt x="41" y="0"/>
                </a:cubicBezTo>
                <a:cubicBezTo>
                  <a:pt x="41" y="0"/>
                  <a:pt x="40" y="0"/>
                  <a:pt x="40" y="0"/>
                </a:cubicBezTo>
                <a:cubicBezTo>
                  <a:pt x="40" y="0"/>
                  <a:pt x="40" y="0"/>
                  <a:pt x="40" y="0"/>
                </a:cubicBezTo>
                <a:cubicBezTo>
                  <a:pt x="40" y="0"/>
                  <a:pt x="39" y="0"/>
                  <a:pt x="39" y="0"/>
                </a:cubicBezTo>
                <a:cubicBezTo>
                  <a:pt x="39" y="0"/>
                  <a:pt x="39" y="0"/>
                  <a:pt x="39" y="0"/>
                </a:cubicBezTo>
                <a:cubicBezTo>
                  <a:pt x="39" y="0"/>
                  <a:pt x="38" y="0"/>
                  <a:pt x="38" y="0"/>
                </a:cubicBezTo>
                <a:cubicBezTo>
                  <a:pt x="38" y="0"/>
                  <a:pt x="38" y="0"/>
                  <a:pt x="38" y="0"/>
                </a:cubicBezTo>
                <a:cubicBezTo>
                  <a:pt x="38" y="0"/>
                  <a:pt x="38" y="0"/>
                  <a:pt x="37" y="0"/>
                </a:cubicBezTo>
                <a:cubicBezTo>
                  <a:pt x="37" y="0"/>
                  <a:pt x="37" y="0"/>
                  <a:pt x="36" y="0"/>
                </a:cubicBezTo>
                <a:cubicBezTo>
                  <a:pt x="36" y="0"/>
                  <a:pt x="36" y="0"/>
                  <a:pt x="35" y="0"/>
                </a:cubicBezTo>
                <a:cubicBezTo>
                  <a:pt x="35" y="0"/>
                  <a:pt x="35" y="0"/>
                  <a:pt x="34" y="0"/>
                </a:cubicBezTo>
                <a:cubicBezTo>
                  <a:pt x="34" y="0"/>
                  <a:pt x="34" y="0"/>
                  <a:pt x="33" y="0"/>
                </a:cubicBezTo>
                <a:cubicBezTo>
                  <a:pt x="33" y="0"/>
                  <a:pt x="33" y="0"/>
                  <a:pt x="32" y="0"/>
                </a:cubicBezTo>
                <a:cubicBezTo>
                  <a:pt x="32" y="0"/>
                  <a:pt x="32" y="0"/>
                  <a:pt x="32" y="0"/>
                </a:cubicBezTo>
                <a:cubicBezTo>
                  <a:pt x="32" y="0"/>
                  <a:pt x="32" y="0"/>
                  <a:pt x="32" y="0"/>
                </a:cubicBezTo>
                <a:cubicBezTo>
                  <a:pt x="32" y="0"/>
                  <a:pt x="32" y="0"/>
                  <a:pt x="32" y="0"/>
                </a:cubicBezTo>
                <a:cubicBezTo>
                  <a:pt x="31" y="0"/>
                  <a:pt x="31" y="0"/>
                  <a:pt x="31" y="0"/>
                </a:cubicBezTo>
                <a:cubicBezTo>
                  <a:pt x="31" y="0"/>
                  <a:pt x="31" y="0"/>
                  <a:pt x="31" y="0"/>
                </a:cubicBezTo>
                <a:cubicBezTo>
                  <a:pt x="30" y="0"/>
                  <a:pt x="30" y="0"/>
                  <a:pt x="30" y="0"/>
                </a:cubicBezTo>
                <a:cubicBezTo>
                  <a:pt x="13" y="4"/>
                  <a:pt x="0" y="19"/>
                  <a:pt x="0" y="37"/>
                </a:cubicBezTo>
                <a:cubicBezTo>
                  <a:pt x="0" y="47"/>
                  <a:pt x="4" y="57"/>
                  <a:pt x="12" y="64"/>
                </a:cubicBezTo>
                <a:cubicBezTo>
                  <a:pt x="7" y="69"/>
                  <a:pt x="7" y="69"/>
                  <a:pt x="7" y="69"/>
                </a:cubicBezTo>
                <a:cubicBezTo>
                  <a:pt x="4" y="71"/>
                  <a:pt x="5" y="77"/>
                  <a:pt x="7" y="77"/>
                </a:cubicBezTo>
                <a:cubicBezTo>
                  <a:pt x="9" y="79"/>
                  <a:pt x="12" y="79"/>
                  <a:pt x="14" y="77"/>
                </a:cubicBezTo>
                <a:cubicBezTo>
                  <a:pt x="16" y="75"/>
                  <a:pt x="20" y="72"/>
                  <a:pt x="21" y="70"/>
                </a:cubicBezTo>
                <a:cubicBezTo>
                  <a:pt x="25" y="72"/>
                  <a:pt x="31" y="73"/>
                  <a:pt x="36" y="73"/>
                </a:cubicBezTo>
                <a:cubicBezTo>
                  <a:pt x="42" y="73"/>
                  <a:pt x="47" y="72"/>
                  <a:pt x="52" y="70"/>
                </a:cubicBezTo>
                <a:cubicBezTo>
                  <a:pt x="53" y="72"/>
                  <a:pt x="57" y="75"/>
                  <a:pt x="58" y="77"/>
                </a:cubicBezTo>
                <a:cubicBezTo>
                  <a:pt x="62" y="80"/>
                  <a:pt x="65" y="77"/>
                  <a:pt x="66" y="77"/>
                </a:cubicBezTo>
                <a:cubicBezTo>
                  <a:pt x="68" y="74"/>
                  <a:pt x="68" y="71"/>
                  <a:pt x="66" y="69"/>
                </a:cubicBezTo>
                <a:cubicBezTo>
                  <a:pt x="61" y="64"/>
                  <a:pt x="61" y="64"/>
                  <a:pt x="61" y="64"/>
                </a:cubicBezTo>
                <a:cubicBezTo>
                  <a:pt x="68" y="57"/>
                  <a:pt x="73" y="47"/>
                  <a:pt x="73" y="37"/>
                </a:cubicBezTo>
                <a:cubicBezTo>
                  <a:pt x="73" y="19"/>
                  <a:pt x="60" y="4"/>
                  <a:pt x="43" y="0"/>
                </a:cubicBezTo>
                <a:close/>
                <a:moveTo>
                  <a:pt x="36" y="65"/>
                </a:moveTo>
                <a:cubicBezTo>
                  <a:pt x="21" y="65"/>
                  <a:pt x="8" y="52"/>
                  <a:pt x="8" y="37"/>
                </a:cubicBezTo>
                <a:cubicBezTo>
                  <a:pt x="8" y="21"/>
                  <a:pt x="21" y="8"/>
                  <a:pt x="36" y="8"/>
                </a:cubicBezTo>
                <a:cubicBezTo>
                  <a:pt x="52" y="8"/>
                  <a:pt x="64" y="21"/>
                  <a:pt x="64" y="37"/>
                </a:cubicBezTo>
                <a:cubicBezTo>
                  <a:pt x="64" y="52"/>
                  <a:pt x="52" y="65"/>
                  <a:pt x="36" y="65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570476" y="3640169"/>
            <a:ext cx="175165" cy="160972"/>
          </a:xfrm>
          <a:custGeom>
            <a:rect l="l" t="t" r="r" b="b"/>
            <a:pathLst>
              <a:path w="26" h="24">
                <a:moveTo>
                  <a:pt x="6" y="24"/>
                </a:moveTo>
                <a:cubicBezTo>
                  <a:pt x="11" y="17"/>
                  <a:pt x="18" y="11"/>
                  <a:pt x="26" y="8"/>
                </a:cubicBezTo>
                <a:cubicBezTo>
                  <a:pt x="26" y="7"/>
                  <a:pt x="25" y="7"/>
                  <a:pt x="25" y="7"/>
                </a:cubicBezTo>
                <a:cubicBezTo>
                  <a:pt x="21" y="1"/>
                  <a:pt x="13" y="0"/>
                  <a:pt x="7" y="4"/>
                </a:cubicBezTo>
                <a:cubicBezTo>
                  <a:pt x="1" y="8"/>
                  <a:pt x="0" y="17"/>
                  <a:pt x="5" y="22"/>
                </a:cubicBezTo>
                <a:cubicBezTo>
                  <a:pt x="5" y="23"/>
                  <a:pt x="6" y="23"/>
                  <a:pt x="6" y="24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833176" y="3767328"/>
            <a:ext cx="19812" cy="79058"/>
          </a:xfrm>
          <a:custGeom>
            <a:rect l="l" t="t" r="r" b="b"/>
            <a:pathLst>
              <a:path w="3" h="12">
                <a:moveTo>
                  <a:pt x="1" y="12"/>
                </a:moveTo>
                <a:cubicBezTo>
                  <a:pt x="2" y="12"/>
                  <a:pt x="3" y="11"/>
                  <a:pt x="3" y="10"/>
                </a:cubicBezTo>
                <a:cubicBezTo>
                  <a:pt x="3" y="2"/>
                  <a:pt x="3" y="2"/>
                  <a:pt x="3" y="2"/>
                </a:cubicBezTo>
                <a:cubicBezTo>
                  <a:pt x="3" y="1"/>
                  <a:pt x="2" y="0"/>
                  <a:pt x="1" y="0"/>
                </a:cubicBezTo>
                <a:cubicBezTo>
                  <a:pt x="0" y="0"/>
                  <a:pt x="0" y="1"/>
                  <a:pt x="0" y="2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11"/>
                  <a:pt x="0" y="12"/>
                  <a:pt x="1" y="12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658106" y="3933920"/>
            <a:ext cx="79058" cy="19812"/>
          </a:xfrm>
          <a:custGeom>
            <a:rect l="l" t="t" r="r" b="b"/>
            <a:pathLst>
              <a:path w="12" h="3">
                <a:moveTo>
                  <a:pt x="10" y="0"/>
                </a:moveTo>
                <a:cubicBezTo>
                  <a:pt x="2" y="0"/>
                  <a:pt x="2" y="0"/>
                  <a:pt x="2" y="0"/>
                </a:cubicBezTo>
                <a:cubicBezTo>
                  <a:pt x="1" y="0"/>
                  <a:pt x="0" y="1"/>
                  <a:pt x="0" y="2"/>
                </a:cubicBezTo>
                <a:cubicBezTo>
                  <a:pt x="0" y="3"/>
                  <a:pt x="1" y="3"/>
                  <a:pt x="2" y="3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2" y="3"/>
                  <a:pt x="12" y="2"/>
                </a:cubicBezTo>
                <a:cubicBezTo>
                  <a:pt x="12" y="1"/>
                  <a:pt x="11" y="0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4937665" y="3933920"/>
            <a:ext cx="81915" cy="19812"/>
          </a:xfrm>
          <a:custGeom>
            <a:rect l="l" t="t" r="r" b="b"/>
            <a:pathLst>
              <a:path w="12" h="3">
                <a:moveTo>
                  <a:pt x="10" y="0"/>
                </a:moveTo>
                <a:cubicBezTo>
                  <a:pt x="2" y="0"/>
                  <a:pt x="2" y="0"/>
                  <a:pt x="2" y="0"/>
                </a:cubicBezTo>
                <a:cubicBezTo>
                  <a:pt x="1" y="0"/>
                  <a:pt x="0" y="1"/>
                  <a:pt x="0" y="2"/>
                </a:cubicBezTo>
                <a:cubicBezTo>
                  <a:pt x="0" y="3"/>
                  <a:pt x="1" y="3"/>
                  <a:pt x="2" y="3"/>
                </a:cubicBezTo>
                <a:cubicBezTo>
                  <a:pt x="10" y="3"/>
                  <a:pt x="10" y="3"/>
                  <a:pt x="10" y="3"/>
                </a:cubicBezTo>
                <a:cubicBezTo>
                  <a:pt x="11" y="3"/>
                  <a:pt x="12" y="3"/>
                  <a:pt x="12" y="2"/>
                </a:cubicBezTo>
                <a:cubicBezTo>
                  <a:pt x="12" y="1"/>
                  <a:pt x="11" y="0"/>
                  <a:pt x="10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833176" y="4046982"/>
            <a:ext cx="19812" cy="81915"/>
          </a:xfrm>
          <a:custGeom>
            <a:rect l="l" t="t" r="r" b="b"/>
            <a:pathLst>
              <a:path w="3" h="12">
                <a:moveTo>
                  <a:pt x="1" y="0"/>
                </a:moveTo>
                <a:cubicBezTo>
                  <a:pt x="0" y="0"/>
                  <a:pt x="0" y="1"/>
                  <a:pt x="0" y="1"/>
                </a:cubicBezTo>
                <a:cubicBezTo>
                  <a:pt x="0" y="10"/>
                  <a:pt x="0" y="10"/>
                  <a:pt x="0" y="10"/>
                </a:cubicBezTo>
                <a:cubicBezTo>
                  <a:pt x="0" y="11"/>
                  <a:pt x="0" y="12"/>
                  <a:pt x="1" y="12"/>
                </a:cubicBezTo>
                <a:cubicBezTo>
                  <a:pt x="2" y="12"/>
                  <a:pt x="3" y="11"/>
                  <a:pt x="3" y="10"/>
                </a:cubicBezTo>
                <a:cubicBezTo>
                  <a:pt x="3" y="1"/>
                  <a:pt x="3" y="1"/>
                  <a:pt x="3" y="1"/>
                </a:cubicBezTo>
                <a:cubicBezTo>
                  <a:pt x="3" y="1"/>
                  <a:pt x="2" y="0"/>
                  <a:pt x="1" y="0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4731544" y="3820954"/>
            <a:ext cx="228791" cy="152495"/>
          </a:xfrm>
          <a:custGeom>
            <a:rect l="l" t="t" r="r" b="b"/>
            <a:pathLst>
              <a:path w="34" h="23">
                <a:moveTo>
                  <a:pt x="18" y="18"/>
                </a:moveTo>
                <a:cubicBezTo>
                  <a:pt x="33" y="3"/>
                  <a:pt x="33" y="3"/>
                  <a:pt x="33" y="3"/>
                </a:cubicBezTo>
                <a:cubicBezTo>
                  <a:pt x="33" y="3"/>
                  <a:pt x="34" y="2"/>
                  <a:pt x="34" y="2"/>
                </a:cubicBezTo>
                <a:cubicBezTo>
                  <a:pt x="34" y="2"/>
                  <a:pt x="33" y="1"/>
                  <a:pt x="33" y="1"/>
                </a:cubicBezTo>
                <a:cubicBezTo>
                  <a:pt x="33" y="1"/>
                  <a:pt x="32" y="0"/>
                  <a:pt x="32" y="0"/>
                </a:cubicBezTo>
                <a:cubicBezTo>
                  <a:pt x="32" y="0"/>
                  <a:pt x="31" y="1"/>
                  <a:pt x="31" y="1"/>
                </a:cubicBezTo>
                <a:cubicBezTo>
                  <a:pt x="20" y="12"/>
                  <a:pt x="20" y="12"/>
                  <a:pt x="20" y="12"/>
                </a:cubicBezTo>
                <a:cubicBezTo>
                  <a:pt x="16" y="16"/>
                  <a:pt x="16" y="16"/>
                  <a:pt x="16" y="16"/>
                </a:cubicBezTo>
                <a:cubicBezTo>
                  <a:pt x="16" y="16"/>
                  <a:pt x="16" y="16"/>
                  <a:pt x="16" y="16"/>
                </a:cubicBezTo>
                <a:cubicBezTo>
                  <a:pt x="16" y="16"/>
                  <a:pt x="16" y="16"/>
                  <a:pt x="16" y="16"/>
                </a:cubicBezTo>
                <a:cubicBezTo>
                  <a:pt x="15" y="15"/>
                  <a:pt x="15" y="15"/>
                  <a:pt x="15" y="15"/>
                </a:cubicBezTo>
                <a:cubicBezTo>
                  <a:pt x="15" y="15"/>
                  <a:pt x="15" y="15"/>
                  <a:pt x="15" y="15"/>
                </a:cubicBezTo>
                <a:cubicBezTo>
                  <a:pt x="15" y="15"/>
                  <a:pt x="15" y="15"/>
                  <a:pt x="15" y="15"/>
                </a:cubicBezTo>
                <a:cubicBezTo>
                  <a:pt x="4" y="7"/>
                  <a:pt x="4" y="7"/>
                  <a:pt x="4" y="7"/>
                </a:cubicBezTo>
                <a:cubicBezTo>
                  <a:pt x="3" y="6"/>
                  <a:pt x="3" y="6"/>
                  <a:pt x="2" y="6"/>
                </a:cubicBezTo>
                <a:cubicBezTo>
                  <a:pt x="2" y="6"/>
                  <a:pt x="1" y="7"/>
                  <a:pt x="1" y="7"/>
                </a:cubicBezTo>
                <a:cubicBezTo>
                  <a:pt x="0" y="8"/>
                  <a:pt x="0" y="8"/>
                  <a:pt x="0" y="9"/>
                </a:cubicBezTo>
                <a:cubicBezTo>
                  <a:pt x="0" y="9"/>
                  <a:pt x="1" y="10"/>
                  <a:pt x="1" y="10"/>
                </a:cubicBezTo>
                <a:cubicBezTo>
                  <a:pt x="13" y="19"/>
                  <a:pt x="13" y="19"/>
                  <a:pt x="13" y="19"/>
                </a:cubicBezTo>
                <a:cubicBezTo>
                  <a:pt x="12" y="20"/>
                  <a:pt x="12" y="20"/>
                  <a:pt x="12" y="20"/>
                </a:cubicBezTo>
                <a:cubicBezTo>
                  <a:pt x="11" y="21"/>
                  <a:pt x="11" y="21"/>
                  <a:pt x="11" y="21"/>
                </a:cubicBezTo>
                <a:cubicBezTo>
                  <a:pt x="11" y="22"/>
                  <a:pt x="11" y="22"/>
                  <a:pt x="12" y="23"/>
                </a:cubicBezTo>
                <a:cubicBezTo>
                  <a:pt x="12" y="23"/>
                  <a:pt x="12" y="23"/>
                  <a:pt x="13" y="23"/>
                </a:cubicBezTo>
                <a:cubicBezTo>
                  <a:pt x="16" y="21"/>
                  <a:pt x="16" y="21"/>
                  <a:pt x="16" y="21"/>
                </a:cubicBezTo>
                <a:cubicBezTo>
                  <a:pt x="17" y="22"/>
                  <a:pt x="17" y="22"/>
                  <a:pt x="17" y="22"/>
                </a:cubicBezTo>
                <a:cubicBezTo>
                  <a:pt x="18" y="23"/>
                  <a:pt x="18" y="23"/>
                  <a:pt x="18" y="23"/>
                </a:cubicBezTo>
                <a:cubicBezTo>
                  <a:pt x="18" y="23"/>
                  <a:pt x="19" y="23"/>
                  <a:pt x="20" y="23"/>
                </a:cubicBezTo>
                <a:cubicBezTo>
                  <a:pt x="21" y="23"/>
                  <a:pt x="22" y="22"/>
                  <a:pt x="21" y="21"/>
                </a:cubicBezTo>
                <a:cubicBezTo>
                  <a:pt x="21" y="20"/>
                  <a:pt x="21" y="20"/>
                  <a:pt x="21" y="19"/>
                </a:cubicBezTo>
                <a:lnTo>
                  <a:pt x="18" y="1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694960" y="1083639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引导老年人建立健康档案，记录个人健康状况和自我管理情况。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262645" y="2910078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79347" y="4947210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总结词：通过宣传活动，帮助老年人树立正确的健康观念，提高他们的健康自我管理能力，促进他们的身心健康。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220559" y="2910078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鼓励老年人定期进行体检和健康检查，及时发现和预防潜在的健康问题。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817745" y="4947210"/>
            <a:ext cx="26193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指导老年人合理使用药物，避免药物滥用和不良反应。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增强老年人的健康自我管理能力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17875" y="2057702"/>
            <a:ext cx="203211" cy="3011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6317932" y="2387917"/>
            <a:ext cx="203211" cy="1506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317875" y="2628900"/>
            <a:ext cx="203211" cy="1505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6317875" y="2945130"/>
            <a:ext cx="203211" cy="1506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6317875" y="3270885"/>
            <a:ext cx="203211" cy="3011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564008" y="1732124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564008" y="2697000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564008" y="3679940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564008" y="4680943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564008" y="5706031"/>
            <a:ext cx="987578" cy="984885"/>
          </a:xfrm>
          <a:prstGeom prst="rect">
            <a:avLst/>
          </a:prstGeom>
        </p:spPr>
        <p:txBody>
          <a:bodyPr wrap="square" lIns="0" tIns="0" rIns="0" bIns="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20002"/>
              </a:spcBef>
              <a:defRPr/>
            </a:pPr>
            <a:r>
              <a:rPr lang="en-US" sz="6399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05</a:t>
            </a:r>
            <a:endParaRPr lang="en-US" sz="1100"/>
          </a:p>
        </p:txBody>
      </p:sp>
      <p:cxnSp>
        <p:nvCxnSpPr>
          <p:cNvPr id="12" name="Connector 12"/>
          <p:cNvCxnSpPr/>
          <p:nvPr/>
        </p:nvCxnSpPr>
        <p:spPr>
          <a:xfrm>
            <a:off x="3965554" y="3274965"/>
            <a:ext cx="2286043" cy="1129"/>
          </a:xfrm>
          <a:prstGeom prst="line">
            <a:avLst/>
          </a:prstGeom>
          <a:ln w="123825">
            <a:solidFill>
              <a:schemeClr val="accent5"/>
            </a:solidFill>
            <a:prstDash val="solid"/>
          </a:ln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3965554" y="2947988"/>
            <a:ext cx="2286043" cy="1129"/>
          </a:xfrm>
          <a:prstGeom prst="line">
            <a:avLst/>
          </a:prstGeom>
          <a:ln w="123825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3965554" y="2631234"/>
            <a:ext cx="2286043" cy="2257"/>
          </a:xfrm>
          <a:prstGeom prst="line">
            <a:avLst/>
          </a:prstGeom>
          <a:ln w="123825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3965554" y="2381250"/>
            <a:ext cx="2286043" cy="1128"/>
          </a:xfrm>
          <a:prstGeom prst="line">
            <a:avLst/>
          </a:prstGeom>
          <a:ln w="1238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>
            <a:off x="3965553" y="2061258"/>
            <a:ext cx="2286044" cy="1128"/>
          </a:xfrm>
          <a:prstGeom prst="line">
            <a:avLst/>
          </a:prstGeom>
          <a:ln w="1238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87809" y="1841468"/>
            <a:ext cx="4286250" cy="42862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68809" y="2224567"/>
            <a:ext cx="3524250" cy="35242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749809" y="2605567"/>
            <a:ext cx="2762250" cy="276225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2130809" y="2986567"/>
            <a:ext cx="2000250" cy="200025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2511809" y="3367567"/>
            <a:ext cx="1238250" cy="1238250"/>
          </a:xfrm>
          <a:prstGeom prst="ellipse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2794276" y="3427666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45%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794276" y="3001709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50%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794276" y="2648140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75%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794276" y="2224567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85%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794276" y="1853755"/>
            <a:ext cx="678180" cy="367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685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95%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622716" y="5521403"/>
            <a:ext cx="4229100" cy="333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</a:p>
        </p:txBody>
      </p:sp>
      <p:sp>
        <p:nvSpPr>
          <p:cNvPr id="28" name="TextBox 28"/>
          <p:cNvSpPr txBox="1"/>
          <p:nvPr/>
        </p:nvSpPr>
        <p:spPr>
          <a:xfrm>
            <a:off x="7622716" y="1732124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总结词：通过宣传活动，提高社区对老年健康问题的关注度，促进社区居民对老年健康的参与和支持。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622716" y="2717009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622716" y="3681885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加强社区卫生服务体系建设，提高老年人的医疗保健服务水平。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22716" y="4680943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开展老年人健康教育活动，提高老年人的健康意识和自我保健能力。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622716" y="5694216"/>
            <a:ext cx="4231005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鼓励社区居民关心老年人的生活和健康状况，提供必要的支持和帮助。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促进社区对老年健康问题的关注和参与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通过专家讲解，向老年人普及健康知识和技巧。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组织专家进行健康讲座，内容涵盖老年人常见疾病的预防、日常保健、合理饮食等方面，帮助老年人了解如何保持身心健康。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健康讲座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提供一对一的健康咨询服务，解答老年人的疑问。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设立健康咨询台，由专业医生或护士为老年人提供一对一的咨询服务，解答他们在健康方面的疑问，给予针对性的建议。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健康咨询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健康生活展示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通过展示健康生活方式，引导老年人养成良好生活习惯。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通过展示健康的生活方式，如合理运动、良好的饮食习惯等，引导老年人认识到健康生活的重要性，并逐步养成健康的生活习惯。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健康讲座直播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健康知识竞赛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健康资讯分享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邀请专家进行线上直播讲座，普及老年健康知识，提高老年人的健康素养。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通过线上答题形式，让老年人参与健康知识的学习和竞赛，激发学习兴趣。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定期发布老年健康资讯和科普文章，通过微信公众号、网站等渠道传播。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线上活动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995231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417731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5" name="Freeform 5"/>
          <p:cNvSpPr/>
          <p:nvPr/>
        </p:nvSpPr>
        <p:spPr>
          <a:xfrm>
            <a:off x="9172766" y="2619756"/>
            <a:ext cx="399288" cy="154495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95360" y="2063687"/>
            <a:ext cx="1240346" cy="962406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sp>
        <p:nvSpPr>
          <p:cNvPr id="8" name="Freeform 8"/>
          <p:cNvSpPr/>
          <p:nvPr/>
        </p:nvSpPr>
        <p:spPr>
          <a:xfrm rot="3243678">
            <a:off x="6003131" y="2277046"/>
            <a:ext cx="515112" cy="199454"/>
          </a:xfrm>
          <a:custGeom>
            <a:rect l="l" t="t" r="r" b="b"/>
            <a:pathLst>
              <a:path w="21216" h="20708">
                <a:moveTo>
                  <a:pt x="1330" y="19753"/>
                </a:moveTo>
                <a:cubicBezTo>
                  <a:pt x="2564" y="21600"/>
                  <a:pt x="4162" y="20692"/>
                  <a:pt x="4961" y="17693"/>
                </a:cubicBezTo>
                <a:lnTo>
                  <a:pt x="5011" y="17511"/>
                </a:lnTo>
                <a:lnTo>
                  <a:pt x="21216" y="4080"/>
                </a:lnTo>
                <a:lnTo>
                  <a:pt x="20841" y="0"/>
                </a:lnTo>
                <a:lnTo>
                  <a:pt x="4098" y="7952"/>
                </a:lnTo>
                <a:cubicBezTo>
                  <a:pt x="2812" y="6028"/>
                  <a:pt x="1144" y="7103"/>
                  <a:pt x="382" y="10348"/>
                </a:cubicBezTo>
                <a:cubicBezTo>
                  <a:pt x="-384" y="13604"/>
                  <a:pt x="39" y="17822"/>
                  <a:pt x="1330" y="19753"/>
                </a:cubicBezTo>
                <a:cubicBezTo>
                  <a:pt x="1330" y="19753"/>
                  <a:pt x="1330" y="19753"/>
                  <a:pt x="1330" y="19753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258181" y="1559433"/>
            <a:ext cx="1600105" cy="1242060"/>
          </a:xfrm>
          <a:custGeom>
            <a:rect l="l" t="t" r="r" b="b"/>
            <a:pathLst>
              <a:path w="21600" h="21600">
                <a:moveTo>
                  <a:pt x="10801" y="0"/>
                </a:moveTo>
                <a:cubicBezTo>
                  <a:pt x="4845" y="0"/>
                  <a:pt x="0" y="6244"/>
                  <a:pt x="0" y="13917"/>
                </a:cubicBezTo>
                <a:cubicBezTo>
                  <a:pt x="0" y="16592"/>
                  <a:pt x="592" y="19193"/>
                  <a:pt x="1714" y="21439"/>
                </a:cubicBezTo>
                <a:lnTo>
                  <a:pt x="1794" y="21600"/>
                </a:lnTo>
                <a:lnTo>
                  <a:pt x="3127" y="21600"/>
                </a:lnTo>
                <a:lnTo>
                  <a:pt x="4906" y="19306"/>
                </a:lnTo>
                <a:lnTo>
                  <a:pt x="4061" y="18215"/>
                </a:lnTo>
                <a:lnTo>
                  <a:pt x="2388" y="20369"/>
                </a:lnTo>
                <a:lnTo>
                  <a:pt x="2326" y="20233"/>
                </a:lnTo>
                <a:cubicBezTo>
                  <a:pt x="1460" y="18314"/>
                  <a:pt x="1004" y="16131"/>
                  <a:pt x="1004" y="13917"/>
                </a:cubicBezTo>
                <a:cubicBezTo>
                  <a:pt x="1004" y="13853"/>
                  <a:pt x="1005" y="13791"/>
                  <a:pt x="1009" y="13726"/>
                </a:cubicBezTo>
                <a:lnTo>
                  <a:pt x="1018" y="13477"/>
                </a:lnTo>
                <a:lnTo>
                  <a:pt x="3260" y="13477"/>
                </a:lnTo>
                <a:lnTo>
                  <a:pt x="3260" y="11934"/>
                </a:lnTo>
                <a:lnTo>
                  <a:pt x="1134" y="11932"/>
                </a:lnTo>
                <a:lnTo>
                  <a:pt x="1152" y="11789"/>
                </a:lnTo>
                <a:cubicBezTo>
                  <a:pt x="1424" y="9725"/>
                  <a:pt x="2099" y="7766"/>
                  <a:pt x="3102" y="6124"/>
                </a:cubicBezTo>
                <a:lnTo>
                  <a:pt x="3168" y="6015"/>
                </a:lnTo>
                <a:lnTo>
                  <a:pt x="4705" y="8001"/>
                </a:lnTo>
                <a:lnTo>
                  <a:pt x="5553" y="6910"/>
                </a:lnTo>
                <a:lnTo>
                  <a:pt x="3975" y="4872"/>
                </a:lnTo>
                <a:lnTo>
                  <a:pt x="4043" y="4787"/>
                </a:lnTo>
                <a:cubicBezTo>
                  <a:pt x="5749" y="2693"/>
                  <a:pt x="7985" y="1462"/>
                  <a:pt x="10343" y="1321"/>
                </a:cubicBezTo>
                <a:lnTo>
                  <a:pt x="10440" y="1314"/>
                </a:lnTo>
                <a:lnTo>
                  <a:pt x="10440" y="4558"/>
                </a:lnTo>
                <a:lnTo>
                  <a:pt x="11636" y="4558"/>
                </a:lnTo>
                <a:lnTo>
                  <a:pt x="11638" y="1339"/>
                </a:lnTo>
                <a:lnTo>
                  <a:pt x="11740" y="1353"/>
                </a:lnTo>
                <a:cubicBezTo>
                  <a:pt x="13868" y="1614"/>
                  <a:pt x="15830" y="2746"/>
                  <a:pt x="17421" y="4630"/>
                </a:cubicBezTo>
                <a:lnTo>
                  <a:pt x="17492" y="4715"/>
                </a:lnTo>
                <a:lnTo>
                  <a:pt x="15950" y="6705"/>
                </a:lnTo>
                <a:lnTo>
                  <a:pt x="16799" y="7793"/>
                </a:lnTo>
                <a:lnTo>
                  <a:pt x="18323" y="5832"/>
                </a:lnTo>
                <a:lnTo>
                  <a:pt x="18388" y="5935"/>
                </a:lnTo>
                <a:cubicBezTo>
                  <a:pt x="19451" y="7613"/>
                  <a:pt x="20163" y="9638"/>
                  <a:pt x="20448" y="11789"/>
                </a:cubicBezTo>
                <a:lnTo>
                  <a:pt x="20466" y="11932"/>
                </a:lnTo>
                <a:lnTo>
                  <a:pt x="18419" y="11932"/>
                </a:lnTo>
                <a:lnTo>
                  <a:pt x="18419" y="13475"/>
                </a:lnTo>
                <a:lnTo>
                  <a:pt x="20582" y="13477"/>
                </a:lnTo>
                <a:lnTo>
                  <a:pt x="20589" y="13710"/>
                </a:lnTo>
                <a:cubicBezTo>
                  <a:pt x="20595" y="13791"/>
                  <a:pt x="20596" y="13853"/>
                  <a:pt x="20596" y="13917"/>
                </a:cubicBezTo>
                <a:cubicBezTo>
                  <a:pt x="20596" y="16138"/>
                  <a:pt x="20135" y="18333"/>
                  <a:pt x="19260" y="20260"/>
                </a:cubicBezTo>
                <a:lnTo>
                  <a:pt x="19203" y="20385"/>
                </a:lnTo>
                <a:lnTo>
                  <a:pt x="17426" y="18388"/>
                </a:lnTo>
                <a:lnTo>
                  <a:pt x="16641" y="19550"/>
                </a:lnTo>
                <a:lnTo>
                  <a:pt x="18460" y="21600"/>
                </a:lnTo>
                <a:lnTo>
                  <a:pt x="19804" y="21600"/>
                </a:lnTo>
                <a:lnTo>
                  <a:pt x="19886" y="21439"/>
                </a:lnTo>
                <a:cubicBezTo>
                  <a:pt x="21008" y="19197"/>
                  <a:pt x="21600" y="16594"/>
                  <a:pt x="21600" y="13917"/>
                </a:cubicBezTo>
                <a:cubicBezTo>
                  <a:pt x="21600" y="6244"/>
                  <a:pt x="16755" y="0"/>
                  <a:pt x="10801" y="0"/>
                </a:cubicBezTo>
                <a:cubicBezTo>
                  <a:pt x="10801" y="0"/>
                  <a:pt x="10801" y="0"/>
                  <a:pt x="10801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32" name="AutoShape 32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组织医疗专家到社区、养老院等场所进行义诊，提供健康咨询和检查服务。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在社区、学校等场所举办老年健康讲座，面对面传授健康知识和技能。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设置健康生活体验区，让老年人亲身体验健康生活方式，如合理膳食、适量运动等。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健康义诊活动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健康讲座培训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健康生活体验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https://d.book118.com/845344120221011123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2024-09-27T12:31:25.083</cp:lastPrinted>
  <dcterms:created xsi:type="dcterms:W3CDTF">2024-09-27T04:31:25Z</dcterms:created>
  <dcterms:modified xsi:type="dcterms:W3CDTF">2024-09-27T04:31:27Z</dcterms:modified>
</cp:coreProperties>
</file>