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300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C30359-F9C1-486D-B1FA-FCDD83279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230977-E328-4541-A98B-A91D8638E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9836AA-E642-407A-8E39-915A62B2C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50B040-5151-47F9-8985-CE1AF829B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0D403E-B1B8-4464-804A-EA3CA3DD6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9BB0EE-B7F8-479A-9DB7-E8BE12592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CBBA59-171A-4CA2-801C-A82DA9B8D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66D0C3-D03E-4322-8508-D209BADA9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B68F8B-9346-4880-982C-8CA9ED8C3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BFAB12-1216-42EB-9181-324622E75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1A60D-BF49-4413-9682-89EEC1F0A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1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28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26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23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2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34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6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7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8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10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20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8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4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22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26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3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7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34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32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8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23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2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16" Type="http://schemas.openxmlformats.org/officeDocument/2006/relationships/tags" Target="../tags/tag181.xml" /><Relationship Id="rId17" Type="http://schemas.openxmlformats.org/officeDocument/2006/relationships/tags" Target="../tags/tag182.xml" /><Relationship Id="rId18" Type="http://schemas.openxmlformats.org/officeDocument/2006/relationships/tags" Target="../tags/tag183.xml" /><Relationship Id="rId19" Type="http://schemas.openxmlformats.org/officeDocument/2006/relationships/tags" Target="../tags/tag184.xml" /><Relationship Id="rId2" Type="http://schemas.openxmlformats.org/officeDocument/2006/relationships/tags" Target="../tags/tag167.xml" /><Relationship Id="rId20" Type="http://schemas.openxmlformats.org/officeDocument/2006/relationships/tags" Target="../tags/tag185.xml" /><Relationship Id="rId21" Type="http://schemas.openxmlformats.org/officeDocument/2006/relationships/tags" Target="../tags/tag186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14" Type="http://schemas.openxmlformats.org/officeDocument/2006/relationships/tags" Target="../tags/tag206.xml" /><Relationship Id="rId15" Type="http://schemas.openxmlformats.org/officeDocument/2006/relationships/tags" Target="../tags/tag207.xml" /><Relationship Id="rId16" Type="http://schemas.openxmlformats.org/officeDocument/2006/relationships/tags" Target="../tags/tag208.xml" /><Relationship Id="rId17" Type="http://schemas.openxmlformats.org/officeDocument/2006/relationships/tags" Target="../tags/tag209.xml" /><Relationship Id="rId18" Type="http://schemas.openxmlformats.org/officeDocument/2006/relationships/tags" Target="../tags/tag210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14" Type="http://schemas.openxmlformats.org/officeDocument/2006/relationships/tags" Target="../tags/tag235.xml" /><Relationship Id="rId15" Type="http://schemas.openxmlformats.org/officeDocument/2006/relationships/tags" Target="../tags/tag236.xml" /><Relationship Id="rId16" Type="http://schemas.openxmlformats.org/officeDocument/2006/relationships/tags" Target="../tags/tag237.xml" /><Relationship Id="rId17" Type="http://schemas.openxmlformats.org/officeDocument/2006/relationships/tags" Target="../tags/tag238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0.xml" /><Relationship Id="rId11" Type="http://schemas.openxmlformats.org/officeDocument/2006/relationships/tags" Target="../tags/tag251.xml" /><Relationship Id="rId12" Type="http://schemas.openxmlformats.org/officeDocument/2006/relationships/tags" Target="../tags/tag252.xml" /><Relationship Id="rId13" Type="http://schemas.openxmlformats.org/officeDocument/2006/relationships/tags" Target="../tags/tag253.xml" /><Relationship Id="rId14" Type="http://schemas.openxmlformats.org/officeDocument/2006/relationships/tags" Target="../tags/tag254.xml" /><Relationship Id="rId15" Type="http://schemas.openxmlformats.org/officeDocument/2006/relationships/tags" Target="../tags/tag255.xml" /><Relationship Id="rId16" Type="http://schemas.openxmlformats.org/officeDocument/2006/relationships/tags" Target="../tags/tag256.xml" /><Relationship Id="rId17" Type="http://schemas.openxmlformats.org/officeDocument/2006/relationships/tags" Target="../tags/tag257.xml" /><Relationship Id="rId18" Type="http://schemas.openxmlformats.org/officeDocument/2006/relationships/tags" Target="../tags/tag258.xml" /><Relationship Id="rId19" Type="http://schemas.openxmlformats.org/officeDocument/2006/relationships/tags" Target="../tags/tag259.xml" /><Relationship Id="rId2" Type="http://schemas.openxmlformats.org/officeDocument/2006/relationships/tags" Target="../tags/tag242.xml" /><Relationship Id="rId20" Type="http://schemas.openxmlformats.org/officeDocument/2006/relationships/tags" Target="../tags/tag260.xml" /><Relationship Id="rId21" Type="http://schemas.openxmlformats.org/officeDocument/2006/relationships/tags" Target="../tags/tag261.xml" /><Relationship Id="rId22" Type="http://schemas.openxmlformats.org/officeDocument/2006/relationships/tags" Target="../tags/tag262.xml" /><Relationship Id="rId23" Type="http://schemas.openxmlformats.org/officeDocument/2006/relationships/tags" Target="../tags/tag263.xml" /><Relationship Id="rId24" Type="http://schemas.openxmlformats.org/officeDocument/2006/relationships/tags" Target="../tags/tag264.xml" /><Relationship Id="rId25" Type="http://schemas.openxmlformats.org/officeDocument/2006/relationships/tags" Target="../tags/tag265.xml" /><Relationship Id="rId26" Type="http://schemas.openxmlformats.org/officeDocument/2006/relationships/tags" Target="../tags/tag266.xml" /><Relationship Id="rId27" Type="http://schemas.openxmlformats.org/officeDocument/2006/relationships/tags" Target="../tags/tag267.xml" /><Relationship Id="rId28" Type="http://schemas.openxmlformats.org/officeDocument/2006/relationships/tags" Target="../tags/tag268.xml" /><Relationship Id="rId29" Type="http://schemas.openxmlformats.org/officeDocument/2006/relationships/tags" Target="../tags/tag269.xml" /><Relationship Id="rId3" Type="http://schemas.openxmlformats.org/officeDocument/2006/relationships/tags" Target="../tags/tag243.xml" /><Relationship Id="rId30" Type="http://schemas.openxmlformats.org/officeDocument/2006/relationships/tags" Target="../tags/tag270.xml" /><Relationship Id="rId31" Type="http://schemas.openxmlformats.org/officeDocument/2006/relationships/tags" Target="../tags/tag271.xml" /><Relationship Id="rId4" Type="http://schemas.openxmlformats.org/officeDocument/2006/relationships/tags" Target="../tags/tag244.xml" /><Relationship Id="rId5" Type="http://schemas.openxmlformats.org/officeDocument/2006/relationships/tags" Target="../tags/tag245.xml" /><Relationship Id="rId6" Type="http://schemas.openxmlformats.org/officeDocument/2006/relationships/tags" Target="../tags/tag246.xml" /><Relationship Id="rId7" Type="http://schemas.openxmlformats.org/officeDocument/2006/relationships/tags" Target="../tags/tag247.xml" /><Relationship Id="rId8" Type="http://schemas.openxmlformats.org/officeDocument/2006/relationships/tags" Target="../tags/tag248.xml" /><Relationship Id="rId9" Type="http://schemas.openxmlformats.org/officeDocument/2006/relationships/tags" Target="../tags/tag24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0.xml" /><Relationship Id="rId11" Type="http://schemas.openxmlformats.org/officeDocument/2006/relationships/tags" Target="../tags/tag281.xml" /><Relationship Id="rId12" Type="http://schemas.openxmlformats.org/officeDocument/2006/relationships/tags" Target="../tags/tag282.xml" /><Relationship Id="rId13" Type="http://schemas.openxmlformats.org/officeDocument/2006/relationships/tags" Target="../tags/tag283.xml" /><Relationship Id="rId2" Type="http://schemas.openxmlformats.org/officeDocument/2006/relationships/tags" Target="../tags/tag272.xml" /><Relationship Id="rId3" Type="http://schemas.openxmlformats.org/officeDocument/2006/relationships/tags" Target="../tags/tag273.xml" /><Relationship Id="rId4" Type="http://schemas.openxmlformats.org/officeDocument/2006/relationships/tags" Target="../tags/tag274.xml" /><Relationship Id="rId5" Type="http://schemas.openxmlformats.org/officeDocument/2006/relationships/tags" Target="../tags/tag275.xml" /><Relationship Id="rId6" Type="http://schemas.openxmlformats.org/officeDocument/2006/relationships/tags" Target="../tags/tag276.xml" /><Relationship Id="rId7" Type="http://schemas.openxmlformats.org/officeDocument/2006/relationships/tags" Target="../tags/tag277.xml" /><Relationship Id="rId8" Type="http://schemas.openxmlformats.org/officeDocument/2006/relationships/tags" Target="../tags/tag278.xml" /><Relationship Id="rId9" Type="http://schemas.openxmlformats.org/officeDocument/2006/relationships/tags" Target="../tags/tag27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2.xml" /><Relationship Id="rId11" Type="http://schemas.openxmlformats.org/officeDocument/2006/relationships/tags" Target="../tags/tag293.xml" /><Relationship Id="rId12" Type="http://schemas.openxmlformats.org/officeDocument/2006/relationships/tags" Target="../tags/tag294.xml" /><Relationship Id="rId13" Type="http://schemas.openxmlformats.org/officeDocument/2006/relationships/tags" Target="../tags/tag295.xml" /><Relationship Id="rId14" Type="http://schemas.openxmlformats.org/officeDocument/2006/relationships/tags" Target="../tags/tag296.xml" /><Relationship Id="rId15" Type="http://schemas.openxmlformats.org/officeDocument/2006/relationships/tags" Target="../tags/tag297.xml" /><Relationship Id="rId16" Type="http://schemas.openxmlformats.org/officeDocument/2006/relationships/tags" Target="../tags/tag298.xml" /><Relationship Id="rId17" Type="http://schemas.openxmlformats.org/officeDocument/2006/relationships/tags" Target="../tags/tag299.xml" /><Relationship Id="rId2" Type="http://schemas.openxmlformats.org/officeDocument/2006/relationships/tags" Target="../tags/tag284.xml" /><Relationship Id="rId3" Type="http://schemas.openxmlformats.org/officeDocument/2006/relationships/tags" Target="../tags/tag285.xml" /><Relationship Id="rId4" Type="http://schemas.openxmlformats.org/officeDocument/2006/relationships/tags" Target="../tags/tag286.xml" /><Relationship Id="rId5" Type="http://schemas.openxmlformats.org/officeDocument/2006/relationships/tags" Target="../tags/tag287.xml" /><Relationship Id="rId6" Type="http://schemas.openxmlformats.org/officeDocument/2006/relationships/tags" Target="../tags/tag288.xml" /><Relationship Id="rId7" Type="http://schemas.openxmlformats.org/officeDocument/2006/relationships/tags" Target="../tags/tag289.xml" /><Relationship Id="rId8" Type="http://schemas.openxmlformats.org/officeDocument/2006/relationships/tags" Target="../tags/tag290.xml" /><Relationship Id="rId9" Type="http://schemas.openxmlformats.org/officeDocument/2006/relationships/tags" Target="../tags/tag29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114004000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上肢结缔组织动态未定肿瘤的护理查房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7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spc="300">
                <a:solidFill>
                  <a:schemeClr val="accent4"/>
                </a:solidFill>
                <a:latin typeface="+mj-ea"/>
                <a:ea typeface="+mj-ea"/>
              </a:rPr>
              <a:t>上肢结缔组织动态未定肿瘤的基本信息</a:t>
            </a:r>
            <a:endParaRPr lang="zh-CN" altLang="en-US" sz="14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1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spc="300">
                <a:solidFill>
                  <a:schemeClr val="accent4"/>
                </a:solidFill>
                <a:latin typeface="+mj-ea"/>
                <a:ea typeface="+mj-ea"/>
              </a:rPr>
              <a:t>上肢结缔组织动态未定肿瘤的护理评估</a:t>
            </a:r>
            <a:endParaRPr lang="zh-CN" altLang="en-US" sz="14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spc="300">
                <a:solidFill>
                  <a:schemeClr val="accent4"/>
                </a:solidFill>
                <a:latin typeface="+mj-ea"/>
                <a:ea typeface="+mj-ea"/>
              </a:rPr>
              <a:t>上肢结缔组织动态未定肿瘤的护理措施</a:t>
            </a:r>
            <a:endParaRPr lang="zh-CN" altLang="en-US" sz="14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上肢结缔组织动态未定肿瘤的护理并发症及处理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3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8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上肢结缔组织动态未定肿瘤的护理效果评价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20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1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上肢结缔组织动态未定肿瘤的护理展望与未来发展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上肢结缔组织动态未定肿瘤的基本信息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定义和诊断标准</a:t>
            </a:r>
            <a:endParaRPr lang="zh-CN" altLang="en-US"/>
          </a:p>
        </p:txBody>
      </p:sp>
      <p:sp>
        <p:nvSpPr>
          <p:cNvPr id="8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3896151" y="1161855"/>
            <a:ext cx="995867" cy="289606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3922683" y="4389637"/>
            <a:ext cx="946710" cy="2600273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4"/>
            </p:custDataLst>
          </p:nvPr>
        </p:nvSpPr>
        <p:spPr>
          <a:xfrm>
            <a:off x="3095030" y="2108576"/>
            <a:ext cx="2600273" cy="392414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5"/>
            </p:custDataLst>
          </p:nvPr>
        </p:nvSpPr>
        <p:spPr>
          <a:xfrm flipV="1">
            <a:off x="2946195" y="1364400"/>
            <a:ext cx="2896066" cy="139251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3095030" y="2934287"/>
            <a:ext cx="2600273" cy="23428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9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定义：上肢结缔组织动态未定肿瘤是一种罕见的良性肿瘤，通常发生于上肢的肌肉和脂肪组织中。</a:t>
            </a:r>
            <a:endParaRPr kumimoji="0" lang="zh-CN" altLang="en-US" sz="19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7"/>
            </p:custDataLst>
          </p:nvPr>
        </p:nvSpPr>
        <p:spPr>
          <a:xfrm rot="16200000" flipH="1">
            <a:off x="7300594" y="1177385"/>
            <a:ext cx="995867" cy="289606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8"/>
            </p:custDataLst>
          </p:nvPr>
        </p:nvSpPr>
        <p:spPr>
          <a:xfrm rot="16200000" flipH="1">
            <a:off x="7325831" y="4404520"/>
            <a:ext cx="946710" cy="2600273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9"/>
            </p:custDataLst>
          </p:nvPr>
        </p:nvSpPr>
        <p:spPr>
          <a:xfrm>
            <a:off x="6499473" y="2123459"/>
            <a:ext cx="2600273" cy="392414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0"/>
            </p:custDataLst>
          </p:nvPr>
        </p:nvSpPr>
        <p:spPr>
          <a:xfrm flipV="1">
            <a:off x="6350638" y="1379931"/>
            <a:ext cx="2896066" cy="139251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99473" y="2934287"/>
            <a:ext cx="2600273" cy="23428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诊断标准：医生通常根据患者的临床表现、体格检查和影像学检查等手段进行诊断，以确定肿瘤的性质和位置。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分类和症状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肿瘤类型：上肢结缔组织动态未定肿瘤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诊断：需通过病理检查确诊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治疗：以手术切除为主，辅以放化疗等辅助治疗措施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症状：无特异性表现，可出现上肢肿胀、疼痛、活动受限等症状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病因和发病机制</a:t>
            </a:r>
            <a:endParaRPr lang="zh-CN" altLang="en-US"/>
          </a:p>
        </p:txBody>
      </p:sp>
      <p:sp>
        <p:nvSpPr>
          <p:cNvPr id="5" name="矩形: 圆角 4"/>
          <p:cNvSpPr/>
          <p:nvPr>
            <p:custDataLst>
              <p:tags r:id="rId2"/>
            </p:custDataLst>
          </p:nvPr>
        </p:nvSpPr>
        <p:spPr>
          <a:xfrm>
            <a:off x="838200" y="3291911"/>
            <a:ext cx="4891939" cy="957569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3"/>
            </p:custDataLst>
          </p:nvPr>
        </p:nvSpPr>
        <p:spPr>
          <a:xfrm>
            <a:off x="1342248" y="3420967"/>
            <a:ext cx="4034815" cy="64345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病因：可能与遗传、环境等因素有关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6" name="矩形: 圆角 4"/>
          <p:cNvSpPr/>
          <p:nvPr>
            <p:custDataLst>
              <p:tags r:id="rId4"/>
            </p:custDataLst>
          </p:nvPr>
        </p:nvSpPr>
        <p:spPr>
          <a:xfrm>
            <a:off x="6461861" y="3291911"/>
            <a:ext cx="4891939" cy="95817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5"/>
            </p:custDataLst>
          </p:nvPr>
        </p:nvSpPr>
        <p:spPr>
          <a:xfrm>
            <a:off x="6890423" y="3420967"/>
            <a:ext cx="4034815" cy="64345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发病机制：肿瘤细胞的起源和生长方式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上肢结缔组织动态未定肿瘤的护理评估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身体状况评估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生命体征：监测患者的生命体征，包括心率、血压、呼吸和体温等。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身体状况：评估患者的身体状况，包括肌肉力量、关节活动度、皮肤颜色和温度等。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疼痛评估：了解患者是否有疼痛症状，并评估疼痛的程度和性质。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饮食和营养：评估患者的饮食和营养状况，了解其是否有食欲不振或营养不良等问题。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心理状况评估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患者情绪稳定，无焦虑、抑郁等不良情绪。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患者对疾病认知不足，需要加强健康宣教。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患者需要建立良好的家庭支持，家人需要给予关心和鼓励。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患者需要保持积极的心态，增强自信心，积极配合治疗。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社会支持系统评估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心理支持：评估患者的心理状态，包括焦虑、抑郁等情绪问题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家庭支持：了解家庭成员的背景和关系，家庭经济状况等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社会关系：了解患者的社交网络，包括朋友、同事、邻居等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健康行为：了解患者的饮食、运动等生活习惯，以及烟酒等不良嗜好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上肢结缔组织动态未定肿瘤的护理措施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疼痛管理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评估疼痛程度：使用疼痛评估工具，记录患者的疼痛程度和频率。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心理疏导：帮助患者调整心态，减轻焦虑和抑郁情绪，有助于缓解疼痛。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非药物治疗：如物理治疗、按摩、针灸等，也可以缓解疼痛。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药物治疗：根据疼痛程度，医生会给予适当的药物进行治疗。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心理护理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介绍心理护理的定义和重要性。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介绍上肢结缔组织动态未定肿瘤患者的心理特点。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提出针对上肢结缔组织动态未定肿瘤患者的心理护理措施。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强调心理护理对上肢结缔组织动态未定肿瘤患者治疗和康复的作用。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康复训练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作业疗法：通过进行适当的家务活动、手工艺等，提高上肢的灵活性和协调性。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物理疗法：包括冷热敷、按摩、电疗等，有助于缓解疼痛和促进血液循环。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运动疗法：在专业人士指导下进行上肢肌肉力量训练和关节活动训练，以恢复肢体功能。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心理支持：对患者进行心理疏导和支持，帮助他们建立积极的心态，提高康复训练的积极性。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https://d.book118.com/846114004000010053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&#10;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YPE" val="a"/>
  <p:tag name="KSO_WM_UNIT_USESOURCEFORMAT_APPLY" val="0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2"/>
  <p:tag name="KSO_WM_UNIT_TEXT_FILL_TYPE" val="1"/>
  <p:tag name="KSO_WM_UNIT_TYPE" val="b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1*l_h_i*1_1_3"/>
  <p:tag name="KSO_WM_UNIT_INDEX" val="1_1_3"/>
  <p:tag name="KSO_WM_UNIT_LAYERLEVEL" val="1_1_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1*l_h_i*1_1_4"/>
  <p:tag name="KSO_WM_UNIT_INDEX" val="1_1_4"/>
  <p:tag name="KSO_WM_UNIT_LAYERLEVEL" val="1_1_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1*l_h_i*1_1_1"/>
  <p:tag name="KSO_WM_UNIT_INDEX" val="1_1_1"/>
  <p:tag name="KSO_WM_UNIT_LAYERLEVEL" val="1_1_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1*l_h_i*1_1_2"/>
  <p:tag name="KSO_WM_UNIT_INDEX" val="1_1_2"/>
  <p:tag name="KSO_WM_UNIT_LAYERLEVEL" val="1_1_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4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1*l_h_i*1_2_3"/>
  <p:tag name="KSO_WM_UNIT_INDEX" val="1_2_3"/>
  <p:tag name="KSO_WM_UNIT_LAYERLEVEL" val="1_1_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1*l_h_i*1_2_4"/>
  <p:tag name="KSO_WM_UNIT_INDEX" val="1_2_4"/>
  <p:tag name="KSO_WM_UNIT_LAYERLEVEL" val="1_1_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1*l_h_i*1_2_1"/>
  <p:tag name="KSO_WM_UNIT_INDEX" val="1_2_1"/>
  <p:tag name="KSO_WM_UNIT_LAYERLEVEL" val="1_1_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1*l_h_i*1_2_2"/>
  <p:tag name="KSO_WM_UNIT_INDEX" val="1_2_2"/>
  <p:tag name="KSO_WM_UNIT_LAYERLEVEL" val="1_1_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4"/>
</p:tagLst>
</file>

<file path=ppt/tags/tag166.xml><?xml version="1.0" encoding="utf-8"?>
<p:tagLst xmlns:p="http://schemas.openxmlformats.org/presentationml/2006/main">
  <p:tag name="KSO_WM_TEMPLATE_CATEGORY" val="custom"/>
  <p:tag name="KSO_WM_TEMPLATE_INDEX" val="2023097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9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0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41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71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30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宋体</vt:lpstr>
      <vt:lpstr>Office Theme</vt:lpstr>
      <vt:lpstr>上肢结缔组织动态未定肿瘤的护理查房</vt:lpstr>
      <vt:lpstr>目录</vt:lpstr>
      <vt:lpstr>上肢结缔组织动态未定肿瘤的基本信息</vt:lpstr>
      <vt:lpstr>定义和诊断标准</vt:lpstr>
      <vt:lpstr>分类和症状</vt:lpstr>
      <vt:lpstr>病因和发病机制</vt:lpstr>
      <vt:lpstr>上肢结缔组织动态未定肿瘤的护理评估</vt:lpstr>
      <vt:lpstr>身体状况评估</vt:lpstr>
      <vt:lpstr>心理状况评估</vt:lpstr>
      <vt:lpstr>社会支持系统评估</vt:lpstr>
      <vt:lpstr>上肢结缔组织动态未定肿瘤的护理措施</vt:lpstr>
      <vt:lpstr>疼痛管理</vt:lpstr>
      <vt:lpstr>心理护理</vt:lpstr>
      <vt:lpstr>康复训练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2024-09-19T14:26:52.564</cp:lastPrinted>
  <dcterms:created xsi:type="dcterms:W3CDTF">2024-09-19T06:26:52Z</dcterms:created>
  <dcterms:modified xsi:type="dcterms:W3CDTF">2024-09-19T06:26:54Z</dcterms:modified>
</cp:coreProperties>
</file>