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TTRRN+MS-UIGothic"/>
      <p:regular r:id="rId18"/>
    </p:embeddedFont>
    <p:embeddedFont>
      <p:font typeface="MUSTEH+UGJKSC+ArialMT"/>
      <p:regular r:id="rId19"/>
    </p:embeddedFont>
    <p:embeddedFont>
      <p:font typeface="LJJEAQ+NDMEJC+MicrosoftYaHei-Bold"/>
      <p:regular r:id="rId20"/>
    </p:embeddedFont>
    <p:embeddedFont>
      <p:font typeface="OJUNNF+PUHQD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EF187-7B3A-4C91-8075-FDD0D884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827D-9563-4606-B016-F27FB3D4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22493-C7F4-46AF-9D36-E189A9D7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2DD68-0590-456E-8833-863CD047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4388F-0011-4B53-8A43-4A87A8AB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94540-792F-40CF-A207-95132FDD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DA2D9-4612-4D5B-8842-81BC1013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8F9A4-6CA4-40CE-9FA5-30444252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65036-19C3-4ADD-88C6-9A514998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91323-1A31-4983-8E9A-A4593E61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CBCDF-915F-4B05-96A9-540C69C2C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102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4950">
                <a:solidFill>
                  <a:srgbClr val="000000"/>
                </a:solidFill>
                <a:latin typeface="QTTRRN+MS-UIGothic"/>
                <a:cs typeface="QTTRRN+MS-UIGothic"/>
              </a:rPr>
              <a:t>不良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4950">
                <a:solidFill>
                  <a:srgbClr val="000000"/>
                </a:solidFill>
                <a:latin typeface="QTTRRN+MS-UIGothic"/>
                <a:cs typeface="QTTRRN+MS-UIGothic"/>
              </a:rPr>
              <a:t>惑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4950">
                <a:solidFill>
                  <a:srgbClr val="000000"/>
                </a:solidFill>
                <a:latin typeface="QTTRRN+MS-UIGothic"/>
                <a:cs typeface="QTTRRN+MS-UIGothic"/>
              </a:rPr>
              <a:t>不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QTTRRN+MS-UIGothic"/>
                <a:cs typeface="QTTRR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65182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MUSTEH+UGJKSC+ArialMT"/>
                <a:cs typeface="MUSTEH+UGJKSC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不良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诱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惑概述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QTTRRN+MS-UIGothic"/>
                <a:cs typeface="QTTRRN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LJJEAQ+NDMEJC+MicrosoftYaHei-Bold"/>
                <a:cs typeface="LJJEAQ+NDMEJC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3331400"/>
            <a:ext cx="490535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MUSTEH+UGJKSC+ArialMT"/>
                <a:cs typeface="MUSTEH+UGJKSC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家庭、学校、社会共同参与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9634" y="4402645"/>
            <a:ext cx="3404502" cy="1343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MUSTEH+UGJKSC+ArialMT"/>
                <a:cs typeface="MUSTEH+UGJKSC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成功案例分享与启示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MUSTEH+UGJKSC+ArialMT"/>
                <a:cs typeface="MUSTEH+UGJKSC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A0237"/>
                </a:solidFill>
                <a:latin typeface="QTTRRN+MS-UIGothic"/>
                <a:cs typeface="QTTRRN+MS-UIGothic"/>
              </a:rPr>
              <a:t>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LJJEAQ+NDMEJC+MicrosoftYaHei-Bold"/>
                <a:cs typeface="LJJEAQ+NDMEJC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不良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与分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不良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惑是指那些具有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面影响，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可能引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个体走向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方向的事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物或行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根据来源和性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，不良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惑可分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质诱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惑、精神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惑、社交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惑等。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危害及影响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TTRRN+MS-UIGothic"/>
                <a:cs typeface="QTTRRN+MS-UIGothic"/>
              </a:rPr>
              <a:t>身心健康受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TTRRN+MS-UIGothic"/>
                <a:cs typeface="QTTRRN+MS-UIGothic"/>
              </a:rPr>
              <a:t>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2000" spc="25">
                <a:solidFill>
                  <a:srgbClr val="FFFFFF"/>
                </a:solidFill>
                <a:latin typeface="QTTRRN+MS-UIGothic"/>
                <a:cs typeface="QTTRRN+MS-UIGothic"/>
              </a:rPr>
              <a:t>关系疏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TTRRN+MS-UIGothic"/>
                <a:cs typeface="QTTRRN+MS-UIGothic"/>
              </a:rPr>
              <a:t>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FFF"/>
                </a:solidFill>
                <a:latin typeface="QTTRRN+MS-UIGothic"/>
                <a:cs typeface="QTTRRN+MS-UIGothic"/>
              </a:rPr>
              <a:t>事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FFF"/>
                </a:solidFill>
                <a:latin typeface="QTTRRN+MS-UIGothic"/>
                <a:cs typeface="QTTRRN+MS-UIGothic"/>
              </a:rPr>
              <a:t>受阻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2000" spc="25">
                <a:solidFill>
                  <a:srgbClr val="FFFFFF"/>
                </a:solidFill>
                <a:latin typeface="QTTRRN+MS-UIGothic"/>
                <a:cs typeface="QTTRRN+MS-UIGothic"/>
              </a:rPr>
              <a:t>反法律法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不良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惑可能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致个体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、抑郁等心理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，甚至引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疾病。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陷入不良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惑可能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个体与家人、朋友关系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，甚至破裂。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度追求不良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惑可能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使个体荒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、事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影响未来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部分不良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惑涉及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，可能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致个体面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法律制裁。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不良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惑形式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UNNF+PUHQDJ+MicrosoftYaHei"/>
                <a:cs typeface="OJUNNF+PUHQD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UNNF+PUHQDJ+MicrosoftYaHei"/>
                <a:cs typeface="OJUNNF+PUHQD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UNNF+PUHQDJ+MicrosoftYaHei"/>
                <a:cs typeface="OJUNNF+PUHQD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UNNF+PUHQDJ+MicrosoftYaHei"/>
                <a:cs typeface="OJUNNF+PUHQD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网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游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毒品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赌</a:t>
            </a:r>
            <a:r>
              <a:rPr sz="1550">
                <a:solidFill>
                  <a:srgbClr val="0084FF"/>
                </a:solidFill>
                <a:latin typeface="QTTRRN+MS-UIGothic"/>
                <a:cs typeface="QTTRRN+MS-UIGothic"/>
              </a:rPr>
              <a:t>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TTRRN+MS-UIGothic"/>
                <a:cs typeface="QTTRRN+MS-UIGothic"/>
              </a:rPr>
              <a:t>色情信息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度沉迷于网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，影响学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、生活和人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关系。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吸食毒品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个人身心健康造成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害，且易引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犯罪。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参与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赌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博可能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致家庭破裂、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困境和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法行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浏览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色情信息可能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致道德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沦丧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，甚至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诱发</a:t>
            </a:r>
            <a:r>
              <a:rPr sz="1350">
                <a:solidFill>
                  <a:srgbClr val="000000"/>
                </a:solidFill>
                <a:latin typeface="QTTRRN+MS-UIGothic"/>
                <a:cs typeface="QTTRRN+MS-UIGothic"/>
              </a:rPr>
              <a:t>犯罪。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LJJEAQ+NDMEJC+MicrosoftYaHei-Bold"/>
                <a:cs typeface="LJJEAQ+NDMEJ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青少年面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的不良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网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戏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JEAQ+NDMEJC+MicrosoftYaHei-Bold"/>
                <a:cs typeface="LJJEAQ+NDMEJ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JEAQ+NDMEJC+MicrosoftYaHei-Bold"/>
                <a:cs typeface="LJJEAQ+NDMEJ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JEAQ+NDMEJC+MicrosoftYaHei-Bold"/>
                <a:cs typeface="LJJEAQ+NDMEJ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QTTRRN+MS-UIGothic"/>
                <a:cs typeface="QTTRRN+MS-UIGothic"/>
              </a:rPr>
              <a:t>网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2000" spc="25">
                <a:solidFill>
                  <a:srgbClr val="0084FF"/>
                </a:solidFill>
                <a:latin typeface="QTTRRN+MS-UIGothic"/>
                <a:cs typeface="QTTRRN+MS-UIGothic"/>
              </a:rPr>
              <a:t>游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戏</a:t>
            </a:r>
            <a:r>
              <a:rPr sz="2000" spc="25">
                <a:solidFill>
                  <a:srgbClr val="0084FF"/>
                </a:solidFill>
                <a:latin typeface="QTTRRN+MS-UIGothic"/>
                <a:cs typeface="QTTRRN+MS-UIGothic"/>
              </a:rPr>
              <a:t>种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QTTRRN+MS-UIGothic"/>
                <a:cs typeface="QTTRRN+MS-UIGothic"/>
              </a:rPr>
              <a:t>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瘾</a:t>
            </a:r>
            <a:r>
              <a:rPr sz="2000" spc="25">
                <a:solidFill>
                  <a:srgbClr val="0084FF"/>
                </a:solidFill>
                <a:latin typeface="QTTRRN+MS-UIGothic"/>
                <a:cs typeface="QTTRRN+MS-UIGothic"/>
              </a:rPr>
              <a:t>危害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84FF"/>
                </a:solidFill>
                <a:latin typeface="QTTRRN+MS-UIGothic"/>
                <a:cs typeface="QTTRRN+MS-UIGothic"/>
              </a:rPr>
              <a:t>防措施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包括角色扮演、射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略等多种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型，易使青少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年沉迷其中。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影响学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、生活、社交等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各个方面，甚至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致身心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限制游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戏时间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强监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管、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好等。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91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吸烟、喝酒等行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吸烟危害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喝酒危害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防措施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、心血管系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影响大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脑发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致行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教育、提高青少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年自我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知、避免接触烟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酒等。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等造成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害，增加患病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失控、增加意外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早恋、性侵犯等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TRRN+MS-UIGothic"/>
                <a:cs typeface="QTTRRN+MS-UIGothic"/>
              </a:rPr>
              <a:t>早恋影响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QTTRRN+MS-UIGothic"/>
                <a:cs typeface="QTTRRN+MS-UIGothic"/>
              </a:rPr>
              <a:t>防措施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分散精力、影响学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、增加心理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性教育、提高自我保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、建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99730" y="296709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立健康的异性关系等。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TRRN+MS-UIGothic"/>
                <a:cs typeface="QTTRRN+MS-UIGothic"/>
              </a:rPr>
              <a:t>性侵犯危害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造成身心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、影响家庭和社会关系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04384" y="51114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TRRN+MS-UIGothic"/>
                <a:cs typeface="QTTRRN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LJJEAQ+NDMEJC+MicrosoftYaHei-Bold"/>
                <a:cs typeface="LJJEAQ+NDMEJ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拒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绝</a:t>
            </a: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不良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惑方法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TRRN+MS-UIGothic"/>
                <a:cs typeface="QTTRRN+MS-UIGothic"/>
              </a:rPr>
              <a:t>和策略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增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自我保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提高警惕性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刻保持警惕，不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易相信陌生人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，避免陷入不良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惑的陷阱。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了解不良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诱</a:t>
            </a:r>
            <a:r>
              <a:rPr sz="2300">
                <a:solidFill>
                  <a:srgbClr val="0084FF"/>
                </a:solidFill>
                <a:latin typeface="QTTRRN+MS-UIGothic"/>
                <a:cs typeface="QTTRRN+MS-UIGothic"/>
              </a:rPr>
              <a:t>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并了解各种不良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惑的形式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和危害，如网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陷阱、毒品、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赌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博等。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建立自我保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机制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学会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情境，并采取相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施保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自己，如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置密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、避免泄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露个人信息等。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培养健康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趣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0084FF"/>
                </a:solidFill>
                <a:latin typeface="QTTRRN+MS-UIGothic"/>
                <a:cs typeface="QTTRRN+MS-UIGothic"/>
              </a:rPr>
              <a:t>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选择积</a:t>
            </a: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极健康的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娱乐</a:t>
            </a: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4015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如参加体育运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画等，以丰富自己的生活。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拓展社交圈子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交志同道合的朋友，共同追求健康向上的生活方式。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培养良好的学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84FF"/>
                </a:solidFill>
                <a:latin typeface="QTTRRN+MS-UIGothic"/>
                <a:cs typeface="QTTRRN+MS-UIGothic"/>
              </a:rPr>
              <a:t>和生活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合理安排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TTRRN+MS-UIGothic"/>
                <a:cs typeface="QTTRRN+MS-UIGothic"/>
              </a:rPr>
              <a:t>，注重身心健康，避免沉迷于不良嗜好。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https://d.book118.com/846121023140010040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QTTRRN+MS-UIGothic</vt:lpstr>
      <vt:lpstr>MUSTEH+UGJKSC+ArialMT</vt:lpstr>
      <vt:lpstr>Times New Roman</vt:lpstr>
      <vt:lpstr>LJJEAQ+NDMEJC+MicrosoftYaHei-Bold</vt:lpstr>
      <vt:lpstr>OJUNNF+PUHQDJ+MicrosoftYaHei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2024-09-07T02:39:21.292</cp:lastPrinted>
  <dcterms:created xsi:type="dcterms:W3CDTF">2024-09-06T18:39:21Z</dcterms:created>
  <dcterms:modified xsi:type="dcterms:W3CDTF">2024-09-06T18:39:22Z</dcterms:modified>
</cp:coreProperties>
</file>