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935651-1341-4A05-AB8A-B3E6C26F2E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618465-D933-4C7B-8732-24AB9E39C3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88457C-87DD-427B-854D-BF727D73DF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5F9C2E7-AA2B-484D-8D71-022F70A76A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CF0A3EC-5FC3-466C-80A0-83EEC862E4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BB9885F-7980-43F1-8A9A-C89A64C74E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A587105-4CE3-4686-AB3A-6F24FEF15E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009D0B4-1B84-4A94-BF07-FEAB91AC99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D822EA3-E0B7-4B69-8D3F-43FF0D9688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077346-B569-40C5-8739-2D683D8F3B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4D4311-586C-45FF-AF18-9498FCBA91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46134011111010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625811" y="1717202"/>
            <a:ext cx="6025042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安全生产管理制度与风险管理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安全生产管理制度概述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风险管理在安全生产中作用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安全生产管理制度核心内容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风险管理流程与方法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企业实践案例分析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安全生产管理制度概述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84" r="1584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安全生产管理制度是企业为保障员工人身安全、确保生产顺利进行而制定的一系列规章制度。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建立和完善安全生产管理制度，有助于企业规范生产流程、提高生产效率、降低事故风险，从而保障员工生命安全和企业财产安全。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定义与重要性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重要性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667" r="12667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安全责任制度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安全培训制度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安全检查制度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事故应急处理制度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安全生产管理制度体系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明确各级管理人员和员工在安全生产中的职责和权利，形成全员参与的安全管理格局。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定期对生产场所、设备、工艺等进行安全检查，及时发现和消除安全隐患。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定期对员工进行安全知识和技能培训，提高员工安全意识和自我保护能力。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制定应急预案和现场处置方案，确保在发生事故时能够迅速、有效地进行救援和处理。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92" r="1292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近年来，我国安全生产法规体系不断完善，企业安全生产意识逐步提高。但仍存在部分企业安全管理制度不落实、员工安全意识淡薄等问题。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国内现状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发达国家普遍重视安全生产管理，建立了完善的安全生产法规体系和监管机制。企业普遍采用先进的安全管理方法和手段，如风险管理、安全评价等，有效降低了事故发生率。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国外现状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国内外安全生产管理现状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风险管理在安全生产中作用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风险识别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通过系统分析、经验判断、危险源辨识等方法，全面识别生产经营活动中存在的各类风险。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风险评估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对识别出的风险进行分析评估，确定风险等级，为制定风险应对措施提供依据。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风险登记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建立风险登记册，对识别出的风险进行记录和管理，实现风险的动态更新。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风险识别与评估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6860" r="686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风险报告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定期向上级管理部门报告风险监控情况，为决策层提供风险管理方面的信息支持。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风险预警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根据风险评估结果，设定风险预警指标和阈值，及时发现潜在风险。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风险监控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通过定期巡查、专项检查、季节性检查等方式，对生产经营过程中的风险进行持续监控。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风险预警与监控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6917" r="6917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通过改变生产经营计划或方案，避免潜在风险的发生。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风险规避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风险降低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风险转移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风险接受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采取相应措施降低风险发生的概率或影响程度，如加强安全培训、完善安全制度等。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通过购买保险、签订合同等方式，将部分风险转移给其他主体承担。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对于无法避免且影响较小的风险，可以选择接受并制定相应的应对措施。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风险应对策略及措施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安全生产管理制度核心内容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18874" y="1354848"/>
            <a:ext cx="4394883" cy="1340950"/>
            <a:chOff x="1218874" y="1354848"/>
            <a:chExt cx="4394883" cy="1340950"/>
          </a:xfrm>
        </p:grpSpPr>
        <p:sp>
          <p:nvSpPr>
            <p:cNvPr id="3" name="AutoShape 3"/>
            <p:cNvSpPr/>
            <p:nvPr/>
          </p:nvSpPr>
          <p:spPr>
            <a:xfrm>
              <a:off x="1218874" y="1354848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TextBox 4"/>
            <p:cNvSpPr txBox="1"/>
            <p:nvPr/>
          </p:nvSpPr>
          <p:spPr>
            <a:xfrm>
              <a:off x="1218874" y="1993615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明确各级管理人员和操作人员的安全职责和权力，形成完整的安全责任体系。</a:t>
              </a:r>
            </a:p>
          </p:txBody>
        </p:sp>
        <p:sp>
          <p:nvSpPr>
            <p:cNvPr id="5" name="Freeform 5"/>
            <p:cNvSpPr/>
            <p:nvPr/>
          </p:nvSpPr>
          <p:spPr>
            <a:xfrm>
              <a:off x="1303561" y="1482500"/>
              <a:ext cx="469392" cy="383462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218874" y="3134853"/>
            <a:ext cx="4394883" cy="1304934"/>
            <a:chOff x="1218874" y="3134853"/>
            <a:chExt cx="4394883" cy="1304934"/>
          </a:xfrm>
        </p:grpSpPr>
        <p:sp>
          <p:nvSpPr>
            <p:cNvPr id="7" name="AutoShape 7"/>
            <p:cNvSpPr/>
            <p:nvPr/>
          </p:nvSpPr>
          <p:spPr>
            <a:xfrm>
              <a:off x="1218874" y="313485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1358514" y="3274494"/>
              <a:ext cx="359485" cy="359485"/>
            </a:xfrm>
            <a:custGeom>
              <a:rect l="l" t="t" r="r" b="b"/>
              <a:pathLst>
                <a:path w="304800" h="304800">
                  <a:moveTo>
                    <a:pt x="106680" y="259080"/>
                  </a:moveTo>
                  <a:lnTo>
                    <a:pt x="30480" y="259080"/>
                  </a:lnTo>
                  <a:cubicBezTo>
                    <a:pt x="13649" y="259080"/>
                    <a:pt x="0" y="245431"/>
                    <a:pt x="0" y="228600"/>
                  </a:cubicBezTo>
                  <a:lnTo>
                    <a:pt x="0" y="228600"/>
                  </a:lnTo>
                  <a:lnTo>
                    <a:pt x="0" y="30480"/>
                  </a:lnTo>
                  <a:cubicBezTo>
                    <a:pt x="0" y="13716"/>
                    <a:pt x="13716" y="0"/>
                    <a:pt x="30480" y="0"/>
                  </a:cubicBezTo>
                  <a:lnTo>
                    <a:pt x="274320" y="0"/>
                  </a:lnTo>
                  <a:cubicBezTo>
                    <a:pt x="291151" y="0"/>
                    <a:pt x="304800" y="13649"/>
                    <a:pt x="304800" y="30480"/>
                  </a:cubicBezTo>
                  <a:lnTo>
                    <a:pt x="304800" y="30480"/>
                  </a:lnTo>
                  <a:lnTo>
                    <a:pt x="304800" y="228600"/>
                  </a:lnTo>
                  <a:cubicBezTo>
                    <a:pt x="304800" y="245431"/>
                    <a:pt x="291151" y="259080"/>
                    <a:pt x="274320" y="259080"/>
                  </a:cubicBezTo>
                  <a:lnTo>
                    <a:pt x="274320" y="259080"/>
                  </a:lnTo>
                  <a:lnTo>
                    <a:pt x="198120" y="259080"/>
                  </a:lnTo>
                  <a:lnTo>
                    <a:pt x="259080" y="289560"/>
                  </a:lnTo>
                  <a:lnTo>
                    <a:pt x="259080" y="304800"/>
                  </a:lnTo>
                  <a:lnTo>
                    <a:pt x="45720" y="304800"/>
                  </a:lnTo>
                  <a:lnTo>
                    <a:pt x="45720" y="289560"/>
                  </a:lnTo>
                  <a:lnTo>
                    <a:pt x="106680" y="259080"/>
                  </a:lnTo>
                  <a:close/>
                  <a:moveTo>
                    <a:pt x="30480" y="30480"/>
                  </a:moveTo>
                  <a:lnTo>
                    <a:pt x="30480" y="198120"/>
                  </a:lnTo>
                  <a:lnTo>
                    <a:pt x="274320" y="198120"/>
                  </a:lnTo>
                  <a:lnTo>
                    <a:pt x="274320" y="30480"/>
                  </a:lnTo>
                  <a:lnTo>
                    <a:pt x="30480" y="3048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TextBox 9"/>
            <p:cNvSpPr txBox="1"/>
            <p:nvPr/>
          </p:nvSpPr>
          <p:spPr>
            <a:xfrm>
              <a:off x="1218874" y="373760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制定安全责任追究制度，对违反安全规定的行为进行严肃处理。</a:t>
              </a:r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218874" y="4878843"/>
            <a:ext cx="4394883" cy="1316184"/>
            <a:chOff x="1218874" y="4878843"/>
            <a:chExt cx="4394883" cy="1316184"/>
          </a:xfrm>
        </p:grpSpPr>
        <p:sp>
          <p:nvSpPr>
            <p:cNvPr id="11" name="AutoShape 11"/>
            <p:cNvSpPr/>
            <p:nvPr/>
          </p:nvSpPr>
          <p:spPr>
            <a:xfrm>
              <a:off x="1218874" y="487884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1372678" y="5037742"/>
              <a:ext cx="331158" cy="320969"/>
            </a:xfrm>
            <a:custGeom>
              <a:rect l="l" t="t" r="r" b="b"/>
              <a:pathLst>
                <a:path w="304800" h="304800">
                  <a:moveTo>
                    <a:pt x="0" y="91440"/>
                  </a:moveTo>
                  <a:lnTo>
                    <a:pt x="152400" y="0"/>
                  </a:lnTo>
                  <a:lnTo>
                    <a:pt x="304800" y="91440"/>
                  </a:lnTo>
                  <a:lnTo>
                    <a:pt x="304800" y="121920"/>
                  </a:lnTo>
                  <a:lnTo>
                    <a:pt x="0" y="121920"/>
                  </a:lnTo>
                  <a:lnTo>
                    <a:pt x="0" y="91440"/>
                  </a:lnTo>
                  <a:close/>
                  <a:moveTo>
                    <a:pt x="0" y="274320"/>
                  </a:moveTo>
                  <a:lnTo>
                    <a:pt x="304800" y="274320"/>
                  </a:lnTo>
                  <a:lnTo>
                    <a:pt x="304800" y="304800"/>
                  </a:lnTo>
                  <a:lnTo>
                    <a:pt x="0" y="304800"/>
                  </a:lnTo>
                  <a:lnTo>
                    <a:pt x="0" y="274320"/>
                  </a:lnTo>
                  <a:close/>
                  <a:moveTo>
                    <a:pt x="30480" y="243840"/>
                  </a:moveTo>
                  <a:lnTo>
                    <a:pt x="274320" y="243840"/>
                  </a:lnTo>
                  <a:lnTo>
                    <a:pt x="274320" y="274320"/>
                  </a:lnTo>
                  <a:lnTo>
                    <a:pt x="30480" y="274320"/>
                  </a:lnTo>
                  <a:lnTo>
                    <a:pt x="30480" y="243840"/>
                  </a:lnTo>
                  <a:close/>
                  <a:moveTo>
                    <a:pt x="30480" y="121920"/>
                  </a:moveTo>
                  <a:lnTo>
                    <a:pt x="91440" y="121920"/>
                  </a:lnTo>
                  <a:lnTo>
                    <a:pt x="91440" y="243840"/>
                  </a:lnTo>
                  <a:lnTo>
                    <a:pt x="30480" y="243840"/>
                  </a:lnTo>
                  <a:lnTo>
                    <a:pt x="30480" y="121920"/>
                  </a:lnTo>
                  <a:close/>
                  <a:moveTo>
                    <a:pt x="121920" y="121920"/>
                  </a:moveTo>
                  <a:lnTo>
                    <a:pt x="182880" y="121920"/>
                  </a:lnTo>
                  <a:lnTo>
                    <a:pt x="182880" y="243840"/>
                  </a:lnTo>
                  <a:lnTo>
                    <a:pt x="121920" y="243840"/>
                  </a:lnTo>
                  <a:lnTo>
                    <a:pt x="121920" y="121920"/>
                  </a:lnTo>
                  <a:close/>
                  <a:moveTo>
                    <a:pt x="213360" y="121920"/>
                  </a:moveTo>
                  <a:lnTo>
                    <a:pt x="274320" y="121920"/>
                  </a:lnTo>
                  <a:lnTo>
                    <a:pt x="274320" y="243840"/>
                  </a:lnTo>
                  <a:lnTo>
                    <a:pt x="213360" y="243840"/>
                  </a:lnTo>
                  <a:lnTo>
                    <a:pt x="213360" y="12192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1218874" y="549284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定期开展安全责任考核，确保各级人员认真履行安全职责。</a:t>
              </a:r>
            </a:p>
          </p:txBody>
        </p:sp>
      </p:grp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6603343" y="1773672"/>
            <a:ext cx="4619078" cy="4619078"/>
          </a:xfrm>
          <a:prstGeom prst="ellipse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9353197" y="779822"/>
            <a:ext cx="2231507" cy="2231507"/>
          </a:xfrm>
          <a:prstGeom prst="ellipse">
            <a:avLst/>
          </a:prstGeom>
        </p:spPr>
      </p:pic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安全责任制度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对新员工和转岗员工进行必要的安全教育和培训，确保他们掌握本岗位的安全操作技能。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制定全面的安全培训计划，针对不同岗位和人员开展相应的安全培训。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采用多种培训形式，如讲座、案例分析、实践操作等，提高培训效果。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安全培训与教育制度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750" r="16750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57080" y="1431615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20871" y="1321887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1612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27285" y="3051549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75049" y="4866556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51032" y="4756828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431615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制定定期和不定期的安全检查计划，明确检查内容和标准。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3135142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采用多种检查手段，如现场检查、仪器检测、专家评估等，确保检查的全面性和准确性。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4866556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对发现的安全隐患进行及时整改，并建立隐患排查治理台账，实现闭环管理。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安全检查与隐患排查制度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制定完善的应急预案和现场处置方案，明确应急组织、通讯联络、现场处置等方面的要求。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定期组织应急演练，提高员工应对突发事件的能力。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8471" b="8471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8826" b="8826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发生事故后，迅速启动应急响应程序，组织救援和处置工作，最大限度减少事故损失。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742" b="7742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应急管理与事故处置制度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https://d.book118.com/846134011111010045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2024-09-14T04:19:00.233</cp:lastPrinted>
  <dcterms:created xsi:type="dcterms:W3CDTF">2024-09-13T20:19:00Z</dcterms:created>
  <dcterms:modified xsi:type="dcterms:W3CDTF">2024-09-13T20:19:02Z</dcterms:modified>
</cp:coreProperties>
</file>