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29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29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D93DBD-7EFE-46A6-B4CC-14F8BD118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B1DA2-AE77-48F6-A1BA-4C5A5184E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0837D-961F-4BBF-A0BA-5EB2044F2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A0121F-00B5-45C4-AB37-67FAE8372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D89D24-5A32-4A93-9948-6CDAE9FC8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C6FD7C-6579-4719-95AE-5C1AEE5E1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E56ECD-6A24-4A85-84F7-42B252F36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FE26B-2B9B-4CD0-9B99-989C79908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5D7945-B730-4490-A312-BBAA8607C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EFEB1-DC2B-41DB-81A9-098F17481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D3DDC7-F21D-4B32-90BB-77E41467F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7288" r:id="rId2"/>
    <p:sldLayoutId id="2147497289" r:id="rId3"/>
    <p:sldLayoutId id="2147497290" r:id="rId4"/>
    <p:sldLayoutId id="2147497291" r:id="rId5"/>
    <p:sldLayoutId id="2147497292" r:id="rId6"/>
    <p:sldLayoutId id="2147497293" r:id="rId7"/>
    <p:sldLayoutId id="2147497294" r:id="rId8"/>
    <p:sldLayoutId id="2147497295" r:id="rId9"/>
    <p:sldLayoutId id="2147497296" r:id="rId10"/>
    <p:sldLayoutId id="214749729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20" Type="http://schemas.openxmlformats.org/officeDocument/2006/relationships/tags" Target="../tags/tag201.xml" /><Relationship Id="rId21" Type="http://schemas.openxmlformats.org/officeDocument/2006/relationships/tags" Target="../tags/tag20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18" Type="http://schemas.openxmlformats.org/officeDocument/2006/relationships/tags" Target="../tags/tag219.xml" /><Relationship Id="rId19" Type="http://schemas.openxmlformats.org/officeDocument/2006/relationships/tags" Target="../tags/tag220.xml" /><Relationship Id="rId2" Type="http://schemas.openxmlformats.org/officeDocument/2006/relationships/tags" Target="../tags/tag203.xml" /><Relationship Id="rId20" Type="http://schemas.openxmlformats.org/officeDocument/2006/relationships/tags" Target="../tags/tag221.xml" /><Relationship Id="rId21" Type="http://schemas.openxmlformats.org/officeDocument/2006/relationships/tags" Target="../tags/tag222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tags" Target="../tags/tag262.xml" /><Relationship Id="rId13" Type="http://schemas.openxmlformats.org/officeDocument/2006/relationships/tags" Target="../tags/tag263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tags" Target="../tags/tag27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14404400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电子竞技赛事场馆建设商业计划书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6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7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455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492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494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4719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50812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51003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项目概述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48856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252476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252666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市场分析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3505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354139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354330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场馆建设规划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452183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4558030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4559935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商业模式与收益预测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圆角矩形 25"/>
          <p:cNvSpPr/>
          <p:nvPr>
            <p:custDataLst>
              <p:tags r:id="rId20"/>
            </p:custDataLst>
          </p:nvPr>
        </p:nvSpPr>
        <p:spPr>
          <a:xfrm>
            <a:off x="5802630" y="55384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21"/>
            </p:custDataLst>
          </p:nvPr>
        </p:nvSpPr>
        <p:spPr>
          <a:xfrm>
            <a:off x="6009005" y="5574665"/>
            <a:ext cx="804545" cy="79248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06.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0" name="标题"/>
          <p:cNvSpPr txBox="1"/>
          <p:nvPr>
            <p:custDataLst>
              <p:tags r:id="rId22"/>
            </p:custDataLst>
          </p:nvPr>
        </p:nvSpPr>
        <p:spPr>
          <a:xfrm>
            <a:off x="6830695" y="5576570"/>
            <a:ext cx="4208780" cy="7886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营销策略与推广计划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02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8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项目概述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项目背景</a:t>
            </a:r>
            <a:endParaRPr lang="zh-CN" altLang="en-US"/>
          </a:p>
        </p:txBody>
      </p:sp>
      <p:sp>
        <p:nvSpPr>
          <p:cNvPr id="10490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6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电子竞技行业发展迅速，市场规模不断扩大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赛事场馆建设是电子竞技产业链的重要环节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8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政府对电子竞技产业的支持力度加大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0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市场需求旺盛，商业机会巨大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项目意义</a:t>
            </a:r>
            <a:endParaRPr lang="zh-CN" altLang="en-US"/>
          </a:p>
        </p:txBody>
      </p:sp>
      <p:sp>
        <p:nvSpPr>
          <p:cNvPr id="104907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4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推动电子竞技产业的发展，提高整体竞争力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促进文化创意产业与科技产业的融合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8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86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提升城市形象和知名度，吸引更多游客和投资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88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为市民提供更多文化娱乐活动和消费选择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项目目标</a:t>
            </a:r>
            <a:endParaRPr lang="zh-CN" altLang="en-US"/>
          </a:p>
        </p:txBody>
      </p:sp>
      <p:sp>
        <p:nvSpPr>
          <p:cNvPr id="1049130" name="矩形 3"/>
          <p:cNvSpPr/>
          <p:nvPr>
            <p:custDataLst>
              <p:tags r:id="rId2"/>
            </p:custDataLst>
          </p:nvPr>
        </p:nvSpPr>
        <p:spPr>
          <a:xfrm>
            <a:off x="1460547" y="1258888"/>
            <a:ext cx="9816840" cy="107933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矩形 13"/>
          <p:cNvSpPr/>
          <p:nvPr>
            <p:custDataLst>
              <p:tags r:id="rId3"/>
            </p:custDataLst>
          </p:nvPr>
        </p:nvSpPr>
        <p:spPr>
          <a:xfrm>
            <a:off x="914149" y="1258888"/>
            <a:ext cx="266229" cy="107933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文本框 4"/>
          <p:cNvSpPr txBox="1"/>
          <p:nvPr>
            <p:custDataLst>
              <p:tags r:id="rId4"/>
            </p:custDataLst>
          </p:nvPr>
        </p:nvSpPr>
        <p:spPr>
          <a:xfrm>
            <a:off x="1741627" y="1352143"/>
            <a:ext cx="9392989" cy="8928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建设专业化的电子竞技赛事场馆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5"/>
            </p:custDataLst>
          </p:nvPr>
        </p:nvSpPr>
        <p:spPr>
          <a:xfrm>
            <a:off x="1460547" y="2540165"/>
            <a:ext cx="9816840" cy="107933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矩形 5"/>
          <p:cNvSpPr/>
          <p:nvPr>
            <p:custDataLst>
              <p:tags r:id="rId6"/>
            </p:custDataLst>
          </p:nvPr>
        </p:nvSpPr>
        <p:spPr>
          <a:xfrm>
            <a:off x="914149" y="2540165"/>
            <a:ext cx="266229" cy="107933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文本框 41"/>
          <p:cNvSpPr txBox="1"/>
          <p:nvPr>
            <p:custDataLst>
              <p:tags r:id="rId7"/>
            </p:custDataLst>
          </p:nvPr>
        </p:nvSpPr>
        <p:spPr>
          <a:xfrm>
            <a:off x="1741627" y="2633421"/>
            <a:ext cx="9392989" cy="8928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提供优质的赛事服务和观众体验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8"/>
            </p:custDataLst>
          </p:nvPr>
        </p:nvSpPr>
        <p:spPr>
          <a:xfrm>
            <a:off x="1460547" y="3821443"/>
            <a:ext cx="9816840" cy="107933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矩形 17"/>
          <p:cNvSpPr/>
          <p:nvPr>
            <p:custDataLst>
              <p:tags r:id="rId9"/>
            </p:custDataLst>
          </p:nvPr>
        </p:nvSpPr>
        <p:spPr>
          <a:xfrm>
            <a:off x="914149" y="3821443"/>
            <a:ext cx="266229" cy="107933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文本框 19"/>
          <p:cNvSpPr txBox="1"/>
          <p:nvPr>
            <p:custDataLst>
              <p:tags r:id="rId10"/>
            </p:custDataLst>
          </p:nvPr>
        </p:nvSpPr>
        <p:spPr>
          <a:xfrm>
            <a:off x="1741627" y="3914698"/>
            <a:ext cx="9392989" cy="8928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打造具有国际影响力的电子竞技赛事品牌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1"/>
            </p:custDataLst>
          </p:nvPr>
        </p:nvSpPr>
        <p:spPr>
          <a:xfrm>
            <a:off x="1460547" y="5102063"/>
            <a:ext cx="9816840" cy="107933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矩形 26"/>
          <p:cNvSpPr/>
          <p:nvPr>
            <p:custDataLst>
              <p:tags r:id="rId12"/>
            </p:custDataLst>
          </p:nvPr>
        </p:nvSpPr>
        <p:spPr>
          <a:xfrm>
            <a:off x="914149" y="5102063"/>
            <a:ext cx="266229" cy="107933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文本框 27"/>
          <p:cNvSpPr txBox="1"/>
          <p:nvPr>
            <p:custDataLst>
              <p:tags r:id="rId13"/>
            </p:custDataLst>
          </p:nvPr>
        </p:nvSpPr>
        <p:spPr>
          <a:xfrm>
            <a:off x="1741627" y="5195319"/>
            <a:ext cx="9392989" cy="8928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促进电子竞技产业的发展和商业化运营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88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市场分析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电子竞技市场现状</a:t>
            </a:r>
            <a:endParaRPr lang="zh-CN" altLang="en-US"/>
          </a:p>
        </p:txBody>
      </p:sp>
      <p:sp>
        <p:nvSpPr>
          <p:cNvPr id="1049244" name="对角圆角矩形 15"/>
          <p:cNvSpPr/>
          <p:nvPr>
            <p:custDataLst>
              <p:tags r:id="rId2"/>
            </p:custDataLst>
          </p:nvPr>
        </p:nvSpPr>
        <p:spPr>
          <a:xfrm>
            <a:off x="1344379" y="405525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3"/>
            </p:custDataLst>
          </p:nvPr>
        </p:nvSpPr>
        <p:spPr>
          <a:xfrm>
            <a:off x="1344379" y="3909800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4"/>
            </p:custDataLst>
          </p:nvPr>
        </p:nvSpPr>
        <p:spPr>
          <a:xfrm>
            <a:off x="1922869" y="3910468"/>
            <a:ext cx="87139" cy="14523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>
          <a:xfrm>
            <a:off x="1960234" y="4066600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赛事举办：大型电竞赛事层出不穷，吸引大量观众和赞助商。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6"/>
            </p:custDataLst>
          </p:nvPr>
        </p:nvSpPr>
        <p:spPr>
          <a:xfrm>
            <a:off x="1344379" y="1405012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7"/>
            </p:custDataLst>
          </p:nvPr>
        </p:nvSpPr>
        <p:spPr>
          <a:xfrm>
            <a:off x="1344379" y="1258888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8"/>
            </p:custDataLst>
          </p:nvPr>
        </p:nvSpPr>
        <p:spPr>
          <a:xfrm>
            <a:off x="1922869" y="1259555"/>
            <a:ext cx="87139" cy="14523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9"/>
            </p:custDataLst>
          </p:nvPr>
        </p:nvSpPr>
        <p:spPr>
          <a:xfrm>
            <a:off x="1960234" y="1408348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用户规模：全球电子竞技用户数量持续增长，市场潜力巨大。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10"/>
            </p:custDataLst>
          </p:nvPr>
        </p:nvSpPr>
        <p:spPr>
          <a:xfrm>
            <a:off x="1344379" y="2730134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1"/>
            </p:custDataLst>
          </p:nvPr>
        </p:nvSpPr>
        <p:spPr>
          <a:xfrm>
            <a:off x="1344379" y="2584011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2"/>
            </p:custDataLst>
          </p:nvPr>
        </p:nvSpPr>
        <p:spPr>
          <a:xfrm>
            <a:off x="1922869" y="2585345"/>
            <a:ext cx="87139" cy="145232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3"/>
            </p:custDataLst>
          </p:nvPr>
        </p:nvSpPr>
        <p:spPr>
          <a:xfrm>
            <a:off x="1960234" y="2741477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用户画像：年轻化、多元化，覆盖广泛的年龄层和地域。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4"/>
            </p:custDataLst>
          </p:nvPr>
        </p:nvSpPr>
        <p:spPr>
          <a:xfrm>
            <a:off x="1344379" y="5381047"/>
            <a:ext cx="9502871" cy="80095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5"/>
            </p:custDataLst>
          </p:nvPr>
        </p:nvSpPr>
        <p:spPr>
          <a:xfrm>
            <a:off x="1344379" y="5234923"/>
            <a:ext cx="578361" cy="55188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6"/>
            </p:custDataLst>
          </p:nvPr>
        </p:nvSpPr>
        <p:spPr>
          <a:xfrm>
            <a:off x="1922869" y="5235590"/>
            <a:ext cx="87139" cy="14523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7"/>
            </p:custDataLst>
          </p:nvPr>
        </p:nvSpPr>
        <p:spPr>
          <a:xfrm>
            <a:off x="1960234" y="5391723"/>
            <a:ext cx="8586119" cy="787158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商业模式：广告、赞助、门票、周边等多元化盈利模式。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电子竞技场馆需求分析</a:t>
            </a:r>
            <a:endParaRPr lang="zh-CN" altLang="en-US"/>
          </a:p>
        </p:txBody>
      </p:sp>
      <p:sp>
        <p:nvSpPr>
          <p:cNvPr id="10493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2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电子竞技产业的发展趋势和市场规模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现有电子竞技场馆的数量和分布情况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4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电子竞技场馆的消费人群和消费能力分析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6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电子竞技场馆的未来市场需求预测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目标客户群体定位</a:t>
            </a:r>
            <a:endParaRPr lang="zh-CN" altLang="en-US"/>
          </a:p>
        </p:txBody>
      </p:sp>
      <p:sp>
        <p:nvSpPr>
          <p:cNvPr id="10493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848" y="1500549"/>
            <a:ext cx="842566" cy="245168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673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>
            <a:off x="6436826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9"/>
          <p:cNvSpPr/>
          <p:nvPr>
            <p:custDataLst>
              <p:tags r:id="rId5"/>
            </p:custDataLst>
          </p:nvPr>
        </p:nvSpPr>
        <p:spPr>
          <a:xfrm flipV="1">
            <a:off x="6311245" y="1672197"/>
            <a:ext cx="2451687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772" y="1501180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859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4"/>
          <p:cNvSpPr/>
          <p:nvPr>
            <p:custDataLst>
              <p:tags r:id="rId8"/>
            </p:custDataLst>
          </p:nvPr>
        </p:nvSpPr>
        <p:spPr>
          <a:xfrm>
            <a:off x="821012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5"/>
          <p:cNvSpPr/>
          <p:nvPr>
            <p:custDataLst>
              <p:tags r:id="rId9"/>
            </p:custDataLst>
          </p:nvPr>
        </p:nvSpPr>
        <p:spPr>
          <a:xfrm flipV="1">
            <a:off x="694800" y="1672197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1012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电子竞技爱好者：热爱电子竞技，关注赛事场馆建设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6826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品牌合作方：寻求与电子竞技赛事场馆建设相关的品牌合作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9566" y="1513801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022" y="4244403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1"/>
          <p:cNvSpPr/>
          <p:nvPr>
            <p:custDataLst>
              <p:tags r:id="rId14"/>
            </p:custDataLst>
          </p:nvPr>
        </p:nvSpPr>
        <p:spPr>
          <a:xfrm>
            <a:off x="3701176" y="2313987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2"/>
          <p:cNvSpPr/>
          <p:nvPr>
            <p:custDataLst>
              <p:tags r:id="rId15"/>
            </p:custDataLst>
          </p:nvPr>
        </p:nvSpPr>
        <p:spPr>
          <a:xfrm flipV="1">
            <a:off x="3575594" y="1685450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867" y="1538412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2323" y="4267752"/>
            <a:ext cx="800976" cy="22014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5"/>
          <p:cNvSpPr/>
          <p:nvPr>
            <p:custDataLst>
              <p:tags r:id="rId18"/>
            </p:custDataLst>
          </p:nvPr>
        </p:nvSpPr>
        <p:spPr>
          <a:xfrm>
            <a:off x="9171845" y="2338598"/>
            <a:ext cx="2201427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6"/>
          <p:cNvSpPr/>
          <p:nvPr>
            <p:custDataLst>
              <p:tags r:id="rId19"/>
            </p:custDataLst>
          </p:nvPr>
        </p:nvSpPr>
        <p:spPr>
          <a:xfrm flipV="1">
            <a:off x="9046895" y="1710061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476" y="3037183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政府机构：关注电子竞技产业的发展，支持场馆建设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176" y="301257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投资者：对电子竞技产业有投资意愿，关注场馆建设商业价值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市场竞争情况分析</a:t>
            </a:r>
            <a:endParaRPr lang="zh-CN" altLang="en-US"/>
          </a:p>
        </p:txBody>
      </p:sp>
      <p:sp>
        <p:nvSpPr>
          <p:cNvPr id="1049442" name="任意多边形 35"/>
          <p:cNvSpPr/>
          <p:nvPr>
            <p:custDataLst>
              <p:tags r:id="rId2"/>
            </p:custDataLst>
          </p:nvPr>
        </p:nvSpPr>
        <p:spPr>
          <a:xfrm>
            <a:off x="694800" y="1378274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44" name="任意多边形 39"/>
          <p:cNvSpPr/>
          <p:nvPr>
            <p:custDataLst>
              <p:tags r:id="rId3"/>
            </p:custDataLst>
          </p:nvPr>
        </p:nvSpPr>
        <p:spPr>
          <a:xfrm>
            <a:off x="776746" y="1467101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29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062237" y="1687292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6" name="正文"/>
          <p:cNvSpPr txBox="1"/>
          <p:nvPr>
            <p:custDataLst>
              <p:tags r:id="rId5"/>
            </p:custDataLst>
          </p:nvPr>
        </p:nvSpPr>
        <p:spPr>
          <a:xfrm>
            <a:off x="2321837" y="1452714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现有竞争对手：分析当前市场上的主要竞争对手及其优势和劣势。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48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002567" y="1448960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50" name="任意多边形 45"/>
          <p:cNvSpPr/>
          <p:nvPr>
            <p:custDataLst>
              <p:tags r:id="rId7"/>
            </p:custDataLst>
          </p:nvPr>
        </p:nvSpPr>
        <p:spPr>
          <a:xfrm>
            <a:off x="694800" y="2596831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52" name="任意多边形 46"/>
          <p:cNvSpPr/>
          <p:nvPr>
            <p:custDataLst>
              <p:tags r:id="rId8"/>
            </p:custDataLst>
          </p:nvPr>
        </p:nvSpPr>
        <p:spPr>
          <a:xfrm>
            <a:off x="776746" y="2685659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1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062237" y="2905850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4" name="正文"/>
          <p:cNvSpPr txBox="1"/>
          <p:nvPr>
            <p:custDataLst>
              <p:tags r:id="rId10"/>
            </p:custDataLst>
          </p:nvPr>
        </p:nvSpPr>
        <p:spPr>
          <a:xfrm>
            <a:off x="2321837" y="2671271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潜在竞争对手：评估可能进入市场的潜在对手，以及他们可能带来的威胁。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56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002567" y="2667518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58" name="任意多边形 51"/>
          <p:cNvSpPr/>
          <p:nvPr>
            <p:custDataLst>
              <p:tags r:id="rId12"/>
            </p:custDataLst>
          </p:nvPr>
        </p:nvSpPr>
        <p:spPr>
          <a:xfrm>
            <a:off x="694800" y="3815389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60" name="任意多边形 52"/>
          <p:cNvSpPr/>
          <p:nvPr>
            <p:custDataLst>
              <p:tags r:id="rId13"/>
            </p:custDataLst>
          </p:nvPr>
        </p:nvSpPr>
        <p:spPr>
          <a:xfrm>
            <a:off x="776746" y="3904216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3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062237" y="4124407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2" name="正文"/>
          <p:cNvSpPr txBox="1"/>
          <p:nvPr>
            <p:custDataLst>
              <p:tags r:id="rId15"/>
            </p:custDataLst>
          </p:nvPr>
        </p:nvSpPr>
        <p:spPr>
          <a:xfrm>
            <a:off x="2321837" y="3889829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替代品威胁：分析可能替代您的产品的其他产品或服务，以及它们对市场的影响。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4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002567" y="3886075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6" name="任意多边形 57"/>
          <p:cNvSpPr/>
          <p:nvPr>
            <p:custDataLst>
              <p:tags r:id="rId17"/>
            </p:custDataLst>
          </p:nvPr>
        </p:nvSpPr>
        <p:spPr>
          <a:xfrm>
            <a:off x="694800" y="5033947"/>
            <a:ext cx="10802500" cy="102839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68" name="任意多边形 58"/>
          <p:cNvSpPr/>
          <p:nvPr>
            <p:custDataLst>
              <p:tags r:id="rId18"/>
            </p:custDataLst>
          </p:nvPr>
        </p:nvSpPr>
        <p:spPr>
          <a:xfrm>
            <a:off x="776746" y="5122774"/>
            <a:ext cx="10639234" cy="85136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35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062237" y="5342965"/>
            <a:ext cx="0" cy="425369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70" name="正文"/>
          <p:cNvSpPr txBox="1"/>
          <p:nvPr>
            <p:custDataLst>
              <p:tags r:id="rId20"/>
            </p:custDataLst>
          </p:nvPr>
        </p:nvSpPr>
        <p:spPr>
          <a:xfrm>
            <a:off x="2321837" y="5108386"/>
            <a:ext cx="8872700" cy="86575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市场规模与增长：评估目标市场的规模和增长潜力，以及您的产品或服务在其中的市场份额。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2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002567" y="5104633"/>
            <a:ext cx="886394" cy="8870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08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场馆建设规划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场馆选址与布局</a:t>
            </a:r>
            <a:endParaRPr lang="zh-CN" altLang="en-US"/>
          </a:p>
        </p:txBody>
      </p:sp>
      <p:sp>
        <p:nvSpPr>
          <p:cNvPr id="1049564" name="弧形 58"/>
          <p:cNvSpPr/>
          <p:nvPr>
            <p:custDataLst>
              <p:tags r:id="rId2"/>
            </p:custDataLst>
          </p:nvPr>
        </p:nvSpPr>
        <p:spPr>
          <a:xfrm>
            <a:off x="8079727" y="2011833"/>
            <a:ext cx="3417739" cy="34177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弧形 57"/>
          <p:cNvSpPr/>
          <p:nvPr>
            <p:custDataLst>
              <p:tags r:id="rId3"/>
            </p:custDataLst>
          </p:nvPr>
        </p:nvSpPr>
        <p:spPr>
          <a:xfrm>
            <a:off x="694800" y="2011833"/>
            <a:ext cx="3417739" cy="34177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8" name="椭圆 22"/>
          <p:cNvSpPr/>
          <p:nvPr>
            <p:custDataLst>
              <p:tags r:id="rId4"/>
            </p:custDataLst>
          </p:nvPr>
        </p:nvSpPr>
        <p:spPr>
          <a:xfrm>
            <a:off x="8415699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椭圆 23"/>
          <p:cNvSpPr/>
          <p:nvPr>
            <p:custDataLst>
              <p:tags r:id="rId5"/>
            </p:custDataLst>
          </p:nvPr>
        </p:nvSpPr>
        <p:spPr>
          <a:xfrm>
            <a:off x="8795975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正文"/>
          <p:cNvSpPr txBox="1"/>
          <p:nvPr>
            <p:custDataLst>
              <p:tags r:id="rId6"/>
            </p:custDataLst>
          </p:nvPr>
        </p:nvSpPr>
        <p:spPr>
          <a:xfrm>
            <a:off x="8861508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安全保障：消防、安保措施到位，紧急疏散通道畅通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4" name="椭圆 24"/>
          <p:cNvSpPr/>
          <p:nvPr>
            <p:custDataLst>
              <p:tags r:id="rId7"/>
            </p:custDataLst>
          </p:nvPr>
        </p:nvSpPr>
        <p:spPr>
          <a:xfrm>
            <a:off x="6020513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椭圆 25"/>
          <p:cNvSpPr/>
          <p:nvPr>
            <p:custDataLst>
              <p:tags r:id="rId8"/>
            </p:custDataLst>
          </p:nvPr>
        </p:nvSpPr>
        <p:spPr>
          <a:xfrm>
            <a:off x="6399866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正文"/>
          <p:cNvSpPr txBox="1"/>
          <p:nvPr>
            <p:custDataLst>
              <p:tags r:id="rId9"/>
            </p:custDataLst>
          </p:nvPr>
        </p:nvSpPr>
        <p:spPr>
          <a:xfrm>
            <a:off x="6466322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设施配备：舞台、灯光、音响、大屏等设备齐全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椭圆 7"/>
          <p:cNvSpPr/>
          <p:nvPr>
            <p:custDataLst>
              <p:tags r:id="rId10"/>
            </p:custDataLst>
          </p:nvPr>
        </p:nvSpPr>
        <p:spPr>
          <a:xfrm>
            <a:off x="3625327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椭圆 9"/>
          <p:cNvSpPr/>
          <p:nvPr>
            <p:custDataLst>
              <p:tags r:id="rId11"/>
            </p:custDataLst>
          </p:nvPr>
        </p:nvSpPr>
        <p:spPr>
          <a:xfrm>
            <a:off x="4004680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正文"/>
          <p:cNvSpPr txBox="1"/>
          <p:nvPr>
            <p:custDataLst>
              <p:tags r:id="rId12"/>
            </p:custDataLst>
          </p:nvPr>
        </p:nvSpPr>
        <p:spPr>
          <a:xfrm>
            <a:off x="4071136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布局设计：观众席、比赛区、选手休息区、商业区等合理规划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5"/>
          <p:cNvSpPr/>
          <p:nvPr>
            <p:custDataLst>
              <p:tags r:id="rId13"/>
            </p:custDataLst>
          </p:nvPr>
        </p:nvSpPr>
        <p:spPr>
          <a:xfrm>
            <a:off x="957855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4"/>
          <p:cNvSpPr/>
          <p:nvPr>
            <p:custDataLst>
              <p:tags r:id="rId14"/>
            </p:custDataLst>
          </p:nvPr>
        </p:nvSpPr>
        <p:spPr>
          <a:xfrm>
            <a:off x="1337208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正文"/>
          <p:cNvSpPr txBox="1"/>
          <p:nvPr>
            <p:custDataLst>
              <p:tags r:id="rId15"/>
            </p:custDataLst>
          </p:nvPr>
        </p:nvSpPr>
        <p:spPr>
          <a:xfrm>
            <a:off x="1403664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选址考虑因素：交通便利性、周边设施完善度、可扩展性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2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场馆设计与装修</a:t>
            </a:r>
            <a:endParaRPr lang="zh-CN" altLang="en-US"/>
          </a:p>
        </p:txBody>
      </p:sp>
      <p:sp>
        <p:nvSpPr>
          <p:cNvPr id="104962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28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0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场馆规模与布局：根据赛事需求和观众人数确定场馆规模，合理规划布局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4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场馆设计与风格：结合当地文化和赛事特点，设计独特、现代化的场馆风格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40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场馆装修与设施：提供完善的灯光、音响、座椅等设施，确保观众舒适观赛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6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安全与应急：设置安全出口、消防设施等，确保观众安全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8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设备购置与配置</a:t>
            </a:r>
            <a:endParaRPr lang="zh-CN" altLang="en-US"/>
          </a:p>
        </p:txBody>
      </p:sp>
      <p:sp>
        <p:nvSpPr>
          <p:cNvPr id="1049684" name="矩形 38"/>
          <p:cNvSpPr/>
          <p:nvPr>
            <p:custDataLst>
              <p:tags r:id="rId2"/>
            </p:custDataLst>
          </p:nvPr>
        </p:nvSpPr>
        <p:spPr>
          <a:xfrm rot="204112">
            <a:off x="1373063" y="1258888"/>
            <a:ext cx="4188560" cy="218623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6" name="矩形 39"/>
          <p:cNvSpPr/>
          <p:nvPr>
            <p:custDataLst>
              <p:tags r:id="rId3"/>
            </p:custDataLst>
          </p:nvPr>
        </p:nvSpPr>
        <p:spPr>
          <a:xfrm>
            <a:off x="1377903" y="1259579"/>
            <a:ext cx="4188560" cy="218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TextBox 2"/>
          <p:cNvSpPr txBox="1"/>
          <p:nvPr>
            <p:custDataLst>
              <p:tags r:id="rId4"/>
            </p:custDataLst>
          </p:nvPr>
        </p:nvSpPr>
        <p:spPr>
          <a:xfrm>
            <a:off x="162058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681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电子设备：高性能计算机、显示器、键盘鼠标等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0" name="矩形 100"/>
          <p:cNvSpPr/>
          <p:nvPr>
            <p:custDataLst>
              <p:tags r:id="rId5"/>
            </p:custDataLst>
          </p:nvPr>
        </p:nvSpPr>
        <p:spPr>
          <a:xfrm rot="204112">
            <a:off x="6624320" y="1258888"/>
            <a:ext cx="4188560" cy="218623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2" name="矩形 101"/>
          <p:cNvSpPr/>
          <p:nvPr>
            <p:custDataLst>
              <p:tags r:id="rId6"/>
            </p:custDataLst>
          </p:nvPr>
        </p:nvSpPr>
        <p:spPr>
          <a:xfrm>
            <a:off x="6629851" y="1259579"/>
            <a:ext cx="4188560" cy="2186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TextBox 2"/>
          <p:cNvSpPr txBox="1"/>
          <p:nvPr>
            <p:custDataLst>
              <p:tags r:id="rId7"/>
            </p:custDataLst>
          </p:nvPr>
        </p:nvSpPr>
        <p:spPr>
          <a:xfrm>
            <a:off x="687322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网络设备：交换机、路由器、调制解调器等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6" name="矩形 122"/>
          <p:cNvSpPr/>
          <p:nvPr>
            <p:custDataLst>
              <p:tags r:id="rId8"/>
            </p:custDataLst>
          </p:nvPr>
        </p:nvSpPr>
        <p:spPr>
          <a:xfrm rot="204112">
            <a:off x="1373063" y="3994796"/>
            <a:ext cx="4188560" cy="218623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8" name="矩形 123"/>
          <p:cNvSpPr/>
          <p:nvPr>
            <p:custDataLst>
              <p:tags r:id="rId9"/>
            </p:custDataLst>
          </p:nvPr>
        </p:nvSpPr>
        <p:spPr>
          <a:xfrm>
            <a:off x="1377903" y="3995488"/>
            <a:ext cx="4188560" cy="2186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TextBox 2"/>
          <p:cNvSpPr txBox="1"/>
          <p:nvPr>
            <p:custDataLst>
              <p:tags r:id="rId10"/>
            </p:custDataLst>
          </p:nvPr>
        </p:nvSpPr>
        <p:spPr>
          <a:xfrm>
            <a:off x="1619897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音频设备：麦克风、扬声器、功放等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2" name="矩形 89"/>
          <p:cNvSpPr/>
          <p:nvPr>
            <p:custDataLst>
              <p:tags r:id="rId11"/>
            </p:custDataLst>
          </p:nvPr>
        </p:nvSpPr>
        <p:spPr>
          <a:xfrm rot="204112">
            <a:off x="6624320" y="3994796"/>
            <a:ext cx="4188560" cy="218623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矩形 90"/>
          <p:cNvSpPr/>
          <p:nvPr>
            <p:custDataLst>
              <p:tags r:id="rId12"/>
            </p:custDataLst>
          </p:nvPr>
        </p:nvSpPr>
        <p:spPr>
          <a:xfrm>
            <a:off x="6629851" y="3995488"/>
            <a:ext cx="4188560" cy="21862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TextBox 2"/>
          <p:cNvSpPr txBox="1"/>
          <p:nvPr>
            <p:custDataLst>
              <p:tags r:id="rId13"/>
            </p:custDataLst>
          </p:nvPr>
        </p:nvSpPr>
        <p:spPr>
          <a:xfrm>
            <a:off x="6871845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照明设备：LED灯具、灯光控制系统等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74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配套设施建设</a:t>
            </a:r>
            <a:endParaRPr lang="zh-CN" altLang="en-US"/>
          </a:p>
        </p:txBody>
      </p:sp>
      <p:sp>
        <p:nvSpPr>
          <p:cNvPr id="104974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96874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44" name="矩形 65"/>
          <p:cNvSpPr/>
          <p:nvPr>
            <p:custDataLst>
              <p:tags r:id="rId3"/>
            </p:custDataLst>
          </p:nvPr>
        </p:nvSpPr>
        <p:spPr>
          <a:xfrm>
            <a:off x="1079961" y="1631303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6" name="文本框 66"/>
          <p:cNvSpPr txBox="1"/>
          <p:nvPr>
            <p:custDataLst>
              <p:tags r:id="rId4"/>
            </p:custDataLst>
          </p:nvPr>
        </p:nvSpPr>
        <p:spPr>
          <a:xfrm>
            <a:off x="1470766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餐饮设施：提供各种美食和饮品，满足观众和参赛选手的餐饮需求。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4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339" y="1258888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0" name="矩形 69"/>
          <p:cNvSpPr/>
          <p:nvPr>
            <p:custDataLst>
              <p:tags r:id="rId6"/>
            </p:custDataLst>
          </p:nvPr>
        </p:nvSpPr>
        <p:spPr>
          <a:xfrm>
            <a:off x="6404769" y="1631303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2" name="文本框 70"/>
          <p:cNvSpPr txBox="1"/>
          <p:nvPr>
            <p:custDataLst>
              <p:tags r:id="rId7"/>
            </p:custDataLst>
          </p:nvPr>
        </p:nvSpPr>
        <p:spPr>
          <a:xfrm>
            <a:off x="6796232" y="1529496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休息区：设置宽敞舒适的休息区，供观众和参赛选手在比赛间歇期休息。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5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96874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56" name="文本框 74"/>
          <p:cNvSpPr txBox="1"/>
          <p:nvPr>
            <p:custDataLst>
              <p:tags r:id="rId9"/>
            </p:custDataLst>
          </p:nvPr>
        </p:nvSpPr>
        <p:spPr>
          <a:xfrm>
            <a:off x="1470766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卫生间：配备足够的卫生间设施，满足大量观众的使用需求。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58" name="矩形 73"/>
          <p:cNvSpPr/>
          <p:nvPr>
            <p:custDataLst>
              <p:tags r:id="rId10"/>
            </p:custDataLst>
          </p:nvPr>
        </p:nvSpPr>
        <p:spPr>
          <a:xfrm>
            <a:off x="1079961" y="4246088"/>
            <a:ext cx="223421" cy="223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110" y="3873673"/>
            <a:ext cx="4529892" cy="23082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2" name="矩形 84"/>
          <p:cNvSpPr/>
          <p:nvPr>
            <p:custDataLst>
              <p:tags r:id="rId12"/>
            </p:custDataLst>
          </p:nvPr>
        </p:nvSpPr>
        <p:spPr>
          <a:xfrm>
            <a:off x="6465196" y="4246088"/>
            <a:ext cx="223421" cy="22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4" name="文本框 85"/>
          <p:cNvSpPr txBox="1"/>
          <p:nvPr>
            <p:custDataLst>
              <p:tags r:id="rId13"/>
            </p:custDataLst>
          </p:nvPr>
        </p:nvSpPr>
        <p:spPr>
          <a:xfrm>
            <a:off x="6856002" y="4143625"/>
            <a:ext cx="3982118" cy="13053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停车设施：提供充足的停车位，方便观众和参赛选手停车。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98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05</a:t>
            </a:r>
            <a:endParaRPr lang="zh-CN" altLang="en-US"/>
          </a:p>
        </p:txBody>
      </p:sp>
      <p:sp>
        <p:nvSpPr>
          <p:cNvPr id="1049800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商业模式与收益预测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85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商业模式设计</a:t>
            </a:r>
            <a:endParaRPr lang="zh-CN" altLang="en-US"/>
          </a:p>
        </p:txBody>
      </p:sp>
      <p:sp>
        <p:nvSpPr>
          <p:cNvPr id="1049856" name="矩形 38"/>
          <p:cNvSpPr/>
          <p:nvPr>
            <p:custDataLst>
              <p:tags r:id="rId2"/>
            </p:custDataLst>
          </p:nvPr>
        </p:nvSpPr>
        <p:spPr>
          <a:xfrm rot="204112">
            <a:off x="1373063" y="1258888"/>
            <a:ext cx="4188560" cy="218623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8" name="矩形 39"/>
          <p:cNvSpPr/>
          <p:nvPr>
            <p:custDataLst>
              <p:tags r:id="rId3"/>
            </p:custDataLst>
          </p:nvPr>
        </p:nvSpPr>
        <p:spPr>
          <a:xfrm>
            <a:off x="1377903" y="1259579"/>
            <a:ext cx="4188560" cy="218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0" name="TextBox 2"/>
          <p:cNvSpPr txBox="1"/>
          <p:nvPr>
            <p:custDataLst>
              <p:tags r:id="rId4"/>
            </p:custDataLst>
          </p:nvPr>
        </p:nvSpPr>
        <p:spPr>
          <a:xfrm>
            <a:off x="162058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收入来源：赛事门票销售、广告赞助、品牌合作等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62" name="矩形 100"/>
          <p:cNvSpPr/>
          <p:nvPr>
            <p:custDataLst>
              <p:tags r:id="rId5"/>
            </p:custDataLst>
          </p:nvPr>
        </p:nvSpPr>
        <p:spPr>
          <a:xfrm rot="204112">
            <a:off x="6624320" y="1258888"/>
            <a:ext cx="4188560" cy="218623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4" name="矩形 101"/>
          <p:cNvSpPr/>
          <p:nvPr>
            <p:custDataLst>
              <p:tags r:id="rId6"/>
            </p:custDataLst>
          </p:nvPr>
        </p:nvSpPr>
        <p:spPr>
          <a:xfrm>
            <a:off x="6629851" y="1259579"/>
            <a:ext cx="4188560" cy="2186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6" name="TextBox 2"/>
          <p:cNvSpPr txBox="1"/>
          <p:nvPr>
            <p:custDataLst>
              <p:tags r:id="rId7"/>
            </p:custDataLst>
          </p:nvPr>
        </p:nvSpPr>
        <p:spPr>
          <a:xfrm>
            <a:off x="6873228" y="1430358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运营模式：自主运营、合作运营等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68" name="矩形 122"/>
          <p:cNvSpPr/>
          <p:nvPr>
            <p:custDataLst>
              <p:tags r:id="rId8"/>
            </p:custDataLst>
          </p:nvPr>
        </p:nvSpPr>
        <p:spPr>
          <a:xfrm rot="204112">
            <a:off x="1373063" y="3994796"/>
            <a:ext cx="4188560" cy="218623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0" name="矩形 123"/>
          <p:cNvSpPr/>
          <p:nvPr>
            <p:custDataLst>
              <p:tags r:id="rId9"/>
            </p:custDataLst>
          </p:nvPr>
        </p:nvSpPr>
        <p:spPr>
          <a:xfrm>
            <a:off x="1377903" y="3995488"/>
            <a:ext cx="4188560" cy="2186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2" name="TextBox 2"/>
          <p:cNvSpPr txBox="1"/>
          <p:nvPr>
            <p:custDataLst>
              <p:tags r:id="rId10"/>
            </p:custDataLst>
          </p:nvPr>
        </p:nvSpPr>
        <p:spPr>
          <a:xfrm>
            <a:off x="1619897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商业模式创新：线上线下结合、多元化经营等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74" name="矩形 89"/>
          <p:cNvSpPr/>
          <p:nvPr>
            <p:custDataLst>
              <p:tags r:id="rId11"/>
            </p:custDataLst>
          </p:nvPr>
        </p:nvSpPr>
        <p:spPr>
          <a:xfrm rot="204112">
            <a:off x="6624320" y="3994796"/>
            <a:ext cx="4188560" cy="218623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6" name="矩形 90"/>
          <p:cNvSpPr/>
          <p:nvPr>
            <p:custDataLst>
              <p:tags r:id="rId12"/>
            </p:custDataLst>
          </p:nvPr>
        </p:nvSpPr>
        <p:spPr>
          <a:xfrm>
            <a:off x="6629851" y="3995488"/>
            <a:ext cx="4188560" cy="21862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8" name="TextBox 2"/>
          <p:cNvSpPr txBox="1"/>
          <p:nvPr>
            <p:custDataLst>
              <p:tags r:id="rId13"/>
            </p:custDataLst>
          </p:nvPr>
        </p:nvSpPr>
        <p:spPr>
          <a:xfrm>
            <a:off x="6871845" y="4166266"/>
            <a:ext cx="3721167" cy="1805271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风险控制：合理规划赛事场馆建设、优化运营管理等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https://d.book118.com/846144044003010040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1"/>
  <p:tag name="KSO_WM_UNIT_INDEX" val="1_6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2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5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20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Calibri Light</vt:lpstr>
      <vt:lpstr>宋体</vt:lpstr>
      <vt:lpstr>+中文正文</vt:lpstr>
      <vt:lpstr>Office Theme</vt:lpstr>
      <vt:lpstr>电子竞技赛事场馆建设商业计划书</vt:lpstr>
      <vt:lpstr>目录</vt:lpstr>
      <vt:lpstr>添加章节标题</vt:lpstr>
      <vt:lpstr>项目概述</vt:lpstr>
      <vt:lpstr>项目背景</vt:lpstr>
      <vt:lpstr>项目意义</vt:lpstr>
      <vt:lpstr>项目目标</vt:lpstr>
      <vt:lpstr>市场分析</vt:lpstr>
      <vt:lpstr>电子竞技市场现状</vt:lpstr>
      <vt:lpstr>电子竞技场馆需求分析</vt:lpstr>
      <vt:lpstr>目标客户群体定位</vt:lpstr>
      <vt:lpstr>市场竞争情况分析</vt:lpstr>
      <vt:lpstr>场馆建设规划</vt:lpstr>
      <vt:lpstr>场馆选址与布局</vt:lpstr>
      <vt:lpstr>场馆设计与装修</vt:lpstr>
      <vt:lpstr>设备购置与配置</vt:lpstr>
      <vt:lpstr>配套设施建设</vt:lpstr>
      <vt:lpstr>商业模式与收益预测</vt:lpstr>
      <vt:lpstr>商业模式设计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2024-09-06T03:41:09.195</cp:lastPrinted>
  <dcterms:created xsi:type="dcterms:W3CDTF">2024-09-05T19:41:09Z</dcterms:created>
  <dcterms:modified xsi:type="dcterms:W3CDTF">2024-09-05T19:41:11Z</dcterms:modified>
</cp:coreProperties>
</file>